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320" r:id="rId2"/>
    <p:sldId id="322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0929"/>
  </p:normalViewPr>
  <p:slideViewPr>
    <p:cSldViewPr>
      <p:cViewPr varScale="1">
        <p:scale>
          <a:sx n="123" d="100"/>
          <a:sy n="123" d="100"/>
        </p:scale>
        <p:origin x="15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DB5ABCC-AC8F-9090-E1BD-0E090DA3FA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341BBD1-43A5-7CA9-F157-29BAFAE5446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ACCF9918-D9A1-3E80-DF77-92B1E67ACE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4C08D581-E1A5-4EE9-EA3A-9FA461431E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7EB6ABA0-B998-F5CD-530F-4332B0F5A8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2370CF32-A198-D31E-0539-57E407F2A3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AF532-84C2-CD4E-A652-957093B2D0B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9B661-7D8B-B62D-73BF-D182C1E44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1461E-ABD0-72E6-68A4-A548CF01F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9BF1A-EB23-2F85-120C-0BA0AC6A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46B1D-A637-11DD-5D70-67904B8D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62E09-9D8D-A75F-8FA5-D8B42199C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81DC2-7380-6549-A668-B9D7A990E8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412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9F05-2EF5-F26B-CE7F-66B64486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02DEA-581D-306E-8C84-9B253910F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D8D66-9858-4AD2-2745-5B3385269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D95D3-F1B6-25E9-8221-4EA958B7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32F99-8969-502F-C968-C6EDFAF0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00F73-D327-6B44-ACCB-E39C80BC54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305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CD102-8828-BFDE-98A1-BE71CAB82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5ACD4-4FB2-5C4B-0CE6-D61AC8AC3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FDEFC-FF95-95C3-EA98-C29A546A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EF16B-9AE1-4503-43B7-DD9F13025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5B6CC-24E6-30D3-B0C9-2F23D6D3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4B331-AC3C-DA44-8256-B4AA987AA4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385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50B4-FBD5-CE86-91EE-1BF703EA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07E5-D51E-01E8-C044-39DA9F475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5D42D-FFAC-35FF-BC61-C80E661D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92244-BB2C-BF0B-2B16-34B6EAC88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D8B87-46B3-62C5-DFE0-5BD78954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28687-3E01-7147-BC61-C000544B89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07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CDDE-328E-4A8F-D63D-4A0510886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9D4AD-33AE-1FA6-7E2B-581DC5A7E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F4B0B-D9CB-8D8C-DB18-DD1779C4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7FAC1-6416-46A7-0B0B-6CEC371E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ACD45-122D-DFB2-A169-DEFF0F6BE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340FC-F4CB-534A-8B15-E1FAC48596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552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81DC-93E1-A17C-6627-9C1A281B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79211-7139-E279-14CA-1126E402C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3507F-1880-B0A4-0AB2-A1F353565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35984-99B7-AF7E-7DFA-C4159AE1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CD8C8-DBE8-92F4-6158-F8FAB561F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3C455-F883-214D-BD0D-99BC02B1E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8917C-95AF-1741-8C48-0971836700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518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1A195-4935-A7BB-F033-A73725707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CF882-EC21-5AD4-F781-2304B7CDA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B9627-F36B-0F7E-E40A-720645369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943AD-F9CD-45E4-71D6-876536A85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86842-111F-BAAF-8CFA-54B63F723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2763B7-6293-06AA-49E3-EAEEB62D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96D42-45B3-56E0-536A-14A3BDEF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B5019-E93C-EE17-E02D-E270ED87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24DEC-D49E-8445-969E-AB0244760E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2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4DE28-56D8-E281-79BF-D2199D40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0742C2-19B3-0AE2-7A98-A4C697F69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10ADE-C008-D0F8-5C79-B9539626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42D7CF-0832-6C6D-1F59-0975C6C4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3E0F3-278C-6343-89EF-DA85863681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749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14839-3B08-6791-1E48-30DE3B86B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83CF4C-1E45-9191-DB4D-A3AA7323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CD1DF-CDF0-01DC-650C-0CF61424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B3316-6102-5C45-9F13-21935F043B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33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00FC-B82B-45A9-37CE-15B16357C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0692E-10B8-BDBB-7B4B-333FA36D4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3FBDB-7730-4B42-BE6A-AA0BB64E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2A718-53F7-6AE2-28A1-FFCCF047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BDA60-73D3-4270-AE87-556CA88D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3F405-4725-4E4B-6593-E10170A0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06FA8-27D2-7644-979C-F1EFAE95A7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FEF9C-857D-A117-CCE1-5AD41F70E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FBC143-4627-72BF-9117-7621942DA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73A34-FCB8-0BED-D7CB-E15CFCBF1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0C5D2-857F-554A-7B8E-ADA7DA9B8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EF000-602E-A371-8855-B0FAF07B6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BE72-EBE4-41A1-202A-5A40CC3F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DFC70-1C3A-BC44-B149-543192B91A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29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7D1CDFFB-E212-26F0-DDA9-93FBC308BA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D533AF7F-2BD2-B639-3832-9198AAA93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CFF631-2AD6-59BF-CA8F-04E86A7D0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CC54C6-0709-CB5D-7A13-65BD1830C6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88D078-9B34-E5E8-3AF1-78B6554869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D8F57A7-3B48-C631-0360-DC43B62814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0E3F5D-921D-9645-9CEF-D15E0DFD561D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64359EBA-7BBD-4EE4-3C28-AD636E8DDF0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05B99E09-D9DA-AA2E-4F05-2479E8C17C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BB7C5E3E-7629-D73E-D9A8-3C7D5E6BDE6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70526430-02AA-3F80-E7CF-84AD61A6925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A817B2D5-ABE5-B3BB-1798-A987EA8C154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610A7D40-8211-6838-186C-EE871C105AF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15419F7-0E15-8ADA-41D9-26AFF62A62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3600">
                <a:solidFill>
                  <a:srgbClr val="2E005D"/>
                </a:solidFill>
                <a:latin typeface="Verdana" panose="020B0604030504040204" pitchFamily="34" charset="0"/>
              </a:rPr>
              <a:t>chapter 3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5B589F1-9540-8CF8-7D28-A2593195AD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3048000"/>
          </a:xfrm>
        </p:spPr>
        <p:txBody>
          <a:bodyPr/>
          <a:lstStyle/>
          <a:p>
            <a:r>
              <a:rPr lang="en-GB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interaction</a:t>
            </a:r>
            <a:endParaRPr lang="en-GB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4400" b="1" dirty="0">
                <a:solidFill>
                  <a:srgbClr val="262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extras …</a:t>
            </a:r>
            <a:br>
              <a:rPr lang="en-GB" altLang="en-US" sz="4400" dirty="0">
                <a:solidFill>
                  <a:srgbClr val="2624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more about widgets</a:t>
            </a:r>
            <a:endParaRPr lang="en-GB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684" name="Group 4">
            <a:extLst>
              <a:ext uri="{FF2B5EF4-FFF2-40B4-BE49-F238E27FC236}">
                <a16:creationId xmlns:a16="http://schemas.microsoft.com/office/drawing/2014/main" id="{FD7CC8DF-A67E-C033-8F64-BBD60F95EF4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5" name="Rectangle 5">
              <a:extLst>
                <a:ext uri="{FF2B5EF4-FFF2-40B4-BE49-F238E27FC236}">
                  <a16:creationId xmlns:a16="http://schemas.microsoft.com/office/drawing/2014/main" id="{1AC2B838-3118-C0AD-6829-D3AA9877D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86" name="Rectangle 6">
              <a:extLst>
                <a:ext uri="{FF2B5EF4-FFF2-40B4-BE49-F238E27FC236}">
                  <a16:creationId xmlns:a16="http://schemas.microsoft.com/office/drawing/2014/main" id="{EB7E1AC1-E913-9FFD-1593-AB816DC36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71687" name="Picture 7">
              <a:extLst>
                <a:ext uri="{FF2B5EF4-FFF2-40B4-BE49-F238E27FC236}">
                  <a16:creationId xmlns:a16="http://schemas.microsoft.com/office/drawing/2014/main" id="{CDCB7C07-4274-A7CA-5027-C8781CECE8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88" name="Picture 8">
              <a:extLst>
                <a:ext uri="{FF2B5EF4-FFF2-40B4-BE49-F238E27FC236}">
                  <a16:creationId xmlns:a16="http://schemas.microsoft.com/office/drawing/2014/main" id="{D9F7D288-A2A9-91C2-54DB-8ED087209F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89" name="Picture 9">
              <a:extLst>
                <a:ext uri="{FF2B5EF4-FFF2-40B4-BE49-F238E27FC236}">
                  <a16:creationId xmlns:a16="http://schemas.microsoft.com/office/drawing/2014/main" id="{A2D22291-3F64-926C-362B-531B9ACE87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90" name="Picture 10">
              <a:extLst>
                <a:ext uri="{FF2B5EF4-FFF2-40B4-BE49-F238E27FC236}">
                  <a16:creationId xmlns:a16="http://schemas.microsoft.com/office/drawing/2014/main" id="{A37E63F2-4780-12FA-D5B8-292BF612F4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91" name="Picture 11">
              <a:extLst>
                <a:ext uri="{FF2B5EF4-FFF2-40B4-BE49-F238E27FC236}">
                  <a16:creationId xmlns:a16="http://schemas.microsoft.com/office/drawing/2014/main" id="{59C7016A-FDE9-F74C-8BC0-4F5542944D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5F65A65-D417-7141-941D-54E136120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 say what it means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09067385-F8D7-A5F3-1FB7-3FA36402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544888" algn="l"/>
              </a:tabLst>
            </a:pPr>
            <a:r>
              <a:rPr lang="en-US" altLang="en-US"/>
              <a:t>semantics usually up to you</a:t>
            </a:r>
          </a:p>
          <a:p>
            <a:pPr lvl="1">
              <a:spcBef>
                <a:spcPct val="0"/>
              </a:spcBef>
              <a:tabLst>
                <a:tab pos="3544888" algn="l"/>
              </a:tabLst>
            </a:pPr>
            <a:r>
              <a:rPr lang="en-US" altLang="en-US"/>
              <a:t>although widgets may link direct to database</a:t>
            </a:r>
          </a:p>
          <a:p>
            <a:pPr lvl="1">
              <a:spcBef>
                <a:spcPct val="0"/>
              </a:spcBef>
              <a:tabLst>
                <a:tab pos="3544888" algn="l"/>
              </a:tabLst>
            </a:pPr>
            <a:r>
              <a:rPr lang="en-US" altLang="en-US"/>
              <a:t>even then, you say what links</a:t>
            </a:r>
          </a:p>
          <a:p>
            <a:pPr>
              <a:spcBef>
                <a:spcPct val="50000"/>
              </a:spcBef>
              <a:tabLst>
                <a:tab pos="3544888" algn="l"/>
              </a:tabLst>
            </a:pPr>
            <a:r>
              <a:rPr lang="en-US" altLang="en-US"/>
              <a:t>think separately:</a:t>
            </a:r>
          </a:p>
          <a:p>
            <a:pPr lvl="1">
              <a:spcBef>
                <a:spcPct val="0"/>
              </a:spcBef>
              <a:tabLst>
                <a:tab pos="3544888" algn="l"/>
              </a:tabLst>
            </a:pPr>
            <a:r>
              <a:rPr lang="en-US" altLang="en-US"/>
              <a:t>meaning first	-  what you want it to do</a:t>
            </a:r>
          </a:p>
          <a:p>
            <a:pPr lvl="1">
              <a:spcBef>
                <a:spcPct val="0"/>
              </a:spcBef>
              <a:tabLst>
                <a:tab pos="3544888" algn="l"/>
              </a:tabLst>
            </a:pPr>
            <a:r>
              <a:rPr lang="en-US" altLang="en-US"/>
              <a:t>then appearance	-  how you do it</a:t>
            </a:r>
          </a:p>
          <a:p>
            <a:pPr>
              <a:spcBef>
                <a:spcPct val="50000"/>
              </a:spcBef>
              <a:tabLst>
                <a:tab pos="3544888" algn="l"/>
              </a:tabLst>
            </a:pPr>
            <a:r>
              <a:rPr lang="en-US" altLang="en-US"/>
              <a:t>choose the widget for the job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660A59B-ACC9-C50B-C43F-C257EC34E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 you want?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4CB90D9-8A7A-601B-10B4-C2C73A36C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actions</a:t>
            </a:r>
          </a:p>
          <a:p>
            <a:pPr lvl="1"/>
            <a:r>
              <a:rPr lang="en-US" altLang="en-US"/>
              <a:t>usually menu, buttons, or toolbar</a:t>
            </a:r>
          </a:p>
          <a:p>
            <a:r>
              <a:rPr lang="en-US" altLang="en-US"/>
              <a:t>setting state/options</a:t>
            </a:r>
          </a:p>
          <a:p>
            <a:pPr lvl="1"/>
            <a:r>
              <a:rPr lang="en-US" altLang="en-US"/>
              <a:t>usually checkbox, radio button, combi-box</a:t>
            </a:r>
          </a:p>
          <a:p>
            <a:r>
              <a:rPr lang="en-US" altLang="en-US"/>
              <a:t>but …</a:t>
            </a:r>
          </a:p>
          <a:p>
            <a:pPr lvl="1"/>
            <a:r>
              <a:rPr lang="en-US" altLang="en-US"/>
              <a:t>menus can be used to set state etc. ...</a:t>
            </a:r>
          </a:p>
        </p:txBody>
      </p:sp>
      <p:pic>
        <p:nvPicPr>
          <p:cNvPr id="68613" name="Picture 5">
            <a:extLst>
              <a:ext uri="{FF2B5EF4-FFF2-40B4-BE49-F238E27FC236}">
                <a16:creationId xmlns:a16="http://schemas.microsoft.com/office/drawing/2014/main" id="{C3B8EABD-82B8-ECC3-A28A-91B3634B3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5257800"/>
            <a:ext cx="34544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>
            <a:extLst>
              <a:ext uri="{FF2B5EF4-FFF2-40B4-BE49-F238E27FC236}">
                <a16:creationId xmlns:a16="http://schemas.microsoft.com/office/drawing/2014/main" id="{D00D1D4D-A892-00F7-B7DC-3E1044C55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many?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1F71A59-BF37-884F-8A92-EFB525388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one of several options</a:t>
            </a:r>
          </a:p>
          <a:p>
            <a:pPr lvl="1"/>
            <a:r>
              <a:rPr lang="en-US" altLang="en-US"/>
              <a:t>radio buttons, selection menu</a:t>
            </a:r>
          </a:p>
          <a:p>
            <a:r>
              <a:rPr lang="en-US" altLang="en-US"/>
              <a:t>zero, one or more options</a:t>
            </a:r>
          </a:p>
          <a:p>
            <a:pPr lvl="1"/>
            <a:r>
              <a:rPr lang="en-US" altLang="en-US"/>
              <a:t>checkbox, multi-choice menu</a:t>
            </a:r>
          </a:p>
          <a:p>
            <a:r>
              <a:rPr lang="en-US" altLang="en-US"/>
              <a:t>free choice</a:t>
            </a:r>
          </a:p>
          <a:p>
            <a:pPr lvl="1"/>
            <a:r>
              <a:rPr lang="en-US" altLang="en-US"/>
              <a:t>offer recent/typical shortcuts</a:t>
            </a:r>
          </a:p>
          <a:p>
            <a:pPr lvl="1"/>
            <a:r>
              <a:rPr lang="en-US" altLang="en-US"/>
              <a:t>one line text boxes often terrible!</a:t>
            </a:r>
          </a:p>
        </p:txBody>
      </p:sp>
      <p:pic>
        <p:nvPicPr>
          <p:cNvPr id="69638" name="Picture 6">
            <a:extLst>
              <a:ext uri="{FF2B5EF4-FFF2-40B4-BE49-F238E27FC236}">
                <a16:creationId xmlns:a16="http://schemas.microsoft.com/office/drawing/2014/main" id="{F5C35C3B-A579-91F3-6B93-C5241F468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581400"/>
            <a:ext cx="2871787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639" name="Picture 7">
            <a:extLst>
              <a:ext uri="{FF2B5EF4-FFF2-40B4-BE49-F238E27FC236}">
                <a16:creationId xmlns:a16="http://schemas.microsoft.com/office/drawing/2014/main" id="{6C814B86-8227-322D-BFE9-3BC4987E3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00" y="1905000"/>
            <a:ext cx="3098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AAB99BC-F06F-A7B0-EA3C-891B0DA91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more ...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380DD8E0-7A8E-DE1D-6AA1-C2136FCF2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2230438" algn="l"/>
              </a:tabLst>
            </a:pPr>
            <a:r>
              <a:rPr lang="en-US" altLang="en-US"/>
              <a:t>number</a:t>
            </a:r>
          </a:p>
          <a:p>
            <a:pPr lvl="1">
              <a:spcBef>
                <a:spcPct val="0"/>
              </a:spcBef>
              <a:tabLst>
                <a:tab pos="2230438" algn="l"/>
              </a:tabLst>
            </a:pPr>
            <a:r>
              <a:rPr lang="en-US" altLang="en-US" sz="2000"/>
              <a:t>fixed	e.g. bold, italic, underline</a:t>
            </a:r>
          </a:p>
          <a:p>
            <a:pPr lvl="1">
              <a:spcBef>
                <a:spcPct val="0"/>
              </a:spcBef>
              <a:tabLst>
                <a:tab pos="2230438" algn="l"/>
              </a:tabLst>
            </a:pPr>
            <a:r>
              <a:rPr lang="en-US" altLang="en-US" sz="2000"/>
              <a:t>variable	e.g. font list</a:t>
            </a:r>
          </a:p>
          <a:p>
            <a:pPr lvl="1">
              <a:spcBef>
                <a:spcPct val="0"/>
              </a:spcBef>
              <a:tabLst>
                <a:tab pos="2230438" algn="l"/>
              </a:tabLst>
            </a:pPr>
            <a:r>
              <a:rPr lang="en-US" altLang="en-US" sz="2000"/>
              <a:t>scolling through telephone list …</a:t>
            </a:r>
          </a:p>
          <a:p>
            <a:pPr>
              <a:tabLst>
                <a:tab pos="2230438" algn="l"/>
              </a:tabLst>
            </a:pPr>
            <a:r>
              <a:rPr lang="en-US" altLang="en-US"/>
              <a:t>liveness</a:t>
            </a:r>
          </a:p>
          <a:p>
            <a:pPr lvl="1">
              <a:spcBef>
                <a:spcPct val="0"/>
              </a:spcBef>
              <a:tabLst>
                <a:tab pos="2230438" algn="l"/>
              </a:tabLst>
            </a:pPr>
            <a:r>
              <a:rPr lang="en-US" altLang="en-US" sz="2000"/>
              <a:t>grey out inactive options</a:t>
            </a:r>
          </a:p>
          <a:p>
            <a:pPr>
              <a:tabLst>
                <a:tab pos="2230438" algn="l"/>
              </a:tabLst>
            </a:pPr>
            <a:r>
              <a:rPr lang="en-US" altLang="en-US"/>
              <a:t>dynamic interactions</a:t>
            </a:r>
            <a:endParaRPr lang="en-US" altLang="en-US" sz="2400"/>
          </a:p>
          <a:p>
            <a:pPr lvl="1">
              <a:spcBef>
                <a:spcPct val="0"/>
              </a:spcBef>
              <a:tabLst>
                <a:tab pos="2230438" algn="l"/>
              </a:tabLst>
            </a:pPr>
            <a:r>
              <a:rPr lang="en-US" altLang="en-US" sz="2000"/>
              <a:t>some choices dependent on others</a:t>
            </a:r>
            <a:r>
              <a:rPr lang="en-US" altLang="en-US"/>
              <a:t> </a:t>
            </a:r>
            <a:endParaRPr lang="en-US" altLang="en-US" sz="2000"/>
          </a:p>
        </p:txBody>
      </p:sp>
      <p:pic>
        <p:nvPicPr>
          <p:cNvPr id="70661" name="Picture 5">
            <a:extLst>
              <a:ext uri="{FF2B5EF4-FFF2-40B4-BE49-F238E27FC236}">
                <a16:creationId xmlns:a16="http://schemas.microsoft.com/office/drawing/2014/main" id="{654F4ABC-A946-B488-2832-F6429292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3924300"/>
            <a:ext cx="22606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>
            <a:extLst>
              <a:ext uri="{FF2B5EF4-FFF2-40B4-BE49-F238E27FC236}">
                <a16:creationId xmlns:a16="http://schemas.microsoft.com/office/drawing/2014/main" id="{24437245-F5F5-51D6-87FA-A16737E5A4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understanding and choosing widgets</a:t>
            </a:r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8C3D1C8E-1764-DA94-C405-4ABA5FC556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widgets - bits that make the GUI</a:t>
            </a:r>
          </a:p>
          <a:p>
            <a:r>
              <a:rPr lang="en-GB" altLang="en-US" sz="2800"/>
              <a:t>what do they do</a:t>
            </a:r>
          </a:p>
          <a:p>
            <a:r>
              <a:rPr lang="en-GB" altLang="en-US" sz="2800"/>
              <a:t>what are they good for</a:t>
            </a:r>
          </a:p>
        </p:txBody>
      </p:sp>
      <p:pic>
        <p:nvPicPr>
          <p:cNvPr id="123911" name="Picture 7">
            <a:extLst>
              <a:ext uri="{FF2B5EF4-FFF2-40B4-BE49-F238E27FC236}">
                <a16:creationId xmlns:a16="http://schemas.microsoft.com/office/drawing/2014/main" id="{7CA37DC4-DBE9-FE10-B113-D54C52DC9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19713"/>
            <a:ext cx="2057400" cy="123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912" name="Picture 8">
            <a:extLst>
              <a:ext uri="{FF2B5EF4-FFF2-40B4-BE49-F238E27FC236}">
                <a16:creationId xmlns:a16="http://schemas.microsoft.com/office/drawing/2014/main" id="{725A74C3-84CD-F311-18A9-6941CD089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688" y="5791200"/>
            <a:ext cx="7381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913" name="Picture 9">
            <a:extLst>
              <a:ext uri="{FF2B5EF4-FFF2-40B4-BE49-F238E27FC236}">
                <a16:creationId xmlns:a16="http://schemas.microsoft.com/office/drawing/2014/main" id="{12A0D95D-7803-7C96-506A-74CC4CE6E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00600"/>
            <a:ext cx="1371600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F293099-65D8-58AA-5B4A-84738D003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one-by-one – WIMP elements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960F09D-9C78-D764-B547-D39DD4E19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697038" lvl="2" indent="-384175">
              <a:buFont typeface="Symbol" pitchFamily="2" charset="2"/>
              <a:buChar char="·"/>
            </a:pPr>
            <a:endParaRPr lang="en-US" altLang="en-US"/>
          </a:p>
          <a:p>
            <a:pPr marL="344488">
              <a:buFont typeface="Symbol" pitchFamily="2" charset="2"/>
              <a:buChar char="·"/>
            </a:pPr>
            <a:r>
              <a:rPr lang="en-US" altLang="en-US"/>
              <a:t>widgets - bits that make the GUI</a:t>
            </a:r>
          </a:p>
          <a:p>
            <a:pPr marL="344488">
              <a:spcBef>
                <a:spcPct val="80000"/>
              </a:spcBef>
              <a:buFont typeface="Symbol" pitchFamily="2" charset="2"/>
              <a:buChar char="·"/>
            </a:pPr>
            <a:r>
              <a:rPr lang="en-US" altLang="en-US"/>
              <a:t>what do they do</a:t>
            </a:r>
          </a:p>
          <a:p>
            <a:pPr marL="344488">
              <a:spcBef>
                <a:spcPct val="80000"/>
              </a:spcBef>
              <a:buFont typeface="Symbol" pitchFamily="2" charset="2"/>
              <a:buChar char="·"/>
            </a:pPr>
            <a:r>
              <a:rPr lang="en-US" altLang="en-US"/>
              <a:t>what are they good for</a:t>
            </a:r>
          </a:p>
          <a:p>
            <a:pPr marL="344488">
              <a:buFont typeface="Symbol" pitchFamily="2" charset="2"/>
              <a:buChar char="·"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2BE6A31E-800E-C8A5-3DF4-6B325BC68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widgets?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AD0FFF1-001C-B7BD-5330-CDF576275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individual items on a GUI screen ...</a:t>
            </a:r>
          </a:p>
          <a:p>
            <a:pPr lvl="1"/>
            <a:r>
              <a:rPr lang="en-US" altLang="en-US"/>
              <a:t>checkboxes, menus, toolbars, buttons etc.</a:t>
            </a:r>
          </a:p>
          <a:p>
            <a:pPr lvl="1"/>
            <a:endParaRPr lang="en-US" altLang="en-US" sz="2000"/>
          </a:p>
          <a:p>
            <a:r>
              <a:rPr lang="en-US" altLang="en-US"/>
              <a:t>three aspects:</a:t>
            </a:r>
          </a:p>
          <a:p>
            <a:pPr lvl="1"/>
            <a:r>
              <a:rPr lang="en-US" altLang="en-US"/>
              <a:t>appearance	-  what they look like</a:t>
            </a:r>
          </a:p>
          <a:p>
            <a:pPr lvl="1"/>
            <a:r>
              <a:rPr lang="en-US" altLang="en-US"/>
              <a:t>interaction	-  how they behave</a:t>
            </a:r>
          </a:p>
          <a:p>
            <a:pPr lvl="1"/>
            <a:r>
              <a:rPr lang="en-US" altLang="en-US"/>
              <a:t>semantics	-  what they mean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C653152-DFE2-87BB-5194-3CDAE3751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appearance</a:t>
            </a:r>
          </a:p>
        </p:txBody>
      </p:sp>
      <p:pic>
        <p:nvPicPr>
          <p:cNvPr id="62476" name="Picture 12">
            <a:extLst>
              <a:ext uri="{FF2B5EF4-FFF2-40B4-BE49-F238E27FC236}">
                <a16:creationId xmlns:a16="http://schemas.microsoft.com/office/drawing/2014/main" id="{85335FF3-2B52-02F4-49B4-682EBED32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956050"/>
            <a:ext cx="312738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77" name="Picture 13">
            <a:extLst>
              <a:ext uri="{FF2B5EF4-FFF2-40B4-BE49-F238E27FC236}">
                <a16:creationId xmlns:a16="http://schemas.microsoft.com/office/drawing/2014/main" id="{DDF82933-811E-74DC-54C1-A3B6DE5FA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667000"/>
            <a:ext cx="161925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78" name="Picture 14">
            <a:extLst>
              <a:ext uri="{FF2B5EF4-FFF2-40B4-BE49-F238E27FC236}">
                <a16:creationId xmlns:a16="http://schemas.microsoft.com/office/drawing/2014/main" id="{2CE7C9BD-6661-B8A1-9B25-8C7D8CB31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175" y="2662238"/>
            <a:ext cx="1698625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79" name="Picture 15">
            <a:extLst>
              <a:ext uri="{FF2B5EF4-FFF2-40B4-BE49-F238E27FC236}">
                <a16:creationId xmlns:a16="http://schemas.microsoft.com/office/drawing/2014/main" id="{938D97C0-619E-EC4C-9801-011C66A6C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79725"/>
            <a:ext cx="3063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80" name="Picture 16">
            <a:extLst>
              <a:ext uri="{FF2B5EF4-FFF2-40B4-BE49-F238E27FC236}">
                <a16:creationId xmlns:a16="http://schemas.microsoft.com/office/drawing/2014/main" id="{96A99217-671D-AD43-E139-718B94E7F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5257800"/>
            <a:ext cx="15589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81" name="Picture 17">
            <a:extLst>
              <a:ext uri="{FF2B5EF4-FFF2-40B4-BE49-F238E27FC236}">
                <a16:creationId xmlns:a16="http://schemas.microsoft.com/office/drawing/2014/main" id="{59C20876-BC0A-CCEB-70C9-8E53DDDB0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452688"/>
            <a:ext cx="79851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82" name="Picture 18">
            <a:extLst>
              <a:ext uri="{FF2B5EF4-FFF2-40B4-BE49-F238E27FC236}">
                <a16:creationId xmlns:a16="http://schemas.microsoft.com/office/drawing/2014/main" id="{4C846581-D133-283A-A597-D301AE77C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36988"/>
            <a:ext cx="1227138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83" name="Picture 19">
            <a:extLst>
              <a:ext uri="{FF2B5EF4-FFF2-40B4-BE49-F238E27FC236}">
                <a16:creationId xmlns:a16="http://schemas.microsoft.com/office/drawing/2014/main" id="{D4E58FC6-6154-3FEA-9676-6FD5E01BF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150" y="3752850"/>
            <a:ext cx="12128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4D98616-E69F-979F-BA14-D5CA981DB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appearance includes words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1DAD7E9-2ACD-A94D-A5D6-2839EAE49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verbs - action words</a:t>
            </a:r>
          </a:p>
          <a:p>
            <a:pPr marL="1435100" lvl="1">
              <a:spcBef>
                <a:spcPct val="0"/>
              </a:spcBef>
            </a:pPr>
            <a:r>
              <a:rPr lang="en-US" altLang="en-US"/>
              <a:t>quit, exit,  embolden, italicise</a:t>
            </a:r>
          </a:p>
          <a:p>
            <a:r>
              <a:rPr lang="en-US" altLang="en-US" sz="2400"/>
              <a:t>adjectives - description/state words</a:t>
            </a:r>
          </a:p>
          <a:p>
            <a:pPr marL="1435100" lvl="1">
              <a:spcBef>
                <a:spcPct val="0"/>
              </a:spcBef>
            </a:pPr>
            <a:r>
              <a:rPr lang="en-US" altLang="en-US"/>
              <a:t>bold, italic</a:t>
            </a:r>
          </a:p>
          <a:p>
            <a:r>
              <a:rPr lang="en-US" altLang="en-US" sz="2400"/>
              <a:t>nouns - usually as a form of description</a:t>
            </a:r>
          </a:p>
          <a:p>
            <a:pPr marL="1435100" lvl="1">
              <a:spcBef>
                <a:spcPct val="0"/>
              </a:spcBef>
            </a:pPr>
            <a:r>
              <a:rPr lang="en-US" altLang="en-US"/>
              <a:t>Times New Roman, US Letter</a:t>
            </a:r>
          </a:p>
          <a:p>
            <a:r>
              <a:rPr lang="en-US" altLang="en-US" sz="2400"/>
              <a:t>beware of mixes …</a:t>
            </a:r>
          </a:p>
          <a:p>
            <a:pPr marL="1435100" lvl="1">
              <a:spcBef>
                <a:spcPct val="0"/>
              </a:spcBef>
            </a:pPr>
            <a:r>
              <a:rPr lang="en-US" altLang="en-US"/>
              <a:t>embolden + italic  !!?!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3247B3E-2E68-D13F-85E2-383986C5E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behaviour</a:t>
            </a:r>
          </a:p>
        </p:txBody>
      </p:sp>
      <p:pic>
        <p:nvPicPr>
          <p:cNvPr id="64517" name="Picture 5">
            <a:extLst>
              <a:ext uri="{FF2B5EF4-FFF2-40B4-BE49-F238E27FC236}">
                <a16:creationId xmlns:a16="http://schemas.microsoft.com/office/drawing/2014/main" id="{42ABDC57-B89D-E9B1-EE3C-75019A47B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970088"/>
            <a:ext cx="2144712" cy="1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8" name="Picture 6">
            <a:extLst>
              <a:ext uri="{FF2B5EF4-FFF2-40B4-BE49-F238E27FC236}">
                <a16:creationId xmlns:a16="http://schemas.microsoft.com/office/drawing/2014/main" id="{5A6B0BF2-4F16-3876-4C95-03C82C923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67000"/>
            <a:ext cx="2346325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20" name="Picture 8">
            <a:extLst>
              <a:ext uri="{FF2B5EF4-FFF2-40B4-BE49-F238E27FC236}">
                <a16:creationId xmlns:a16="http://schemas.microsoft.com/office/drawing/2014/main" id="{842711F5-1C0E-00A7-70B6-4258B062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3386138"/>
            <a:ext cx="2295525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21" name="Text Box 9">
            <a:extLst>
              <a:ext uri="{FF2B5EF4-FFF2-40B4-BE49-F238E27FC236}">
                <a16:creationId xmlns:a16="http://schemas.microsoft.com/office/drawing/2014/main" id="{9883C18B-2A8E-86AD-5C3A-63CCA31C8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5" y="4724400"/>
            <a:ext cx="3349625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Move mouse off target with</a:t>
            </a:r>
            <a:br>
              <a:rPr lang="en-GB" altLang="en-US" sz="1800">
                <a:latin typeface="Verdana" panose="020B0604030504040204" pitchFamily="34" charset="0"/>
              </a:rPr>
            </a:br>
            <a:r>
              <a:rPr lang="en-GB" altLang="en-US" sz="1800">
                <a:latin typeface="Verdana" panose="020B0604030504040204" pitchFamily="34" charset="0"/>
              </a:rPr>
              <a:t>button still down</a:t>
            </a:r>
            <a:br>
              <a:rPr lang="en-GB" altLang="en-US" sz="1800">
                <a:latin typeface="Verdana" panose="020B0604030504040204" pitchFamily="34" charset="0"/>
              </a:rPr>
            </a:br>
            <a:r>
              <a:rPr lang="en-GB" altLang="en-US" sz="1800">
                <a:latin typeface="Verdana" panose="020B0604030504040204" pitchFamily="34" charset="0"/>
              </a:rPr>
              <a:t>    – highlight removed</a:t>
            </a:r>
          </a:p>
        </p:txBody>
      </p:sp>
      <p:sp>
        <p:nvSpPr>
          <p:cNvPr id="64524" name="Rectangle 12">
            <a:extLst>
              <a:ext uri="{FF2B5EF4-FFF2-40B4-BE49-F238E27FC236}">
                <a16:creationId xmlns:a16="http://schemas.microsoft.com/office/drawing/2014/main" id="{A43C0CFA-54AC-649B-29AF-BC3CC7B31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5638800"/>
            <a:ext cx="26511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Release mouse</a:t>
            </a:r>
            <a:br>
              <a:rPr lang="en-GB" altLang="en-US" sz="1800">
                <a:latin typeface="Verdana" panose="020B0604030504040204" pitchFamily="34" charset="0"/>
              </a:rPr>
            </a:br>
            <a:r>
              <a:rPr lang="en-GB" altLang="en-US" sz="1800">
                <a:latin typeface="Verdana" panose="020B0604030504040204" pitchFamily="34" charset="0"/>
              </a:rPr>
              <a:t>    – nothing happens</a:t>
            </a:r>
          </a:p>
        </p:txBody>
      </p:sp>
      <p:sp>
        <p:nvSpPr>
          <p:cNvPr id="64525" name="Text Box 13">
            <a:extLst>
              <a:ext uri="{FF2B5EF4-FFF2-40B4-BE49-F238E27FC236}">
                <a16:creationId xmlns:a16="http://schemas.microsoft.com/office/drawing/2014/main" id="{DB39E5CE-41E4-79E2-E237-4A5970F6A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4038600"/>
            <a:ext cx="30464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Move mouse over button</a:t>
            </a:r>
            <a:br>
              <a:rPr lang="en-GB" altLang="en-US" sz="1800">
                <a:latin typeface="Verdana" panose="020B0604030504040204" pitchFamily="34" charset="0"/>
              </a:rPr>
            </a:br>
            <a:r>
              <a:rPr lang="en-GB" altLang="en-US" sz="1800">
                <a:latin typeface="Verdana" panose="020B0604030504040204" pitchFamily="34" charset="0"/>
              </a:rPr>
              <a:t>    – highlights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FDA27D4-1F8D-A89E-E086-272F7C812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behaviour … ctd.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2B8A745-CFAA-BD79-9098-71799C5DD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some bits the toolkit does for you</a:t>
            </a:r>
          </a:p>
          <a:p>
            <a:pPr lvl="1"/>
            <a:r>
              <a:rPr lang="en-US" altLang="en-US"/>
              <a:t>but is it right?</a:t>
            </a:r>
          </a:p>
          <a:p>
            <a:r>
              <a:rPr lang="en-US" altLang="en-US"/>
              <a:t>some you control</a:t>
            </a:r>
          </a:p>
          <a:p>
            <a:pPr lvl="1"/>
            <a:r>
              <a:rPr lang="en-US" altLang="en-US"/>
              <a:t>e.g.  drawing, interactions between widgets</a:t>
            </a:r>
          </a:p>
          <a:p>
            <a:r>
              <a:rPr lang="en-US" altLang="en-US"/>
              <a:t>beware timing issues</a:t>
            </a:r>
          </a:p>
          <a:p>
            <a:pPr lvl="1"/>
            <a:r>
              <a:rPr lang="en-US" altLang="en-US"/>
              <a:t>e.g. large selections under Windows apps.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130E7A4-EABC-D8EE-19DD-BF0826CF7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semantics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DD73B00-5F4B-5592-787B-77D923A48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menus, buttons,</a:t>
            </a:r>
            <a:br>
              <a:rPr lang="en-US" altLang="en-US"/>
            </a:br>
            <a:r>
              <a:rPr lang="en-US" altLang="en-US"/>
              <a:t>…, etc.</a:t>
            </a:r>
          </a:p>
          <a:p>
            <a:endParaRPr lang="en-US" altLang="en-US"/>
          </a:p>
          <a:p>
            <a:r>
              <a:rPr lang="en-US" altLang="en-US"/>
              <a:t>do things …</a:t>
            </a:r>
          </a:p>
          <a:p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/>
              <a:t>		…  lets make it </a:t>
            </a:r>
            <a:r>
              <a:rPr lang="en-US" altLang="en-US" b="1" i="1"/>
              <a:t>bold italic</a:t>
            </a:r>
            <a:endParaRPr lang="en-US" altLang="en-US"/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4A1CA634-C9E8-13B9-377C-89BD87146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00225"/>
            <a:ext cx="38068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390</Words>
  <Application>Microsoft Macintosh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Comic Sans MS</vt:lpstr>
      <vt:lpstr>Symbol</vt:lpstr>
      <vt:lpstr>Times</vt:lpstr>
      <vt:lpstr>Verdana</vt:lpstr>
      <vt:lpstr>Blank</vt:lpstr>
      <vt:lpstr>chapter 3</vt:lpstr>
      <vt:lpstr>understanding and choosing widgets</vt:lpstr>
      <vt:lpstr>one-by-one – WIMP elements</vt:lpstr>
      <vt:lpstr>widgets?</vt:lpstr>
      <vt:lpstr>appearance</vt:lpstr>
      <vt:lpstr>appearance includes words</vt:lpstr>
      <vt:lpstr>behaviour</vt:lpstr>
      <vt:lpstr>behaviour … ctd.</vt:lpstr>
      <vt:lpstr>semantics</vt:lpstr>
      <vt:lpstr>YOU say what it means</vt:lpstr>
      <vt:lpstr>what do you want?</vt:lpstr>
      <vt:lpstr>how many?</vt:lpstr>
      <vt:lpstr>and more ...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20</cp:revision>
  <dcterms:created xsi:type="dcterms:W3CDTF">2003-08-07T14:10:51Z</dcterms:created>
  <dcterms:modified xsi:type="dcterms:W3CDTF">2025-03-02T09:47:47Z</dcterms:modified>
</cp:coreProperties>
</file>