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77" r:id="rId2"/>
    <p:sldId id="323" r:id="rId3"/>
    <p:sldId id="324" r:id="rId4"/>
    <p:sldId id="325" r:id="rId5"/>
    <p:sldId id="294" r:id="rId6"/>
    <p:sldId id="322" r:id="rId7"/>
    <p:sldId id="314" r:id="rId8"/>
    <p:sldId id="315" r:id="rId9"/>
    <p:sldId id="311" r:id="rId10"/>
    <p:sldId id="312" r:id="rId11"/>
    <p:sldId id="313" r:id="rId12"/>
    <p:sldId id="316" r:id="rId13"/>
    <p:sldId id="317" r:id="rId14"/>
    <p:sldId id="318" r:id="rId15"/>
    <p:sldId id="319" r:id="rId16"/>
    <p:sldId id="320" r:id="rId17"/>
    <p:sldId id="321" r:id="rId1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4" autoAdjust="0"/>
    <p:restoredTop sz="90929"/>
  </p:normalViewPr>
  <p:slideViewPr>
    <p:cSldViewPr>
      <p:cViewPr varScale="1">
        <p:scale>
          <a:sx n="123" d="100"/>
          <a:sy n="123" d="100"/>
        </p:scale>
        <p:origin x="121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3993C29-57E3-71A7-F204-D86248721E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7D465FA-8B54-6485-B80D-30A60B9DD7C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32C61C18-9FB5-61DE-69BA-F4941D6E50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7354AA2C-0898-38A8-EEB1-A5053492852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641B9B5F-238C-3485-3A05-E42E4D99AD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3D6484E8-452B-D19E-753F-B7F72B2CCC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91071E-EE8C-E543-A205-1F6F6CF80F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291E9DD-3382-0510-038B-31FE958C0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CBC9CD-5856-204B-9E20-97FDC0FDC4D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CC9E661F-E35C-A8DE-6B1C-E4196BF325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0563"/>
            <a:ext cx="4557712" cy="34178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36C4BB15-71D6-73B0-A39E-0CE3112E5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773" tIns="46664" rIns="91773" bIns="46664"/>
          <a:lstStyle/>
          <a:p>
            <a:r>
              <a:rPr lang="en-US" altLang="en-US"/>
              <a:t>Picture from http://piano.dsi.uminho.pt/museuv/indexmark.htm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53506BF-854C-FE64-8DE7-7B29A45D46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36BCF0-9656-EC46-9823-9F248BACEC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6F205970-D017-CAA9-AF91-C5B4A467B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0563"/>
            <a:ext cx="4557712" cy="34178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B9817562-ABC1-96D5-7839-369D8C73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773" tIns="46664" rIns="91773" bIns="46664"/>
          <a:lstStyle/>
          <a:p>
            <a:r>
              <a:rPr lang="en-US" altLang="en-US"/>
              <a:t>Picture from http://www.gmcc.ab.ca/~supy/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7FAF37B-4B12-58FD-EAF6-22248DC3FC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6A4CA-E5ED-E14C-9FA8-A3479F45644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5EA3D276-7364-5372-3169-DFCBB85251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13D865D-E0B1-1EAE-FDD0-01AC5030F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B61406A-ECD4-37FA-D7AA-EB82A8D5A7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AEC92F-499F-B94B-A9E0-8B41BE28B4C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06CB6C9E-0BDE-8757-E132-9A75BC87CC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0563"/>
            <a:ext cx="4557712" cy="3417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6B59047E-7847-BDE8-0FF7-FC0939A6B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57" tIns="45629" rIns="91257" bIns="45629"/>
          <a:lstStyle/>
          <a:p>
            <a:r>
              <a:rPr lang="en-US" altLang="en-US"/>
              <a:t>Picture of Bush from http://www-eecs.mit.edu/AY95-96/events/bush/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2437248-A1A7-0AFE-AB37-FC4B424EB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0B935-967F-E141-8C3B-E5CB5701C57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27ADA17A-79D8-FA3D-2647-60D157BE92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0563"/>
            <a:ext cx="4557712" cy="3417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9363313B-56CC-3D5A-6BDD-1561AF7425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57" tIns="45629" rIns="91257" bIns="45629"/>
          <a:lstStyle/>
          <a:p>
            <a:r>
              <a:rPr lang="en-US" altLang="en-US"/>
              <a:t>Picture of Engelbart from bootstrap.org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F74F1-583B-9CEA-3D92-CAFC8AA97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50FDCA-A435-C4AC-E738-EF2E4B60C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E5EF3-A390-C352-3476-1ACC4D9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4D49-0E04-BD12-97F5-B233A5F2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591FD-5188-9855-639D-C2E2CD0A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5AC41-795D-6A44-B426-EE8D46B12B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277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DDE53-5DA9-1AC2-03F3-1901C8AE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5E10A2-B37A-59CC-C15C-B88F62C53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74BBA-79C5-8227-8929-6E82F8101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E52E6-AB1F-95F8-D2B7-F04B338AB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73189-FF38-87C3-4E9A-6FA65AAC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26805-9E93-124F-97F8-8AED8F97C6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348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8E73B-1721-3C3F-C800-4A440E266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D6F91-DA91-F4B6-614E-776237CD8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90D2F-7517-C89B-E304-D96DC9489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F81EF-63DE-9849-E829-E951B407B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544EA-A0BA-0BD2-66A4-847780EE5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962D8-9CBA-5549-BB38-225E8FCD6E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8020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EA285-136F-8692-93C7-FED288C0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6858000" cy="1143000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8CD73-E2EF-E979-C18E-C424EF9261E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D96D0C-D495-1628-FE63-C8E67774F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E4345-E575-6440-D121-32C7B6D5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CA7EF-2CD4-5799-4994-7647EAC27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D3BE5-89EC-9040-A7C3-84AC1D144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1E0CC6-EAB3-DA4F-BA89-F15C451AFD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860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44E4-EF4F-4AA6-5BFE-5A2EFF5F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33A89-CAC8-0F93-CB24-410CCEB8F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1FBE0-A871-E321-EADE-CC318399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E28D8-8235-4AD5-62C8-427335809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5BDE4-E83E-A8C0-07F8-8143ABA28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BAC2-0EC1-C848-8D89-59672E4E64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183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7A03B-1CC4-EDA1-AB2D-7E1D8746E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A4027-84D2-85BF-2399-A31765F85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C83C4-E0F8-7F3D-F838-5B7780BC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3B04-8475-942E-85B2-331EBFAA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D4C4F-DE1E-853B-B658-6E749EB68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B76E1-FD74-C74D-AA96-5C54D222A4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9468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88A29-0086-7333-2802-C66647517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00F65-FCC3-9F7C-7435-1D93EB54C5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9134B-B8F0-5306-B9BE-3A0FBC379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D60D0-ADF5-EA89-1DDF-9DE0333CD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3DF43-AC9C-FDA9-7A3C-FED432CCF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D3C2A-ED05-9D19-D5EB-5441BD63F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0A3B1-FAA0-C047-A90A-D1CD1A55DBB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385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2B93E-157F-FD77-150C-E1BD0B4D7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D2930-030F-73C9-2C79-48D56BC49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0967C-B55A-842E-BFBD-B63241551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EEB009-2A61-AB96-9877-D145D1311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BD6D9B-ABB1-20F9-FA75-F32ABFB8D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A2BD11-1518-92C3-C520-7FB9C7BAB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B5410-7B68-DC88-6175-1D5C622DA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338AAD-ACA8-F547-ED21-0B6A67BAB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34ECA-E412-8747-B38A-40A3613E68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6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8930-4E05-9EC2-7707-80F936B08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A8C3F-B9CD-2D1D-73FB-EF66BC97B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5B036-CBF8-5F0A-0A42-DE9B77FB8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426D8C-A684-F67F-FBB9-316881CCE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B1171-16BE-494D-BB7E-8618D1AB9A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515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E4B1EA-C312-D179-C435-E01D2E78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2E521D-8F81-D73A-1509-DCC08EDBC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19142-1CBD-7AD4-B8F1-32838C8A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6A3CD-FD26-8B42-A476-BFB91CCFD7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067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36D87-100F-F0F3-7CB4-FDCB6998B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46E9C-AB1D-FE3F-EE49-5E54D62F5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C15DA4-3FA8-9E69-1752-4F7F3F00B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6AD4A-439D-518A-26A7-DC200BCBE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06F53-258D-2236-2312-9044558C1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151CF-D99A-8F1A-6A4E-082FF35B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15D26-9917-5F4D-9CBF-7CCB2B1F582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324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B1D06-C16A-0901-353D-974F0A962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06204-CD95-55F4-6A25-954ECA053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04C03E-FFF3-8EFC-1CE8-0EA356A23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F87FC-DAF4-D930-49EF-742057C3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834A3-0003-521F-3248-A6433856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94FF6-9C07-8CAC-8BE4-788BC413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FC8F5-B82D-6F42-B43D-F309BD7863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823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3462F536-D5AF-E4F2-6E52-80689CE480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36FD8720-31C9-D4D4-CAA3-40A215466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E634E6-316A-05CA-FD02-29DD7C195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523F1F3-3216-928D-6565-2A4102E91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A8649F-A1B9-529E-BE3F-3153679261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067617-3C02-0AC3-3A03-42FE74875C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DB06E2-EC4A-DF41-83A6-95E2980762B4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C041DE3A-2EA9-0DA9-A1BA-C19AC75E65B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7E271B05-F459-86A2-5316-45D9D9A827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D5F3A067-80BD-EF8E-024F-34F250DE001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71728AC7-C0ED-97F7-F264-D4E00F5000E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37313D5F-EF13-EAA6-431C-B5A70DABC9A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5ED30E2E-9646-723B-7BCB-5D29ADA5109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heingold.com/texts/tf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CDA7ED7-1B22-B9BE-14BA-8093C59386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4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FC620AF-68E5-F3F1-BF1E-4B24972407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Paradigms</a:t>
            </a:r>
          </a:p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(additional materials)</a:t>
            </a:r>
          </a:p>
        </p:txBody>
      </p:sp>
      <p:grpSp>
        <p:nvGrpSpPr>
          <p:cNvPr id="23556" name="Group 4">
            <a:extLst>
              <a:ext uri="{FF2B5EF4-FFF2-40B4-BE49-F238E27FC236}">
                <a16:creationId xmlns:a16="http://schemas.microsoft.com/office/drawing/2014/main" id="{E73AA26B-A056-65A6-7654-A6D6688BD5A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3557" name="Rectangle 5">
              <a:extLst>
                <a:ext uri="{FF2B5EF4-FFF2-40B4-BE49-F238E27FC236}">
                  <a16:creationId xmlns:a16="http://schemas.microsoft.com/office/drawing/2014/main" id="{E165A41D-DC0B-0038-DF49-18C01DA83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558" name="Rectangle 6">
              <a:extLst>
                <a:ext uri="{FF2B5EF4-FFF2-40B4-BE49-F238E27FC236}">
                  <a16:creationId xmlns:a16="http://schemas.microsoft.com/office/drawing/2014/main" id="{2FA49318-0059-5D98-0DB5-01084AB9D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23559" name="Picture 7">
              <a:extLst>
                <a:ext uri="{FF2B5EF4-FFF2-40B4-BE49-F238E27FC236}">
                  <a16:creationId xmlns:a16="http://schemas.microsoft.com/office/drawing/2014/main" id="{A9691F59-12BD-F6CE-DE4C-0E6229F80A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60" name="Picture 8">
              <a:extLst>
                <a:ext uri="{FF2B5EF4-FFF2-40B4-BE49-F238E27FC236}">
                  <a16:creationId xmlns:a16="http://schemas.microsoft.com/office/drawing/2014/main" id="{B81E505D-2D0E-081B-5B69-B6963D6B8D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61" name="Picture 9">
              <a:extLst>
                <a:ext uri="{FF2B5EF4-FFF2-40B4-BE49-F238E27FC236}">
                  <a16:creationId xmlns:a16="http://schemas.microsoft.com/office/drawing/2014/main" id="{5B90B8D8-6970-10D1-A05D-643BBE87DB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62" name="Picture 10">
              <a:extLst>
                <a:ext uri="{FF2B5EF4-FFF2-40B4-BE49-F238E27FC236}">
                  <a16:creationId xmlns:a16="http://schemas.microsoft.com/office/drawing/2014/main" id="{D7E8434D-C8FA-0B32-CF5D-6999C3BB1E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63" name="Picture 11">
              <a:extLst>
                <a:ext uri="{FF2B5EF4-FFF2-40B4-BE49-F238E27FC236}">
                  <a16:creationId xmlns:a16="http://schemas.microsoft.com/office/drawing/2014/main" id="{F64E6D68-CC7E-194C-9F78-F97958132A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3D9CF867-C7CD-2D40-0FAC-B629612CF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Innovator: Ivan Sutherland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46562C47-537E-698E-017B-5C910BF9D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SketchPad</a:t>
            </a:r>
            <a:r>
              <a:rPr lang="en-US" altLang="en-US"/>
              <a:t> - 1963 PhD thesis at MIT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Hierarchy - pictures &amp; subpictures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Master picture with instances (ie, OOP)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Constraints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Icons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Copying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Light pen input device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Recursive operations</a:t>
            </a:r>
          </a:p>
        </p:txBody>
      </p:sp>
      <p:pic>
        <p:nvPicPr>
          <p:cNvPr id="65540" name="Picture 4">
            <a:extLst>
              <a:ext uri="{FF2B5EF4-FFF2-40B4-BE49-F238E27FC236}">
                <a16:creationId xmlns:a16="http://schemas.microsoft.com/office/drawing/2014/main" id="{61194006-026F-602C-79DA-6B9646ED7286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3505200"/>
            <a:ext cx="3200400" cy="2635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9D916094-4F33-7F81-D8A3-858CE80F9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Innovator: Douglas Englebart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B68E3E59-0464-3DF2-7260-29D5448C0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Landmark system/demo:</a:t>
            </a:r>
          </a:p>
          <a:p>
            <a:pPr lvl="1"/>
            <a:r>
              <a:rPr lang="en-US" altLang="en-US"/>
              <a:t>hierarchical hypertext, multimedia, mouse, high-res display, windows, shared files, electronic messaging, CSCW, teleconferencing, ...</a:t>
            </a:r>
          </a:p>
          <a:p>
            <a:endParaRPr lang="en-US" altLang="en-US"/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55EE1DC3-BC04-EDE9-8693-87769458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00600"/>
            <a:ext cx="1428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ahoma" panose="020B0604030504040204" pitchFamily="34" charset="0"/>
              </a:rPr>
              <a:t>Inventor </a:t>
            </a:r>
          </a:p>
          <a:p>
            <a:r>
              <a:rPr lang="en-US" altLang="en-US">
                <a:latin typeface="Tahoma" panose="020B0604030504040204" pitchFamily="34" charset="0"/>
              </a:rPr>
              <a:t>of mouse</a:t>
            </a:r>
          </a:p>
        </p:txBody>
      </p:sp>
      <p:pic>
        <p:nvPicPr>
          <p:cNvPr id="66565" name="Picture 5">
            <a:extLst>
              <a:ext uri="{FF2B5EF4-FFF2-40B4-BE49-F238E27FC236}">
                <a16:creationId xmlns:a16="http://schemas.microsoft.com/office/drawing/2014/main" id="{19C34F0F-077B-EFE0-BB90-062C27E61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29000"/>
            <a:ext cx="19050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5BB3A124-A91F-AAE0-0829-F03A036CD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About Doug Engelbart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528806B-5270-1579-FE34-1A27FA1DC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555038" cy="4171950"/>
          </a:xfrm>
        </p:spPr>
        <p:txBody>
          <a:bodyPr/>
          <a:lstStyle/>
          <a:p>
            <a:r>
              <a:rPr lang="en-US" altLang="en-US" sz="2400"/>
              <a:t>Graduate of Berkeley (EE '55)</a:t>
            </a:r>
          </a:p>
          <a:p>
            <a:pPr lvl="1"/>
            <a:r>
              <a:rPr lang="en-US" altLang="en-US" sz="2000"/>
              <a:t>"bi-stable gaseous plasma digital devices"</a:t>
            </a:r>
          </a:p>
          <a:p>
            <a:r>
              <a:rPr lang="en-US" altLang="en-US" sz="2400"/>
              <a:t>Stanford Research Institute (SRI)</a:t>
            </a:r>
          </a:p>
          <a:p>
            <a:pPr lvl="1"/>
            <a:r>
              <a:rPr lang="en-US" altLang="en-US" sz="2000"/>
              <a:t>Augmentation Research Center</a:t>
            </a:r>
          </a:p>
          <a:p>
            <a:r>
              <a:rPr lang="en-US" altLang="en-US" sz="2400"/>
              <a:t>1962 Paper "Conceptual Model for        Augmenting Human Intellect"</a:t>
            </a:r>
          </a:p>
          <a:p>
            <a:pPr lvl="1"/>
            <a:r>
              <a:rPr lang="en-US" altLang="en-US" sz="2000"/>
              <a:t>Complexity of problems increasing</a:t>
            </a:r>
          </a:p>
          <a:p>
            <a:pPr lvl="1"/>
            <a:r>
              <a:rPr lang="en-US" altLang="en-US" sz="2000"/>
              <a:t>Need better ways of solving problems</a:t>
            </a:r>
          </a:p>
        </p:txBody>
      </p:sp>
      <p:pic>
        <p:nvPicPr>
          <p:cNvPr id="70660" name="Picture 4">
            <a:extLst>
              <a:ext uri="{FF2B5EF4-FFF2-40B4-BE49-F238E27FC236}">
                <a16:creationId xmlns:a16="http://schemas.microsoft.com/office/drawing/2014/main" id="{E9B9D9B9-C020-7451-DAEC-B185CBD74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3178175"/>
            <a:ext cx="2540000" cy="367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61" name="Text Box 5">
            <a:extLst>
              <a:ext uri="{FF2B5EF4-FFF2-40B4-BE49-F238E27FC236}">
                <a16:creationId xmlns:a16="http://schemas.microsoft.com/office/drawing/2014/main" id="{0FB9E6F9-2CC9-1B98-75AD-A7E23E950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263" y="6197600"/>
            <a:ext cx="299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sz="1400">
                <a:latin typeface="Times New Roman" panose="02020603050405020304" pitchFamily="18" charset="0"/>
              </a:rPr>
              <a:t>Picture of Engelbart from bootstrap.org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5B4519AE-38B6-F612-31D0-A6F4992E4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Innovator: Alan Kay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6DEE8EA-5AC4-2131-24F0-3C06C5819FF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75563" cy="4114800"/>
          </a:xfrm>
        </p:spPr>
        <p:txBody>
          <a:bodyPr/>
          <a:lstStyle/>
          <a:p>
            <a:pPr marL="533400" indent="-533400"/>
            <a:r>
              <a:rPr lang="en-US" altLang="en-US" sz="2400"/>
              <a:t>Dynabook - Notebook sized computer loaded with multimedia and can store everything</a:t>
            </a:r>
          </a:p>
          <a:p>
            <a:pPr marL="533400" indent="-533400"/>
            <a:r>
              <a:rPr lang="en-US" altLang="en-US" sz="2400"/>
              <a:t>@PARC</a:t>
            </a:r>
          </a:p>
          <a:p>
            <a:pPr marL="533400" indent="-533400"/>
            <a:r>
              <a:rPr lang="en-US" altLang="en-US" sz="2000"/>
              <a:t>Personal</a:t>
            </a:r>
          </a:p>
          <a:p>
            <a:pPr marL="533400" indent="-533400">
              <a:buFontTx/>
              <a:buNone/>
            </a:pPr>
            <a:r>
              <a:rPr lang="en-US" altLang="en-US" sz="2000"/>
              <a:t>	computing</a:t>
            </a:r>
          </a:p>
          <a:p>
            <a:pPr marL="533400" indent="-533400"/>
            <a:r>
              <a:rPr lang="en-US" altLang="en-US" sz="2000"/>
              <a:t>Desktop</a:t>
            </a:r>
          </a:p>
          <a:p>
            <a:pPr marL="533400" indent="-533400">
              <a:buFontTx/>
              <a:buNone/>
            </a:pPr>
            <a:r>
              <a:rPr lang="en-US" altLang="en-US" sz="2000"/>
              <a:t>	interface</a:t>
            </a:r>
          </a:p>
          <a:p>
            <a:pPr marL="533400" indent="-533400"/>
            <a:r>
              <a:rPr lang="en-US" altLang="en-US" sz="2000"/>
              <a:t>Overlapping</a:t>
            </a:r>
          </a:p>
          <a:p>
            <a:pPr marL="533400" indent="-533400">
              <a:buFontTx/>
              <a:buNone/>
            </a:pPr>
            <a:r>
              <a:rPr lang="en-US" altLang="en-US" sz="2000"/>
              <a:t>	windows</a:t>
            </a:r>
          </a:p>
        </p:txBody>
      </p:sp>
      <p:pic>
        <p:nvPicPr>
          <p:cNvPr id="72708" name="Picture 4">
            <a:extLst>
              <a:ext uri="{FF2B5EF4-FFF2-40B4-BE49-F238E27FC236}">
                <a16:creationId xmlns:a16="http://schemas.microsoft.com/office/drawing/2014/main" id="{3001EB6B-F5E1-6C72-1BC7-A701E42BF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3048000"/>
            <a:ext cx="219075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09" name="Picture 5">
            <a:extLst>
              <a:ext uri="{FF2B5EF4-FFF2-40B4-BE49-F238E27FC236}">
                <a16:creationId xmlns:a16="http://schemas.microsoft.com/office/drawing/2014/main" id="{838CBA7A-73BD-3B01-7484-7CA60589DB7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2" t="27113" r="46202"/>
          <a:stretch>
            <a:fillRect/>
          </a:stretch>
        </p:blipFill>
        <p:spPr>
          <a:xfrm>
            <a:off x="5392738" y="3127375"/>
            <a:ext cx="2751137" cy="27733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18015B94-DA5C-E3CE-1240-FC9B18E7EA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Innovator: Ben Shneiderman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3B400D57-E11E-6733-5F1D-C6D7BBC963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Coins and explores notion of direct manipulation of interface</a:t>
            </a:r>
          </a:p>
          <a:p>
            <a:r>
              <a:rPr lang="en-US" altLang="en-US"/>
              <a:t>Long-time Director of</a:t>
            </a:r>
            <a:br>
              <a:rPr lang="en-US" altLang="en-US"/>
            </a:br>
            <a:r>
              <a:rPr lang="en-US" altLang="en-US"/>
              <a:t>HCI Lab at Maryland</a:t>
            </a:r>
          </a:p>
          <a:p>
            <a:endParaRPr lang="en-US" altLang="en-US"/>
          </a:p>
        </p:txBody>
      </p:sp>
      <p:pic>
        <p:nvPicPr>
          <p:cNvPr id="73732" name="Picture 4">
            <a:extLst>
              <a:ext uri="{FF2B5EF4-FFF2-40B4-BE49-F238E27FC236}">
                <a16:creationId xmlns:a16="http://schemas.microsoft.com/office/drawing/2014/main" id="{DD8D9B34-E7DF-396D-3AEF-45675039A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0"/>
            <a:ext cx="17272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04EE7E79-60AF-9328-67A1-C6D49CCE0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Innovator: Ted Nelson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020B9C3-C1FA-2E68-A16C-0962852E9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Computers can help people, not just business</a:t>
            </a:r>
          </a:p>
          <a:p>
            <a:endParaRPr lang="en-US" altLang="en-US"/>
          </a:p>
          <a:p>
            <a:r>
              <a:rPr lang="en-US" altLang="en-US"/>
              <a:t>Coined term </a:t>
            </a:r>
            <a:br>
              <a:rPr lang="en-US" altLang="en-US"/>
            </a:br>
            <a:r>
              <a:rPr lang="en-US" altLang="en-US"/>
              <a:t>“hypertext”</a:t>
            </a:r>
          </a:p>
          <a:p>
            <a:pPr>
              <a:buFontTx/>
              <a:buNone/>
            </a:pPr>
            <a:endParaRPr lang="en-US" altLang="en-US"/>
          </a:p>
        </p:txBody>
      </p:sp>
      <p:pic>
        <p:nvPicPr>
          <p:cNvPr id="74756" name="Picture 4">
            <a:extLst>
              <a:ext uri="{FF2B5EF4-FFF2-40B4-BE49-F238E27FC236}">
                <a16:creationId xmlns:a16="http://schemas.microsoft.com/office/drawing/2014/main" id="{974E7E6B-0BE0-6DA7-52E4-300E03A67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48000"/>
            <a:ext cx="3200400" cy="27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52EC1F24-0541-93B0-59B5-19255CF64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051800" cy="1143000"/>
          </a:xfrm>
        </p:spPr>
        <p:txBody>
          <a:bodyPr/>
          <a:lstStyle/>
          <a:p>
            <a:r>
              <a:rPr lang="en-US" altLang="en-US"/>
              <a:t>Innovator: Nicholas Negroponte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325E4D18-8EA1-090D-3BA1-3F8FF7EC3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MIT Architecture Machine Group  </a:t>
            </a:r>
          </a:p>
          <a:p>
            <a:pPr lvl="1"/>
            <a:r>
              <a:rPr lang="en-US" altLang="en-US"/>
              <a:t>’69-’80s - prior to Media Lab</a:t>
            </a:r>
          </a:p>
          <a:p>
            <a:r>
              <a:rPr lang="en-US" altLang="en-US"/>
              <a:t>Ideas</a:t>
            </a:r>
          </a:p>
          <a:p>
            <a:pPr lvl="1"/>
            <a:r>
              <a:rPr lang="en-US" altLang="en-US"/>
              <a:t>wall-sized displays, video</a:t>
            </a:r>
            <a:br>
              <a:rPr lang="en-US" altLang="en-US"/>
            </a:br>
            <a:r>
              <a:rPr lang="en-US" altLang="en-US"/>
              <a:t>disks, AI in interfaces </a:t>
            </a:r>
            <a:br>
              <a:rPr lang="en-US" altLang="en-US"/>
            </a:br>
            <a:r>
              <a:rPr lang="en-US" altLang="en-US"/>
              <a:t>(agents), speech recognition,</a:t>
            </a:r>
            <a:br>
              <a:rPr lang="en-US" altLang="en-US"/>
            </a:br>
            <a:r>
              <a:rPr lang="en-US" altLang="en-US"/>
              <a:t>multimedia with hypertext</a:t>
            </a:r>
          </a:p>
          <a:p>
            <a:pPr lvl="1"/>
            <a:r>
              <a:rPr lang="en-US" altLang="en-US"/>
              <a:t>Put That There (Video)</a:t>
            </a:r>
          </a:p>
        </p:txBody>
      </p:sp>
      <p:pic>
        <p:nvPicPr>
          <p:cNvPr id="75780" name="Picture 4">
            <a:extLst>
              <a:ext uri="{FF2B5EF4-FFF2-40B4-BE49-F238E27FC236}">
                <a16:creationId xmlns:a16="http://schemas.microsoft.com/office/drawing/2014/main" id="{FCD14853-1B7D-EB93-5422-FE7C0E48D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177165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B36995CE-B056-4171-9E6D-5E42D83D2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Innovator: Mark Weiser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D44AA122-6971-9D8D-100B-A0B6E96CF6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Introduced notion of </a:t>
            </a:r>
            <a:r>
              <a:rPr lang="en-US" altLang="en-US" i="1"/>
              <a:t>Ubiquitous Computing</a:t>
            </a:r>
            <a:r>
              <a:rPr lang="en-US" altLang="en-US"/>
              <a:t> and </a:t>
            </a:r>
            <a:r>
              <a:rPr lang="en-US" altLang="en-US" i="1"/>
              <a:t>Calm Technology</a:t>
            </a:r>
            <a:endParaRPr lang="en-US" altLang="en-US"/>
          </a:p>
          <a:p>
            <a:pPr lvl="1"/>
            <a:r>
              <a:rPr lang="en-US" altLang="en-US"/>
              <a:t>It’s everywhere, but recedes quietly into background</a:t>
            </a:r>
          </a:p>
          <a:p>
            <a:r>
              <a:rPr lang="en-US" altLang="en-US"/>
              <a:t>CTO of Xerox PARC</a:t>
            </a:r>
          </a:p>
        </p:txBody>
      </p:sp>
      <p:pic>
        <p:nvPicPr>
          <p:cNvPr id="76804" name="Picture 4">
            <a:extLst>
              <a:ext uri="{FF2B5EF4-FFF2-40B4-BE49-F238E27FC236}">
                <a16:creationId xmlns:a16="http://schemas.microsoft.com/office/drawing/2014/main" id="{48CF4A13-8F09-59B4-C27F-E3085231B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52800"/>
            <a:ext cx="16002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5FA17E7B-42DF-7255-3E68-0F3B7D16A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77200" cy="990600"/>
          </a:xfrm>
        </p:spPr>
        <p:txBody>
          <a:bodyPr/>
          <a:lstStyle/>
          <a:p>
            <a:r>
              <a:rPr lang="en-US" altLang="en-US" dirty="0"/>
              <a:t>Beginnings – Computing in 1945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CA20F815-5875-9702-417B-6CE03B81C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5313" y="5265738"/>
            <a:ext cx="8377237" cy="13001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Harvard Mark I</a:t>
            </a:r>
          </a:p>
          <a:p>
            <a:pPr lvl="1">
              <a:lnSpc>
                <a:spcPct val="90000"/>
              </a:lnSpc>
            </a:pPr>
            <a:r>
              <a:rPr lang="en-US" altLang="en-US" sz="1000"/>
              <a:t>Picture from http://piano.dsi.uminho.pt/museuv/indexmark.htm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55 feet long, 8 feet high, 5 tons</a:t>
            </a:r>
          </a:p>
        </p:txBody>
      </p:sp>
      <p:pic>
        <p:nvPicPr>
          <p:cNvPr id="79876" name="Picture 4">
            <a:extLst>
              <a:ext uri="{FF2B5EF4-FFF2-40B4-BE49-F238E27FC236}">
                <a16:creationId xmlns:a16="http://schemas.microsoft.com/office/drawing/2014/main" id="{E7705605-AD9D-2048-BEF1-0930183DD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5780088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7" name="Line 5">
            <a:extLst>
              <a:ext uri="{FF2B5EF4-FFF2-40B4-BE49-F238E27FC236}">
                <a16:creationId xmlns:a16="http://schemas.microsoft.com/office/drawing/2014/main" id="{B6767DD9-7958-DC71-1DF4-FAB3D3DE7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590800"/>
            <a:ext cx="4800600" cy="45720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878" name="Line 6">
            <a:extLst>
              <a:ext uri="{FF2B5EF4-FFF2-40B4-BE49-F238E27FC236}">
                <a16:creationId xmlns:a16="http://schemas.microsoft.com/office/drawing/2014/main" id="{5C6C4E4F-94D3-744E-7EFD-79778A3B0E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971800"/>
            <a:ext cx="0" cy="121920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C960725E-1260-C027-39BB-D7357B2F12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Context - Computing in 1945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BAC36706-9790-08FC-605C-84DD90B80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2950" y="1885950"/>
            <a:ext cx="4419600" cy="4821238"/>
          </a:xfrm>
        </p:spPr>
        <p:txBody>
          <a:bodyPr/>
          <a:lstStyle/>
          <a:p>
            <a:r>
              <a:rPr lang="en-US" altLang="en-US"/>
              <a:t>Ballistics calculations</a:t>
            </a:r>
          </a:p>
          <a:p>
            <a:r>
              <a:rPr lang="en-US" altLang="en-US"/>
              <a:t>Physical switches </a:t>
            </a:r>
            <a:r>
              <a:rPr lang="en-US" altLang="en-US" sz="2000"/>
              <a:t>(before microprocessor)</a:t>
            </a:r>
          </a:p>
          <a:p>
            <a:r>
              <a:rPr lang="en-US" altLang="en-US"/>
              <a:t>Paper tape </a:t>
            </a:r>
          </a:p>
          <a:p>
            <a:r>
              <a:rPr lang="en-US" altLang="en-US"/>
              <a:t>Simple arithmetic &amp; fixed calculations </a:t>
            </a:r>
            <a:r>
              <a:rPr lang="en-US" altLang="en-US" sz="2000"/>
              <a:t>(before programs)</a:t>
            </a:r>
          </a:p>
          <a:p>
            <a:r>
              <a:rPr lang="en-US" altLang="en-US"/>
              <a:t>3 seconds to multiply</a:t>
            </a:r>
          </a:p>
        </p:txBody>
      </p:sp>
      <p:pic>
        <p:nvPicPr>
          <p:cNvPr id="81924" name="Picture 4">
            <a:extLst>
              <a:ext uri="{FF2B5EF4-FFF2-40B4-BE49-F238E27FC236}">
                <a16:creationId xmlns:a16="http://schemas.microsoft.com/office/drawing/2014/main" id="{38038D81-B3F2-5635-F909-57B8BA4BA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697038"/>
            <a:ext cx="445770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25" name="Text Box 5">
            <a:extLst>
              <a:ext uri="{FF2B5EF4-FFF2-40B4-BE49-F238E27FC236}">
                <a16:creationId xmlns:a16="http://schemas.microsoft.com/office/drawing/2014/main" id="{D64F81F9-3137-08EA-FB44-ABB1E6967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5224463"/>
            <a:ext cx="36814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ahoma" panose="020B0604030504040204" pitchFamily="34" charset="0"/>
              </a:rPr>
              <a:t>Picture from http://www.gmcc.ab.ca/~supy/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5CE2642A-2FA8-28D9-2014-4B9602C6C8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Batch Processing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0DFDD81F-E5CD-1A61-27DA-E840DEEB872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851400" cy="4114800"/>
          </a:xfrm>
        </p:spPr>
        <p:txBody>
          <a:bodyPr/>
          <a:lstStyle/>
          <a:p>
            <a:r>
              <a:rPr lang="en-US" altLang="en-US" sz="2400"/>
              <a:t>Computer had one task, performed sequentially</a:t>
            </a:r>
          </a:p>
          <a:p>
            <a:r>
              <a:rPr lang="en-US" altLang="en-US" sz="2400"/>
              <a:t>No “interaction” between operator and computer after starting the run</a:t>
            </a:r>
          </a:p>
          <a:p>
            <a:r>
              <a:rPr lang="en-US" altLang="en-US" sz="2400"/>
              <a:t>Punch cards, tapes for input</a:t>
            </a:r>
          </a:p>
          <a:p>
            <a:r>
              <a:rPr lang="en-US" altLang="en-US" sz="2400"/>
              <a:t>Serial operations</a:t>
            </a:r>
          </a:p>
        </p:txBody>
      </p:sp>
      <p:pic>
        <p:nvPicPr>
          <p:cNvPr id="83972" name="Picture 4">
            <a:extLst>
              <a:ext uri="{FF2B5EF4-FFF2-40B4-BE49-F238E27FC236}">
                <a16:creationId xmlns:a16="http://schemas.microsoft.com/office/drawing/2014/main" id="{FF0FC1B5-CDE4-1195-457C-312EC26E440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2938" y="2570163"/>
            <a:ext cx="2566987" cy="2478087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B22F827-E406-8FF8-05A6-E31086A74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People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F5EE0D4-7C68-446C-AB3E-F4A0BD8A9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Who are the people associated with various interactive paradigm shifts?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E173E01B-493D-0034-547C-045CA5236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Resources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49D45328-021F-CA19-F25F-3DA35D8DF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Howard Rheingold – </a:t>
            </a:r>
            <a:r>
              <a:rPr lang="en-US" altLang="en-US" i="1"/>
              <a:t>Tools for Thought</a:t>
            </a:r>
            <a:endParaRPr lang="en-US" altLang="en-US"/>
          </a:p>
          <a:p>
            <a:pPr lvl="1"/>
            <a:r>
              <a:rPr lang="en-US" altLang="en-US"/>
              <a:t>History of interactive breakthroughs 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r>
              <a:rPr lang="en-US" altLang="en-US"/>
              <a:t>On-line at </a:t>
            </a:r>
            <a:r>
              <a:rPr lang="en-US" altLang="en-US">
                <a:hlinkClick r:id="rId3"/>
              </a:rPr>
              <a:t>http://www.rheingold.com/texts/tft/</a:t>
            </a:r>
            <a:endParaRPr lang="en-US" altLang="en-US"/>
          </a:p>
        </p:txBody>
      </p:sp>
      <p:pic>
        <p:nvPicPr>
          <p:cNvPr id="77828" name="Picture 4">
            <a:extLst>
              <a:ext uri="{FF2B5EF4-FFF2-40B4-BE49-F238E27FC236}">
                <a16:creationId xmlns:a16="http://schemas.microsoft.com/office/drawing/2014/main" id="{D207702E-C678-F0DD-7468-F4C72B35F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43238"/>
            <a:ext cx="1927225" cy="221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AEF1345-4630-B5D8-49BB-396BABB3D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Innovator: Vannevar Bush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728F2AE-C778-00FF-800B-5D4DBB7E033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8229600" cy="4171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“As We May Think” - 1945 Atlantic Monthly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“…publication has been extended far beyond our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	present ability to make real use of the record.”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Postulated </a:t>
            </a:r>
            <a:r>
              <a:rPr lang="en-US" altLang="en-US" sz="2000" b="1"/>
              <a:t>Memex </a:t>
            </a:r>
            <a:r>
              <a:rPr lang="en-US" altLang="en-US" sz="2000"/>
              <a:t>device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Stores </a:t>
            </a:r>
            <a:r>
              <a:rPr lang="en-US" altLang="en-US" sz="1800" i="1"/>
              <a:t>all</a:t>
            </a:r>
            <a:r>
              <a:rPr lang="en-US" altLang="en-US" sz="1800"/>
              <a:t> records/articles/communications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Items retrieved by indexing, keywords, cross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	references (now called hyperlinks)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(Envisioned as microfilm, not computer)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Interactive and nonlinear components are key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http://www.theatlantic.com/unbound/flashbks/computer/bushf.htm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/>
          </a:p>
        </p:txBody>
      </p:sp>
      <p:pic>
        <p:nvPicPr>
          <p:cNvPr id="67588" name="Picture 4">
            <a:extLst>
              <a:ext uri="{FF2B5EF4-FFF2-40B4-BE49-F238E27FC236}">
                <a16:creationId xmlns:a16="http://schemas.microsoft.com/office/drawing/2014/main" id="{9A6ACF90-CAF6-AAE8-C9FE-81F5AFC8B81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85000" y="2000250"/>
            <a:ext cx="1419225" cy="2043113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B313EB69-3803-3F34-C3B1-01433A4C0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More About Vannevar Bush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FB06645-4B31-EBEC-DC1D-291B331B7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555038" cy="4171950"/>
          </a:xfrm>
        </p:spPr>
        <p:txBody>
          <a:bodyPr/>
          <a:lstStyle/>
          <a:p>
            <a:r>
              <a:rPr lang="en-US" altLang="en-US"/>
              <a:t>Name rhymes with "Beaver"</a:t>
            </a:r>
          </a:p>
          <a:p>
            <a:r>
              <a:rPr lang="en-US" altLang="en-US"/>
              <a:t>Faculty member MIT</a:t>
            </a:r>
          </a:p>
          <a:p>
            <a:r>
              <a:rPr lang="en-US" altLang="en-US"/>
              <a:t>Coordinated WWII effort                       with 6000 US scientists</a:t>
            </a:r>
          </a:p>
          <a:p>
            <a:r>
              <a:rPr lang="en-US" altLang="en-US"/>
              <a:t>Social contract for science</a:t>
            </a:r>
          </a:p>
          <a:p>
            <a:pPr lvl="1"/>
            <a:r>
              <a:rPr lang="en-US" altLang="en-US" sz="2000"/>
              <a:t>federal government funds universities</a:t>
            </a:r>
          </a:p>
          <a:p>
            <a:pPr lvl="1"/>
            <a:r>
              <a:rPr lang="en-US" altLang="en-US" sz="2000"/>
              <a:t>universities do basic research</a:t>
            </a:r>
          </a:p>
          <a:p>
            <a:pPr lvl="1"/>
            <a:r>
              <a:rPr lang="en-US" altLang="en-US" sz="2000"/>
              <a:t>research helps economy &amp; national defense</a:t>
            </a:r>
          </a:p>
        </p:txBody>
      </p:sp>
      <p:pic>
        <p:nvPicPr>
          <p:cNvPr id="68612" name="Picture 4">
            <a:extLst>
              <a:ext uri="{FF2B5EF4-FFF2-40B4-BE49-F238E27FC236}">
                <a16:creationId xmlns:a16="http://schemas.microsoft.com/office/drawing/2014/main" id="{2693A945-0335-1894-E12D-ACC68292C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9" t="5302" r="2649" b="4883"/>
          <a:stretch>
            <a:fillRect/>
          </a:stretch>
        </p:blipFill>
        <p:spPr bwMode="auto">
          <a:xfrm>
            <a:off x="5838825" y="1308100"/>
            <a:ext cx="3290888" cy="169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3" name="Picture 5">
            <a:extLst>
              <a:ext uri="{FF2B5EF4-FFF2-40B4-BE49-F238E27FC236}">
                <a16:creationId xmlns:a16="http://schemas.microsoft.com/office/drawing/2014/main" id="{1E6C65E4-D13B-26DB-4F09-ABEBF808C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3030538"/>
            <a:ext cx="2049462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79E90C99-72DB-65EE-33C0-C508C7CB1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Innovator: J. R. Licklider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1F5773E3-7233-9307-7E53-E7260825EAC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5792788" cy="4114800"/>
          </a:xfrm>
        </p:spPr>
        <p:txBody>
          <a:bodyPr/>
          <a:lstStyle/>
          <a:p>
            <a:r>
              <a:rPr lang="en-US" altLang="en-US" sz="2400"/>
              <a:t>1960 - Postulated “man-computer symbiosis”</a:t>
            </a:r>
          </a:p>
          <a:p>
            <a:endParaRPr lang="en-US" altLang="en-US" sz="2400"/>
          </a:p>
          <a:p>
            <a:r>
              <a:rPr lang="en-US" altLang="en-US" sz="2400"/>
              <a:t>Couple human brains</a:t>
            </a:r>
            <a:br>
              <a:rPr lang="en-US" altLang="en-US" sz="2400"/>
            </a:br>
            <a:r>
              <a:rPr lang="en-US" altLang="en-US" sz="2400"/>
              <a:t>and computing machines</a:t>
            </a:r>
            <a:br>
              <a:rPr lang="en-US" altLang="en-US" sz="2400"/>
            </a:br>
            <a:r>
              <a:rPr lang="en-US" altLang="en-US" sz="2400"/>
              <a:t>tightly to revolutionize</a:t>
            </a:r>
            <a:br>
              <a:rPr lang="en-US" altLang="en-US" sz="2400"/>
            </a:br>
            <a:r>
              <a:rPr lang="en-US" altLang="en-US" sz="2400"/>
              <a:t>information handling</a:t>
            </a:r>
          </a:p>
        </p:txBody>
      </p:sp>
      <p:pic>
        <p:nvPicPr>
          <p:cNvPr id="64516" name="Picture 4">
            <a:extLst>
              <a:ext uri="{FF2B5EF4-FFF2-40B4-BE49-F238E27FC236}">
                <a16:creationId xmlns:a16="http://schemas.microsoft.com/office/drawing/2014/main" id="{91412198-6054-A968-92BC-0C423D1B646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9013" y="2725738"/>
            <a:ext cx="1930400" cy="3032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621</Words>
  <Application>Microsoft Macintosh PowerPoint</Application>
  <PresentationFormat>On-screen Show (4:3)</PresentationFormat>
  <Paragraphs>111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Comic Sans MS</vt:lpstr>
      <vt:lpstr>Tahoma</vt:lpstr>
      <vt:lpstr>Times</vt:lpstr>
      <vt:lpstr>Times New Roman</vt:lpstr>
      <vt:lpstr>Verdana</vt:lpstr>
      <vt:lpstr>Blank</vt:lpstr>
      <vt:lpstr>chapter 4</vt:lpstr>
      <vt:lpstr>Beginnings – Computing in 1945</vt:lpstr>
      <vt:lpstr>Context - Computing in 1945</vt:lpstr>
      <vt:lpstr>Batch Processing</vt:lpstr>
      <vt:lpstr>People</vt:lpstr>
      <vt:lpstr>Other Resources</vt:lpstr>
      <vt:lpstr>Innovator: Vannevar Bush</vt:lpstr>
      <vt:lpstr>More About Vannevar Bush</vt:lpstr>
      <vt:lpstr>Innovator: J. R. Licklider</vt:lpstr>
      <vt:lpstr>Innovator: Ivan Sutherland</vt:lpstr>
      <vt:lpstr>Innovator: Douglas Englebart</vt:lpstr>
      <vt:lpstr>About Doug Engelbart</vt:lpstr>
      <vt:lpstr>Innovator: Alan Kay</vt:lpstr>
      <vt:lpstr>Innovator: Ben Shneiderman</vt:lpstr>
      <vt:lpstr>Innovator: Ted Nelson</vt:lpstr>
      <vt:lpstr>Innovator: Nicholas Negroponte</vt:lpstr>
      <vt:lpstr>Innovator: Mark Weiser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20</cp:revision>
  <dcterms:created xsi:type="dcterms:W3CDTF">2003-08-07T14:10:51Z</dcterms:created>
  <dcterms:modified xsi:type="dcterms:W3CDTF">2025-03-02T10:01:13Z</dcterms:modified>
</cp:coreProperties>
</file>