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sldIdLst>
    <p:sldId id="268" r:id="rId2"/>
    <p:sldId id="269" r:id="rId3"/>
    <p:sldId id="286" r:id="rId4"/>
    <p:sldId id="270" r:id="rId5"/>
    <p:sldId id="271" r:id="rId6"/>
    <p:sldId id="278" r:id="rId7"/>
    <p:sldId id="279" r:id="rId8"/>
    <p:sldId id="280" r:id="rId9"/>
    <p:sldId id="281" r:id="rId10"/>
    <p:sldId id="282" r:id="rId11"/>
    <p:sldId id="283" r:id="rId12"/>
    <p:sldId id="287" r:id="rId13"/>
    <p:sldId id="284" r:id="rId14"/>
    <p:sldId id="288" r:id="rId15"/>
    <p:sldId id="290" r:id="rId16"/>
    <p:sldId id="291" r:id="rId17"/>
    <p:sldId id="289" r:id="rId18"/>
    <p:sldId id="292" r:id="rId19"/>
    <p:sldId id="285" r:id="rId2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58"/>
  </p:normalViewPr>
  <p:slideViewPr>
    <p:cSldViewPr>
      <p:cViewPr varScale="1">
        <p:scale>
          <a:sx n="116" d="100"/>
          <a:sy n="116" d="100"/>
        </p:scale>
        <p:origin x="166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5CC86-9EAB-5C52-0532-44381D4468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46C262-9F63-0884-FF1A-01C2369EA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6D40F-C046-DB94-0585-34AD06C32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D076F-A0DD-6F8D-21BD-E5CEDEDA8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CAAD1-7E6B-302E-6E2A-EEF8B0472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75C5E-1048-254A-987E-A13C142862E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8786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32ED5-73EF-E906-6F6B-54E9D3AD0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90AA0E-918E-CC9E-AEFA-F40045CB0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D116E3-8C48-4253-41FC-E7B5965F4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EFF3F-DE2E-4BAF-0683-D4BAD7596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506AAD-7CB8-128A-7857-AFA6F5C94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9FAB0-DECF-F64C-9A33-C6CCB8E1307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2588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45614A-BEBF-049B-8FFA-66C8C2277F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D75AA6-206E-E5FF-D835-C34480F7CB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9F5E2-4030-3607-59BD-6EF59AEE6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2599D-EC64-F31C-F432-089671EFB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E565A-E38A-1148-D509-C4F332B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6197B-E416-CE46-921E-061DA903AF6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7355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55FEB-7C75-E86B-55A1-4871322EF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B70C4-EE44-CBA0-D07B-835D8C0D9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D6E17-5F6A-21A2-BD04-67E8D166D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297B6-C400-F184-E6CD-EAC8E5DC6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11EE2-69F0-2BFF-3EB6-510E70B2A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212DA-A05A-CE47-9ACC-A62FC2AE013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500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AC289-0B18-7C1F-A228-894B4A37F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D7B5B-B8BB-9970-691C-CECEABA1D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DEF88-61C7-E30C-BAF8-66A5DD29B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515B7-2DB1-DA8C-0AFF-7C2A629DD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5A76C-D6E4-0D7D-38F6-B9998D291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59670-D5B3-7244-AAC0-3929B4A560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744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DCB7B-70C6-A334-DA20-C68BE58B6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19990-34BC-05D4-308A-96EA337860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9D88DF-5B95-8C07-A128-DB8E89C7DE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5B2538-8938-632A-8E17-FA9D55538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1DFCD-0B3B-D774-C092-33C30F387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5EC29-89E7-999B-3DBE-4F015FBED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C529D5-3A76-8E41-9230-097894685A4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9418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FB780-9652-B019-9D51-E116CE58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2E3DC3-E870-E5F1-3B60-6D0B52232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46716C-CEFB-F8C7-78F0-FC595E93E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61A256-BE82-F095-C394-5E1F56FAA0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115227-A7F9-F39A-1A26-E54CE99A7E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45EE87-8493-0770-E777-D3152FDC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8820C3-6B0A-006B-69E6-B16FE647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77839C-2630-EC30-466A-6262C13E0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37DFEC-29FB-3643-BBD9-BD13AF1151D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958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9B525-26C0-64F6-94F5-292DEECEE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3F2E66-EAE8-413D-5219-8A4760934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4E498A-B539-6BE9-469A-E19C9B0AC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2893A4-7C80-DF1A-071E-13E293C85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2EE17-41C1-4A4D-BB4C-FCC28DCE6E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1851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E8304A-5D9E-6521-916F-9F8358D8A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ED91CA-6746-0A49-C06C-F70CF5C4A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045333-EE09-F593-EEFE-A594D4261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257DC-C4DC-EA44-85D6-D940F828F6F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502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EF536-4C87-C1C8-93F6-EC507D81F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49B28-C1AD-8EAF-18FA-3FF74AE4A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59DE6B-7AC5-7484-005E-A4D04DDB45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1F0824-6025-6558-B96D-56F14B5D2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631AAF-7DD8-528E-C533-FF3F2EE9B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C1284D-A48C-8ACF-C81D-222F62771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1BCA6-4A21-A14A-923D-FF2353111F4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6877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7B461-C0D2-ACC8-32A8-06EF95F6A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561702-ECDD-CEC5-C6D4-457D687638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D205D6-39B5-7F8B-BBA2-BB55D1282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820F11-DD10-CBB4-B9EB-073C6D5D9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8AA28-A7E3-2C94-A27C-200C8D2FC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74318-CC5E-BA2F-3EC2-1E52C8E27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C557D-C2D7-D74A-98A9-E78F2292208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218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>
            <a:extLst>
              <a:ext uri="{FF2B5EF4-FFF2-40B4-BE49-F238E27FC236}">
                <a16:creationId xmlns:a16="http://schemas.microsoft.com/office/drawing/2014/main" id="{EFECCF8C-EB81-6DD9-ED72-549C267F905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1066800"/>
            <a:ext cx="8731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3A4C3EFE-2A6A-D76C-10E7-28D903E348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7E89BCC-2262-C244-7C98-7722CD1E51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C0FF4ED-9C39-8C9B-7FDD-EBFCC9010E4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E4C75F8-8C19-DC2C-8B28-FA27A7DDB9C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DF95B2A-ABBA-BD32-9C24-0795FBB28E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BB66A8A-20CF-6442-92AD-03297B2FEAB4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884C0BC9-F05F-EC62-755A-D66030C89C0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228600"/>
            <a:ext cx="9144000" cy="838200"/>
            <a:chOff x="0" y="192"/>
            <a:chExt cx="5760" cy="528"/>
          </a:xfrm>
        </p:grpSpPr>
        <p:sp>
          <p:nvSpPr>
            <p:cNvPr id="1042" name="Rectangle 18">
              <a:extLst>
                <a:ext uri="{FF2B5EF4-FFF2-40B4-BE49-F238E27FC236}">
                  <a16:creationId xmlns:a16="http://schemas.microsoft.com/office/drawing/2014/main" id="{DA3E5BC4-3FD9-8382-1086-4795F4A8C59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32" y="52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8119B25A-84D9-BF11-6923-7B5791EBBA9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872" y="192"/>
              <a:ext cx="297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040" name="Picture 16">
              <a:extLst>
                <a:ext uri="{FF2B5EF4-FFF2-40B4-BE49-F238E27FC236}">
                  <a16:creationId xmlns:a16="http://schemas.microsoft.com/office/drawing/2014/main" id="{4104DA27-06E1-67EB-1142-3DA3B94EFF6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9" y="192"/>
              <a:ext cx="1063" cy="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>
              <a:extLst>
                <a:ext uri="{FF2B5EF4-FFF2-40B4-BE49-F238E27FC236}">
                  <a16:creationId xmlns:a16="http://schemas.microsoft.com/office/drawing/2014/main" id="{3B49064E-9215-7927-3E15-BEF35AD646C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2"/>
              <a:ext cx="2016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>
              <a:extLst>
                <a:ext uri="{FF2B5EF4-FFF2-40B4-BE49-F238E27FC236}">
                  <a16:creationId xmlns:a16="http://schemas.microsoft.com/office/drawing/2014/main" id="{ADB874E2-0E36-5188-8703-4F0727813D5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192"/>
              <a:ext cx="1008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40310CC-C387-29D8-EF74-7E76F6C3999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1981200"/>
            <a:ext cx="6629400" cy="1219200"/>
          </a:xfrm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GB" altLang="en-US" sz="4000">
                <a:solidFill>
                  <a:srgbClr val="2E005D"/>
                </a:solidFill>
                <a:latin typeface="Verdana" panose="020B0604030504040204" pitchFamily="34" charset="0"/>
              </a:rPr>
              <a:t>chapter 7</a:t>
            </a:r>
            <a:endParaRPr lang="en-GB" altLang="en-US" sz="4000">
              <a:solidFill>
                <a:srgbClr val="2E005D"/>
              </a:solidFill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222B9B8-3FED-6523-A45F-8A104B38E7A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design rules</a:t>
            </a:r>
          </a:p>
        </p:txBody>
      </p:sp>
      <p:grpSp>
        <p:nvGrpSpPr>
          <p:cNvPr id="15364" name="Group 4">
            <a:extLst>
              <a:ext uri="{FF2B5EF4-FFF2-40B4-BE49-F238E27FC236}">
                <a16:creationId xmlns:a16="http://schemas.microsoft.com/office/drawing/2014/main" id="{B83953F0-DB0C-B3CA-3542-01A667FEAA7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5365" name="Rectangle 5">
              <a:extLst>
                <a:ext uri="{FF2B5EF4-FFF2-40B4-BE49-F238E27FC236}">
                  <a16:creationId xmlns:a16="http://schemas.microsoft.com/office/drawing/2014/main" id="{E3926322-3BA5-35A4-9131-DC4DE33748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528"/>
              <a:ext cx="624" cy="37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66" name="Rectangle 6">
              <a:extLst>
                <a:ext uri="{FF2B5EF4-FFF2-40B4-BE49-F238E27FC236}">
                  <a16:creationId xmlns:a16="http://schemas.microsoft.com/office/drawing/2014/main" id="{59222F5E-35A1-8703-9C42-9D4D7C3C5F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672"/>
            </a:xfrm>
            <a:prstGeom prst="rect">
              <a:avLst/>
            </a:prstGeom>
            <a:solidFill>
              <a:srgbClr val="2E005D"/>
            </a:solidFill>
            <a:ln w="9525">
              <a:solidFill>
                <a:srgbClr val="2E005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5367" name="Picture 7">
              <a:extLst>
                <a:ext uri="{FF2B5EF4-FFF2-40B4-BE49-F238E27FC236}">
                  <a16:creationId xmlns:a16="http://schemas.microsoft.com/office/drawing/2014/main" id="{F968EBFE-49F9-7E02-8266-97E3CE7694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0"/>
              <a:ext cx="326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368" name="Picture 8">
              <a:extLst>
                <a:ext uri="{FF2B5EF4-FFF2-40B4-BE49-F238E27FC236}">
                  <a16:creationId xmlns:a16="http://schemas.microsoft.com/office/drawing/2014/main" id="{9A776EA4-1EDD-CD5F-0CF0-77D3253BA4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369" name="Picture 9">
              <a:extLst>
                <a:ext uri="{FF2B5EF4-FFF2-40B4-BE49-F238E27FC236}">
                  <a16:creationId xmlns:a16="http://schemas.microsoft.com/office/drawing/2014/main" id="{0052A578-67A8-F607-38F5-F2F21B76B0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370" name="Picture 10">
              <a:extLst>
                <a:ext uri="{FF2B5EF4-FFF2-40B4-BE49-F238E27FC236}">
                  <a16:creationId xmlns:a16="http://schemas.microsoft.com/office/drawing/2014/main" id="{B2869182-F8FB-A21F-3909-7EEA968A5E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371" name="Picture 11">
              <a:extLst>
                <a:ext uri="{FF2B5EF4-FFF2-40B4-BE49-F238E27FC236}">
                  <a16:creationId xmlns:a16="http://schemas.microsoft.com/office/drawing/2014/main" id="{87F810A6-100F-821E-A0B5-DAF8268F53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12814E2-7262-ADC6-4713-6603431DE8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Principles of robustness (ctd)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FE91B1E-7376-0395-AC9B-B4980C39AA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altLang="en-US"/>
              <a:t>Responsiveness</a:t>
            </a:r>
          </a:p>
          <a:p>
            <a:pPr marL="565150" lvl="1" indent="-273050"/>
            <a:r>
              <a:rPr lang="en-GB" altLang="en-US"/>
              <a:t>how the user perceives the rate of communication with the system</a:t>
            </a:r>
          </a:p>
          <a:p>
            <a:pPr marL="565150" lvl="1" indent="-273050"/>
            <a:r>
              <a:rPr lang="en-GB" altLang="en-US"/>
              <a:t>Stability</a:t>
            </a:r>
          </a:p>
          <a:p>
            <a:pPr marL="0" indent="0"/>
            <a:endParaRPr lang="en-GB" altLang="en-US"/>
          </a:p>
          <a:p>
            <a:pPr marL="0" indent="0">
              <a:buFontTx/>
              <a:buNone/>
            </a:pPr>
            <a:r>
              <a:rPr lang="en-GB" altLang="en-US"/>
              <a:t>Task conformance</a:t>
            </a:r>
          </a:p>
          <a:p>
            <a:pPr marL="565150" lvl="1" indent="-273050"/>
            <a:r>
              <a:rPr lang="en-GB" altLang="en-US"/>
              <a:t>degree to which system services support all of the user's tasks</a:t>
            </a:r>
          </a:p>
          <a:p>
            <a:pPr marL="565150" lvl="1" indent="-273050"/>
            <a:r>
              <a:rPr lang="en-GB" altLang="en-US"/>
              <a:t>task completeness; task adequacy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7911BAA-03A0-729F-FAAD-5156894F5F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Using design rules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11DB605-43DB-0B75-0B07-3A2EECC510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sz="2000"/>
          </a:p>
          <a:p>
            <a:endParaRPr lang="en-GB" altLang="en-US" sz="2000"/>
          </a:p>
          <a:p>
            <a:pPr>
              <a:buFontTx/>
              <a:buNone/>
            </a:pPr>
            <a:r>
              <a:rPr lang="en-GB" altLang="en-US" sz="2000"/>
              <a:t>Design rules</a:t>
            </a:r>
          </a:p>
          <a:p>
            <a:r>
              <a:rPr lang="en-GB" altLang="en-US" sz="2000"/>
              <a:t>suggest how to increase usability</a:t>
            </a:r>
          </a:p>
          <a:p>
            <a:r>
              <a:rPr lang="en-GB" altLang="en-US" sz="2000"/>
              <a:t>differ in generality and authority</a:t>
            </a:r>
          </a:p>
          <a:p>
            <a:endParaRPr lang="en-GB" altLang="en-US" sz="2000"/>
          </a:p>
          <a:p>
            <a:pPr>
              <a:buFontTx/>
              <a:buNone/>
            </a:pPr>
            <a:endParaRPr lang="en-GB" altLang="en-US" sz="2000"/>
          </a:p>
          <a:p>
            <a:endParaRPr lang="en-GB" altLang="en-US" sz="2000"/>
          </a:p>
        </p:txBody>
      </p:sp>
      <p:grpSp>
        <p:nvGrpSpPr>
          <p:cNvPr id="30727" name="Group 7">
            <a:extLst>
              <a:ext uri="{FF2B5EF4-FFF2-40B4-BE49-F238E27FC236}">
                <a16:creationId xmlns:a16="http://schemas.microsoft.com/office/drawing/2014/main" id="{BF00638D-2C94-7AED-7EF5-9C3907EF1ED2}"/>
              </a:ext>
            </a:extLst>
          </p:cNvPr>
          <p:cNvGrpSpPr>
            <a:grpSpLocks/>
          </p:cNvGrpSpPr>
          <p:nvPr/>
        </p:nvGrpSpPr>
        <p:grpSpPr bwMode="auto">
          <a:xfrm>
            <a:off x="5637213" y="1371600"/>
            <a:ext cx="2670175" cy="2819400"/>
            <a:chOff x="3262" y="774"/>
            <a:chExt cx="1874" cy="1872"/>
          </a:xfrm>
        </p:grpSpPr>
        <p:graphicFrame>
          <p:nvGraphicFramePr>
            <p:cNvPr id="30724" name="Object 4">
              <a:extLst>
                <a:ext uri="{FF2B5EF4-FFF2-40B4-BE49-F238E27FC236}">
                  <a16:creationId xmlns:a16="http://schemas.microsoft.com/office/drawing/2014/main" id="{00AE792C-0573-F700-DAD2-DB3BD7865CD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64" y="774"/>
            <a:ext cx="1872" cy="18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Picture" r:id="rId2" imgW="2362200" imgH="2362200" progId="Word.Picture.8">
                    <p:embed/>
                  </p:oleObj>
                </mc:Choice>
                <mc:Fallback>
                  <p:oleObj name="Picture" r:id="rId2" imgW="2362200" imgH="2362200" progId="Word.Picture.8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774"/>
                          <a:ext cx="1872" cy="18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725" name="Text Box 5">
              <a:extLst>
                <a:ext uri="{FF2B5EF4-FFF2-40B4-BE49-F238E27FC236}">
                  <a16:creationId xmlns:a16="http://schemas.microsoft.com/office/drawing/2014/main" id="{9F73469B-DAA3-99AD-7840-BE813858C2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9" y="2428"/>
              <a:ext cx="1247" cy="2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1400">
                  <a:latin typeface="Arial" panose="020B0604020202020204" pitchFamily="34" charset="0"/>
                </a:rPr>
                <a:t>increasing authority</a:t>
              </a:r>
            </a:p>
          </p:txBody>
        </p:sp>
        <p:sp>
          <p:nvSpPr>
            <p:cNvPr id="30726" name="Text Box 6">
              <a:extLst>
                <a:ext uri="{FF2B5EF4-FFF2-40B4-BE49-F238E27FC236}">
                  <a16:creationId xmlns:a16="http://schemas.microsoft.com/office/drawing/2014/main" id="{1649FC56-F6ED-41B5-EB55-3B44E36524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2745" y="1570"/>
              <a:ext cx="1248" cy="2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1400">
                  <a:latin typeface="Arial" panose="020B0604020202020204" pitchFamily="34" charset="0"/>
                </a:rPr>
                <a:t>increasing generality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9C0BAB36-3F3A-C25B-D9CC-4181C2480A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Standards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4F86BF2F-3AD0-60AF-FBAB-F4EA5662C2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0"/>
              </a:spcBef>
            </a:pPr>
            <a:r>
              <a:rPr lang="en-GB" altLang="en-US" sz="2400"/>
              <a:t>set by national or international bodies to ensure compliance by a large community of designers standards require sound underlying theory and slowly changing technology</a:t>
            </a:r>
          </a:p>
          <a:p>
            <a:pPr>
              <a:lnSpc>
                <a:spcPct val="90000"/>
              </a:lnSpc>
              <a:spcBef>
                <a:spcPct val="100000"/>
              </a:spcBef>
            </a:pPr>
            <a:r>
              <a:rPr lang="en-GB" altLang="en-US" sz="2400"/>
              <a:t>hardware standards more common than software high authority and low level of detail</a:t>
            </a:r>
          </a:p>
          <a:p>
            <a:pPr>
              <a:lnSpc>
                <a:spcPct val="90000"/>
              </a:lnSpc>
              <a:spcBef>
                <a:spcPct val="100000"/>
              </a:spcBef>
            </a:pPr>
            <a:r>
              <a:rPr lang="en-GB" altLang="en-US" sz="2400"/>
              <a:t>ISO 9241 defines usability as effectiveness, efficiency and satisfaction with which users accomplish tasks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B710859D-0E31-B49D-54D0-3B9BA46BB2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Guidelines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2050791B-55C8-E18C-1D30-B51F4B15A2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more suggestive and general</a:t>
            </a:r>
          </a:p>
          <a:p>
            <a:r>
              <a:rPr lang="en-GB" altLang="en-US" sz="2400"/>
              <a:t>many textbooks and reports full of guidelines</a:t>
            </a:r>
          </a:p>
          <a:p>
            <a:r>
              <a:rPr lang="en-GB" altLang="en-US" sz="2400"/>
              <a:t>abstract guidelines (principles) applicable during early life cycle activities</a:t>
            </a:r>
          </a:p>
          <a:p>
            <a:r>
              <a:rPr lang="en-GB" altLang="en-US" sz="2400"/>
              <a:t>detailed guidelines (style guides) applicable during later life cycle activities</a:t>
            </a:r>
          </a:p>
          <a:p>
            <a:r>
              <a:rPr lang="en-GB" altLang="en-US" sz="2400"/>
              <a:t>understanding justification for guidelines aids in resolving conflicts</a:t>
            </a:r>
          </a:p>
          <a:p>
            <a:endParaRPr lang="en-GB" altLang="en-US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0BE77DF-48FE-92F2-C3BD-BA8C4DBCE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Golden rules and heuristics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1AAECDEF-07A0-6682-8E2E-58D7B57083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“Broad brush” design rules</a:t>
            </a:r>
          </a:p>
          <a:p>
            <a:r>
              <a:rPr lang="en-GB" altLang="en-US" sz="2400"/>
              <a:t>Useful check list for good design</a:t>
            </a:r>
          </a:p>
          <a:p>
            <a:r>
              <a:rPr lang="en-GB" altLang="en-US" sz="2400"/>
              <a:t>Better design using these than using nothing!</a:t>
            </a:r>
          </a:p>
          <a:p>
            <a:r>
              <a:rPr lang="en-GB" altLang="en-US" sz="2400"/>
              <a:t>Different collections e.g.</a:t>
            </a:r>
          </a:p>
          <a:p>
            <a:pPr lvl="1"/>
            <a:r>
              <a:rPr lang="en-GB" altLang="en-US"/>
              <a:t>Nielsen’s 10 Heuristics (see Chapter 9)</a:t>
            </a:r>
          </a:p>
          <a:p>
            <a:pPr lvl="1"/>
            <a:r>
              <a:rPr lang="en-GB" altLang="en-US"/>
              <a:t>Shneiderman’s 8 Golden Rules</a:t>
            </a:r>
          </a:p>
          <a:p>
            <a:pPr lvl="1"/>
            <a:r>
              <a:rPr lang="en-GB" altLang="en-US"/>
              <a:t>Norman’s 7 Principles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29E45253-4BBB-241A-59F4-9C6A4D1649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Shneiderman’s 8 Golden Rules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408EFF83-16DE-F647-ACD8-AF6FD3E3E3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400" i="1"/>
              <a:t>1. Strive for consistency </a:t>
            </a:r>
          </a:p>
          <a:p>
            <a:pPr>
              <a:buFontTx/>
              <a:buNone/>
            </a:pPr>
            <a:r>
              <a:rPr lang="en-GB" altLang="en-US" sz="2400" i="1"/>
              <a:t>2. Enable frequent users to use shortcuts</a:t>
            </a:r>
          </a:p>
          <a:p>
            <a:pPr>
              <a:buFontTx/>
              <a:buNone/>
            </a:pPr>
            <a:r>
              <a:rPr lang="en-GB" altLang="en-US" sz="2400" i="1"/>
              <a:t>3. Offer informative feedback </a:t>
            </a:r>
          </a:p>
          <a:p>
            <a:pPr>
              <a:buFontTx/>
              <a:buNone/>
            </a:pPr>
            <a:r>
              <a:rPr lang="en-GB" altLang="en-US" sz="2400" i="1"/>
              <a:t>4. Design dialogs to yield closure </a:t>
            </a:r>
            <a:endParaRPr lang="en-GB" altLang="en-US" sz="2400">
              <a:latin typeface="TimesNewRomanPS-ItalicMT;TimesN"/>
            </a:endParaRPr>
          </a:p>
          <a:p>
            <a:pPr>
              <a:buFontTx/>
              <a:buNone/>
            </a:pPr>
            <a:r>
              <a:rPr lang="en-GB" altLang="en-US" sz="2400" i="1"/>
              <a:t>5. Offer error prevention and simple error handling </a:t>
            </a:r>
            <a:endParaRPr lang="en-GB" altLang="en-US" sz="2400">
              <a:latin typeface="TimesNewRomanPS-ItalicMT;TimesN"/>
            </a:endParaRPr>
          </a:p>
          <a:p>
            <a:pPr>
              <a:buFontTx/>
              <a:buNone/>
            </a:pPr>
            <a:r>
              <a:rPr lang="en-GB" altLang="en-US" sz="2400" i="1"/>
              <a:t>6. Permit easy reversal of actions </a:t>
            </a:r>
            <a:endParaRPr lang="en-GB" altLang="en-US" sz="2400">
              <a:latin typeface="TimesNewRomanPS-ItalicMT;TimesN"/>
            </a:endParaRPr>
          </a:p>
          <a:p>
            <a:pPr>
              <a:buFontTx/>
              <a:buNone/>
            </a:pPr>
            <a:r>
              <a:rPr lang="en-GB" altLang="en-US" sz="2400" i="1"/>
              <a:t>7. Support internal locus of control </a:t>
            </a:r>
            <a:endParaRPr lang="en-GB" altLang="en-US" sz="2400">
              <a:latin typeface="TimesNewRomanPS-ItalicMT;TimesN"/>
            </a:endParaRPr>
          </a:p>
          <a:p>
            <a:pPr>
              <a:buFontTx/>
              <a:buNone/>
            </a:pPr>
            <a:r>
              <a:rPr lang="en-GB" altLang="en-US" sz="2400">
                <a:latin typeface="TimesNewRomanPS-ItalicMT;TimesN"/>
              </a:rPr>
              <a:t>8. </a:t>
            </a:r>
            <a:r>
              <a:rPr lang="en-GB" altLang="en-US" sz="2400" i="1"/>
              <a:t>Reduce short-term memory load</a:t>
            </a:r>
            <a:endParaRPr lang="en-GB" altLang="en-US" sz="2000">
              <a:latin typeface="TimesNewRomanPS-ItalicMT;Times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A9CF3562-04C3-4F7E-6DF7-0C20F3E888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Norman’s 7 Principles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76CCC321-6829-74CC-ACCB-C747BBE79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400" i="1"/>
              <a:t>1. Use both knowledge in the world and   knowledge in the head.</a:t>
            </a:r>
          </a:p>
          <a:p>
            <a:pPr>
              <a:buFontTx/>
              <a:buNone/>
            </a:pPr>
            <a:r>
              <a:rPr lang="en-GB" altLang="en-US" sz="2400" i="1"/>
              <a:t>2. Simplify the structure of tasks.</a:t>
            </a:r>
          </a:p>
          <a:p>
            <a:pPr>
              <a:buFontTx/>
              <a:buNone/>
            </a:pPr>
            <a:r>
              <a:rPr lang="en-GB" altLang="en-US" sz="2400" i="1"/>
              <a:t>3. Make things visible: bridge the gulfs of  Execution and Evaluation.</a:t>
            </a:r>
          </a:p>
          <a:p>
            <a:pPr>
              <a:buFontTx/>
              <a:buNone/>
            </a:pPr>
            <a:r>
              <a:rPr lang="en-GB" altLang="en-US" sz="2400" i="1"/>
              <a:t>4. Get the mappings right.</a:t>
            </a:r>
          </a:p>
          <a:p>
            <a:pPr>
              <a:buFontTx/>
              <a:buNone/>
            </a:pPr>
            <a:r>
              <a:rPr lang="en-GB" altLang="en-US" sz="2400" i="1"/>
              <a:t>5. Exploit the power of constraints, both natural and artificial.</a:t>
            </a:r>
          </a:p>
          <a:p>
            <a:pPr>
              <a:buFontTx/>
              <a:buNone/>
            </a:pPr>
            <a:r>
              <a:rPr lang="en-GB" altLang="en-US" sz="2400" i="1"/>
              <a:t>6. Design for error.</a:t>
            </a:r>
          </a:p>
          <a:p>
            <a:pPr>
              <a:buFontTx/>
              <a:buNone/>
            </a:pPr>
            <a:r>
              <a:rPr lang="en-GB" altLang="en-US" sz="2400" i="1"/>
              <a:t>7. When all else fails, standardize.</a:t>
            </a:r>
            <a:endParaRPr lang="en-GB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7C38220-118F-D20B-364E-4A5B1D6A04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HCI design patterns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7710E1F9-4072-9279-71E2-701AA143C2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An approach to reusing knowledge about successful design solutions</a:t>
            </a:r>
          </a:p>
          <a:p>
            <a:r>
              <a:rPr lang="en-GB" altLang="en-US" sz="2400"/>
              <a:t>Originated in architecture: Alexander</a:t>
            </a:r>
          </a:p>
          <a:p>
            <a:r>
              <a:rPr lang="en-GB" altLang="en-US" sz="2400"/>
              <a:t>A pattern is an invariant solution to a recurrent problem within a specific context.</a:t>
            </a:r>
          </a:p>
          <a:p>
            <a:r>
              <a:rPr lang="en-GB" altLang="en-US" sz="2400"/>
              <a:t>Examples</a:t>
            </a:r>
            <a:endParaRPr lang="en-GB" altLang="en-US"/>
          </a:p>
          <a:p>
            <a:pPr lvl="1"/>
            <a:r>
              <a:rPr lang="en-GB" altLang="en-US" sz="2000"/>
              <a:t>Light on Two Sides of Every Room (architecture)</a:t>
            </a:r>
          </a:p>
          <a:p>
            <a:pPr lvl="1"/>
            <a:r>
              <a:rPr lang="en-GB" altLang="en-US" sz="2000"/>
              <a:t>Go back to a safe place (HCI)</a:t>
            </a:r>
          </a:p>
          <a:p>
            <a:r>
              <a:rPr lang="en-GB" altLang="en-US" sz="2400"/>
              <a:t>Patterns do not exist in isolation but are linked to other patterns in </a:t>
            </a:r>
            <a:r>
              <a:rPr lang="en-GB" altLang="en-US" sz="2400" i="1"/>
              <a:t>languages </a:t>
            </a:r>
            <a:r>
              <a:rPr lang="en-GB" altLang="en-US" sz="2400"/>
              <a:t>which enable complete designs to be generated</a:t>
            </a:r>
          </a:p>
          <a:p>
            <a:pPr lvl="1"/>
            <a:endParaRPr lang="en-GB" altLang="en-US" sz="2000"/>
          </a:p>
          <a:p>
            <a:pPr lvl="1"/>
            <a:endParaRPr lang="en-GB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2EF0AC3D-77B0-2835-DE0F-7843D17482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HCI design patterns (cont.)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807D7FFE-08EE-CCF0-187E-3B573B9E08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GB" altLang="en-US" sz="2400"/>
              <a:t>Characteristics of patterns</a:t>
            </a:r>
            <a:endParaRPr lang="en-GB" altLang="en-US" sz="2000"/>
          </a:p>
          <a:p>
            <a:pPr lvl="1"/>
            <a:r>
              <a:rPr lang="en-GB" altLang="en-US" sz="1800"/>
              <a:t>capture design practice not theory</a:t>
            </a:r>
          </a:p>
          <a:p>
            <a:pPr lvl="1"/>
            <a:r>
              <a:rPr lang="en-GB" altLang="en-US" sz="1800"/>
              <a:t>capture the essential common properties of good examples of design</a:t>
            </a:r>
          </a:p>
          <a:p>
            <a:pPr lvl="1"/>
            <a:r>
              <a:rPr lang="en-GB" altLang="en-US" sz="1800"/>
              <a:t>represent design knowledge at varying levels: social, organisational, conceptual, detailed</a:t>
            </a:r>
          </a:p>
          <a:p>
            <a:pPr lvl="1"/>
            <a:r>
              <a:rPr lang="en-GB" altLang="en-US" sz="1800"/>
              <a:t>embody values and can express what is humane in interface design</a:t>
            </a:r>
          </a:p>
          <a:p>
            <a:pPr lvl="1"/>
            <a:r>
              <a:rPr lang="en-GB" altLang="en-US" sz="1800"/>
              <a:t>are intuitive and readable and can therefore be used for communication between all stakeholders</a:t>
            </a:r>
          </a:p>
          <a:p>
            <a:pPr lvl="1"/>
            <a:r>
              <a:rPr lang="en-GB" altLang="en-US" sz="1800"/>
              <a:t>a pattern language should be generative and assist in the development of complete designs.</a:t>
            </a:r>
            <a:endParaRPr lang="en-GB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4E47C7EC-DC46-FF60-6EC0-E2BA082E8A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BF6637A-D828-6ED3-AD3B-7308531BAA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Principles for usability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repeatable design for usability relies on maximizing benefit of one good design by abstracting out the general properties which can direct purposeful design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The success of designing for usability requires both creative insight (new paradigms) and purposeful principled practice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Using design rules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standards and guidelines to direct design activity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2109783-A14A-200A-885D-DE958A2FDC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design rules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3DD7EAA-015A-1AB0-7747-797D993A51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Designing for maximum usability</a:t>
            </a:r>
            <a:br>
              <a:rPr lang="en-GB" altLang="en-US" sz="2400"/>
            </a:br>
            <a:r>
              <a:rPr lang="en-GB" altLang="en-US" sz="2400"/>
              <a:t>	– the goal of interaction design</a:t>
            </a:r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r>
              <a:rPr lang="en-GB" altLang="en-US" sz="2400"/>
              <a:t>Principles of usability</a:t>
            </a:r>
          </a:p>
          <a:p>
            <a:pPr marL="1136650" lvl="1">
              <a:lnSpc>
                <a:spcPct val="90000"/>
              </a:lnSpc>
            </a:pPr>
            <a:r>
              <a:rPr lang="en-GB" altLang="en-US" sz="2000"/>
              <a:t>general understanding</a:t>
            </a:r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r>
              <a:rPr lang="en-GB" altLang="en-US" sz="2400"/>
              <a:t>Standards and guidelines</a:t>
            </a:r>
          </a:p>
          <a:p>
            <a:pPr marL="1136650" lvl="1">
              <a:lnSpc>
                <a:spcPct val="90000"/>
              </a:lnSpc>
            </a:pPr>
            <a:r>
              <a:rPr lang="en-GB" altLang="en-US" sz="2000"/>
              <a:t>direction for design</a:t>
            </a:r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r>
              <a:rPr lang="en-GB" altLang="en-US" sz="2400"/>
              <a:t>Design patterns</a:t>
            </a:r>
          </a:p>
          <a:p>
            <a:pPr marL="1136650" lvl="1">
              <a:lnSpc>
                <a:spcPct val="90000"/>
              </a:lnSpc>
            </a:pPr>
            <a:r>
              <a:rPr lang="en-GB" altLang="en-US" sz="2000"/>
              <a:t>capture and reuse design knowledge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A76BB4D7-D5C6-4BDB-52EC-5CBAC90E64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types of design rules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34CEB4FA-4907-CDF0-D0F2-F02BB26248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principles</a:t>
            </a:r>
            <a:endParaRPr lang="en-GB" altLang="en-US"/>
          </a:p>
          <a:p>
            <a:pPr marL="1327150" lvl="1">
              <a:lnSpc>
                <a:spcPct val="90000"/>
              </a:lnSpc>
            </a:pPr>
            <a:r>
              <a:rPr lang="en-GB" altLang="en-US" sz="2000"/>
              <a:t>abstract design rules</a:t>
            </a:r>
            <a:endParaRPr lang="en-GB" altLang="en-US"/>
          </a:p>
          <a:p>
            <a:pPr marL="1327150" lvl="1">
              <a:lnSpc>
                <a:spcPct val="90000"/>
              </a:lnSpc>
            </a:pPr>
            <a:r>
              <a:rPr lang="en-GB" altLang="en-US" sz="2000"/>
              <a:t>low authority</a:t>
            </a:r>
          </a:p>
          <a:p>
            <a:pPr marL="1327150" lvl="1">
              <a:lnSpc>
                <a:spcPct val="90000"/>
              </a:lnSpc>
            </a:pPr>
            <a:r>
              <a:rPr lang="en-GB" altLang="en-US" sz="2000"/>
              <a:t>high generality</a:t>
            </a:r>
            <a:endParaRPr lang="en-GB" altLang="en-US"/>
          </a:p>
          <a:p>
            <a:pPr>
              <a:lnSpc>
                <a:spcPct val="90000"/>
              </a:lnSpc>
            </a:pPr>
            <a:r>
              <a:rPr lang="en-GB" altLang="en-US" sz="2400"/>
              <a:t>standards</a:t>
            </a:r>
            <a:endParaRPr lang="en-GB" altLang="en-US"/>
          </a:p>
          <a:p>
            <a:pPr marL="1327150" lvl="1">
              <a:lnSpc>
                <a:spcPct val="90000"/>
              </a:lnSpc>
            </a:pPr>
            <a:r>
              <a:rPr lang="en-GB" altLang="en-US" sz="2000"/>
              <a:t>specific design rules</a:t>
            </a:r>
          </a:p>
          <a:p>
            <a:pPr marL="1327150" lvl="1">
              <a:lnSpc>
                <a:spcPct val="90000"/>
              </a:lnSpc>
            </a:pPr>
            <a:r>
              <a:rPr lang="en-GB" altLang="en-US" sz="2000"/>
              <a:t>high authority</a:t>
            </a:r>
          </a:p>
          <a:p>
            <a:pPr marL="1327150" lvl="1">
              <a:lnSpc>
                <a:spcPct val="90000"/>
              </a:lnSpc>
            </a:pPr>
            <a:r>
              <a:rPr lang="en-GB" altLang="en-US" sz="2000"/>
              <a:t>limited application</a:t>
            </a:r>
            <a:endParaRPr lang="en-GB" altLang="en-US"/>
          </a:p>
          <a:p>
            <a:pPr>
              <a:lnSpc>
                <a:spcPct val="90000"/>
              </a:lnSpc>
            </a:pPr>
            <a:r>
              <a:rPr lang="en-GB" altLang="en-US" sz="2400"/>
              <a:t>guidelines</a:t>
            </a:r>
          </a:p>
          <a:p>
            <a:pPr marL="1327150" lvl="1">
              <a:lnSpc>
                <a:spcPct val="90000"/>
              </a:lnSpc>
            </a:pPr>
            <a:r>
              <a:rPr lang="en-GB" altLang="en-US" sz="2000"/>
              <a:t>lower authority</a:t>
            </a:r>
          </a:p>
          <a:p>
            <a:pPr marL="1327150" lvl="1">
              <a:lnSpc>
                <a:spcPct val="90000"/>
              </a:lnSpc>
            </a:pPr>
            <a:r>
              <a:rPr lang="en-GB" altLang="en-US" sz="2000"/>
              <a:t>more general application</a:t>
            </a:r>
          </a:p>
        </p:txBody>
      </p:sp>
      <p:grpSp>
        <p:nvGrpSpPr>
          <p:cNvPr id="33796" name="Group 4">
            <a:extLst>
              <a:ext uri="{FF2B5EF4-FFF2-40B4-BE49-F238E27FC236}">
                <a16:creationId xmlns:a16="http://schemas.microsoft.com/office/drawing/2014/main" id="{FF21A47B-FCF3-0FB8-99A5-B919A8971928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2667000"/>
            <a:ext cx="2973388" cy="2971800"/>
            <a:chOff x="3263" y="774"/>
            <a:chExt cx="1873" cy="1872"/>
          </a:xfrm>
        </p:grpSpPr>
        <p:graphicFrame>
          <p:nvGraphicFramePr>
            <p:cNvPr id="33797" name="Object 5">
              <a:extLst>
                <a:ext uri="{FF2B5EF4-FFF2-40B4-BE49-F238E27FC236}">
                  <a16:creationId xmlns:a16="http://schemas.microsoft.com/office/drawing/2014/main" id="{32A64113-3DB9-F103-8ABF-3EB366566E4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64" y="774"/>
            <a:ext cx="1872" cy="18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Picture" r:id="rId2" imgW="2362200" imgH="2362200" progId="Word.Picture.8">
                    <p:embed/>
                  </p:oleObj>
                </mc:Choice>
                <mc:Fallback>
                  <p:oleObj name="Picture" r:id="rId2" imgW="2362200" imgH="2362200" progId="Word.Picture.8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774"/>
                          <a:ext cx="1872" cy="18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798" name="Text Box 6">
              <a:extLst>
                <a:ext uri="{FF2B5EF4-FFF2-40B4-BE49-F238E27FC236}">
                  <a16:creationId xmlns:a16="http://schemas.microsoft.com/office/drawing/2014/main" id="{1C833C46-BBDF-956C-3B98-A3CED88947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8" y="2428"/>
              <a:ext cx="124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1400">
                  <a:latin typeface="Arial" panose="020B0604020202020204" pitchFamily="34" charset="0"/>
                </a:rPr>
                <a:t>increasing authority</a:t>
              </a:r>
            </a:p>
          </p:txBody>
        </p:sp>
        <p:sp>
          <p:nvSpPr>
            <p:cNvPr id="33799" name="Text Box 7">
              <a:extLst>
                <a:ext uri="{FF2B5EF4-FFF2-40B4-BE49-F238E27FC236}">
                  <a16:creationId xmlns:a16="http://schemas.microsoft.com/office/drawing/2014/main" id="{C03A0B63-F7EC-2CBB-A17E-235F17FB1C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2735" y="1583"/>
              <a:ext cx="1248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1400">
                  <a:latin typeface="Arial" panose="020B0604020202020204" pitchFamily="34" charset="0"/>
                </a:rPr>
                <a:t>increasing generality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7F1BA84-4092-F6EA-0B7F-CE1947DCB2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Principles to support usability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048D99D-4A4D-C824-9B6D-F910F00BA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/>
              <a:t>Learnability</a:t>
            </a:r>
          </a:p>
          <a:p>
            <a:pPr marL="374650" lvl="1" indent="6350">
              <a:lnSpc>
                <a:spcPct val="90000"/>
              </a:lnSpc>
              <a:buFontTx/>
              <a:buNone/>
            </a:pPr>
            <a:r>
              <a:rPr lang="en-GB" altLang="en-US" sz="2000"/>
              <a:t>the ease with which new users can begin effective interaction and achieve maximal performance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12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/>
              <a:t>Flexibility</a:t>
            </a:r>
          </a:p>
          <a:p>
            <a:pPr marL="374650" lvl="1" indent="6350">
              <a:lnSpc>
                <a:spcPct val="90000"/>
              </a:lnSpc>
              <a:buFontTx/>
              <a:buNone/>
            </a:pPr>
            <a:r>
              <a:rPr lang="en-GB" altLang="en-US" sz="2000"/>
              <a:t>the multiplicity of ways the user and system exchange information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12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/>
              <a:t>Robustness</a:t>
            </a:r>
          </a:p>
          <a:p>
            <a:pPr marL="374650" lvl="1" indent="6350">
              <a:lnSpc>
                <a:spcPct val="90000"/>
              </a:lnSpc>
              <a:buFontTx/>
              <a:buNone/>
            </a:pPr>
            <a:r>
              <a:rPr lang="en-GB" altLang="en-US" sz="2000"/>
              <a:t>the level of support provided the user in determining successful achievement and assessment of goal-directed behaviour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2A6EFF1-147A-6409-696B-3E99CD7BD7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Principles of learnability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BFB2D9A-5A82-08F3-BBA1-5C1E55C68C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altLang="en-US"/>
              <a:t>Predictability</a:t>
            </a:r>
          </a:p>
          <a:p>
            <a:pPr marL="565150" lvl="1" indent="-273050"/>
            <a:r>
              <a:rPr lang="en-GB" altLang="en-US"/>
              <a:t>determining effect of future actions based on past interaction history</a:t>
            </a:r>
          </a:p>
          <a:p>
            <a:pPr marL="565150" lvl="1" indent="-273050"/>
            <a:r>
              <a:rPr lang="en-GB" altLang="en-US"/>
              <a:t>operation visibility</a:t>
            </a:r>
          </a:p>
          <a:p>
            <a:pPr marL="0" indent="0"/>
            <a:endParaRPr lang="en-GB" altLang="en-US"/>
          </a:p>
          <a:p>
            <a:pPr marL="0" indent="0">
              <a:buFontTx/>
              <a:buNone/>
            </a:pPr>
            <a:r>
              <a:rPr lang="en-GB" altLang="en-US"/>
              <a:t>Synthesizability</a:t>
            </a:r>
          </a:p>
          <a:p>
            <a:pPr marL="565150" lvl="1" indent="-273050"/>
            <a:r>
              <a:rPr lang="en-GB" altLang="en-US"/>
              <a:t>assessing the effect of past actions</a:t>
            </a:r>
          </a:p>
          <a:p>
            <a:pPr marL="565150" lvl="1" indent="-273050"/>
            <a:r>
              <a:rPr lang="en-GB" altLang="en-US"/>
              <a:t>immediate vs. eventual honesty</a:t>
            </a:r>
            <a:endParaRPr lang="en-GB" altLang="en-US" sz="2000"/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24E846C-3C01-FAA1-6950-8494C3CC93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Principles of learnability (ctd)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72FE7EF8-073E-A0F2-CC0B-0BEA2C60DC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/>
              <a:t>Familiarity</a:t>
            </a:r>
          </a:p>
          <a:p>
            <a:pPr marL="565150" lvl="1" indent="-273050">
              <a:lnSpc>
                <a:spcPct val="90000"/>
              </a:lnSpc>
            </a:pPr>
            <a:r>
              <a:rPr lang="en-GB" altLang="en-US" sz="2000"/>
              <a:t>how prior knowledge applies to new system</a:t>
            </a:r>
          </a:p>
          <a:p>
            <a:pPr marL="565150" lvl="1" indent="-273050">
              <a:lnSpc>
                <a:spcPct val="90000"/>
              </a:lnSpc>
            </a:pPr>
            <a:r>
              <a:rPr lang="en-GB" altLang="en-US" sz="2000"/>
              <a:t>guessability; affordance</a:t>
            </a:r>
          </a:p>
          <a:p>
            <a:pPr marL="0" indent="0">
              <a:lnSpc>
                <a:spcPct val="90000"/>
              </a:lnSpc>
            </a:pPr>
            <a:endParaRPr lang="en-GB" altLang="en-US" sz="24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/>
              <a:t>Generalizability</a:t>
            </a:r>
          </a:p>
          <a:p>
            <a:pPr marL="565150" lvl="1" indent="-273050">
              <a:lnSpc>
                <a:spcPct val="90000"/>
              </a:lnSpc>
            </a:pPr>
            <a:r>
              <a:rPr lang="en-GB" altLang="en-US" sz="2000"/>
              <a:t>extending specific interaction knowledge to new situations</a:t>
            </a:r>
          </a:p>
          <a:p>
            <a:pPr marL="0" indent="0">
              <a:lnSpc>
                <a:spcPct val="90000"/>
              </a:lnSpc>
            </a:pPr>
            <a:endParaRPr lang="en-GB" altLang="en-US" sz="24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/>
              <a:t>Consistency</a:t>
            </a:r>
          </a:p>
          <a:p>
            <a:pPr marL="565150" lvl="1" indent="-273050">
              <a:lnSpc>
                <a:spcPct val="90000"/>
              </a:lnSpc>
            </a:pPr>
            <a:r>
              <a:rPr lang="en-GB" altLang="en-US" sz="2000"/>
              <a:t>likeness in input/output behaviour arising from similar situations or task objectives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A00CBEA-B166-76CD-7655-F44ECCFDED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Principles of flexibility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8D5E2ED-0DC2-3FED-115B-4E785E6C8E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/>
              <a:t>Dialogue initiative</a:t>
            </a:r>
          </a:p>
          <a:p>
            <a:pPr marL="565150" lvl="1" indent="-273050">
              <a:lnSpc>
                <a:spcPct val="90000"/>
              </a:lnSpc>
            </a:pPr>
            <a:r>
              <a:rPr lang="en-GB" altLang="en-US" sz="2000"/>
              <a:t>freedom from system imposed constraints on input dialogue</a:t>
            </a:r>
          </a:p>
          <a:p>
            <a:pPr marL="565150" lvl="1" indent="-273050">
              <a:lnSpc>
                <a:spcPct val="90000"/>
              </a:lnSpc>
            </a:pPr>
            <a:r>
              <a:rPr lang="en-GB" altLang="en-US" sz="2000"/>
              <a:t>system vs. user pre-emptiveness</a:t>
            </a:r>
          </a:p>
          <a:p>
            <a:pPr marL="0" indent="0">
              <a:lnSpc>
                <a:spcPct val="90000"/>
              </a:lnSpc>
            </a:pPr>
            <a:endParaRPr lang="en-GB" altLang="en-US" sz="12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/>
              <a:t>Multithreading</a:t>
            </a:r>
          </a:p>
          <a:p>
            <a:pPr marL="565150" lvl="1" indent="-273050">
              <a:lnSpc>
                <a:spcPct val="90000"/>
              </a:lnSpc>
            </a:pPr>
            <a:r>
              <a:rPr lang="en-GB" altLang="en-US" sz="2000"/>
              <a:t>ability of system to support user interaction for more than one task at a time</a:t>
            </a:r>
          </a:p>
          <a:p>
            <a:pPr marL="565150" lvl="1" indent="-273050">
              <a:lnSpc>
                <a:spcPct val="90000"/>
              </a:lnSpc>
            </a:pPr>
            <a:r>
              <a:rPr lang="en-GB" altLang="en-US" sz="2000"/>
              <a:t>concurrent vs. interleaving; multimodality</a:t>
            </a:r>
          </a:p>
          <a:p>
            <a:pPr marL="0" indent="0">
              <a:lnSpc>
                <a:spcPct val="90000"/>
              </a:lnSpc>
            </a:pPr>
            <a:endParaRPr lang="en-GB" altLang="en-US" sz="12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/>
              <a:t>Task migratability</a:t>
            </a:r>
          </a:p>
          <a:p>
            <a:pPr marL="565150" lvl="1" indent="-273050">
              <a:lnSpc>
                <a:spcPct val="90000"/>
              </a:lnSpc>
            </a:pPr>
            <a:r>
              <a:rPr lang="en-GB" altLang="en-US" sz="2000"/>
              <a:t>passing responsibility for task execution between user and system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45BB8410-B130-4ABC-DBEF-A538B4AB6B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Principles of flexibility (ctd)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674E3D5-57D3-0A9F-25BC-A3246F47F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altLang="en-US"/>
              <a:t>Substitutivity</a:t>
            </a:r>
          </a:p>
          <a:p>
            <a:pPr marL="565150" lvl="1" indent="-273050"/>
            <a:r>
              <a:rPr lang="en-GB" altLang="en-US"/>
              <a:t>allowing equivalent values of input and output to be substituted for each other</a:t>
            </a:r>
          </a:p>
          <a:p>
            <a:pPr marL="565150" lvl="1" indent="-273050"/>
            <a:r>
              <a:rPr lang="en-GB" altLang="en-US"/>
              <a:t>representation multiplicity; equal opportunity</a:t>
            </a:r>
          </a:p>
          <a:p>
            <a:pPr marL="0" indent="0"/>
            <a:endParaRPr lang="en-GB" altLang="en-US"/>
          </a:p>
          <a:p>
            <a:pPr marL="0" indent="0">
              <a:buFontTx/>
              <a:buNone/>
            </a:pPr>
            <a:r>
              <a:rPr lang="en-GB" altLang="en-US"/>
              <a:t>Customizability</a:t>
            </a:r>
          </a:p>
          <a:p>
            <a:pPr marL="565150" lvl="1" indent="-273050"/>
            <a:r>
              <a:rPr lang="en-GB" altLang="en-US"/>
              <a:t>modifiability of the user interface by user (adaptability) or system (adaptivity)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DC3CF57-2EC7-EBFB-F749-50BB4E7E76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Principles of robustness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DDC4BA18-464A-3B51-7448-E803678799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altLang="en-US" sz="2400"/>
              <a:t>Observability</a:t>
            </a:r>
          </a:p>
          <a:p>
            <a:pPr marL="565150" lvl="1" indent="-273050"/>
            <a:r>
              <a:rPr lang="en-GB" altLang="en-US" sz="2000"/>
              <a:t>ability of user to evaluate the internal state of the system from its perceivable representation</a:t>
            </a:r>
          </a:p>
          <a:p>
            <a:pPr marL="565150" lvl="1" indent="-273050"/>
            <a:r>
              <a:rPr lang="en-GB" altLang="en-US" sz="2000"/>
              <a:t>browsability; defaults; reachability; persistence; operation visibility</a:t>
            </a:r>
          </a:p>
          <a:p>
            <a:pPr marL="0" indent="0"/>
            <a:endParaRPr lang="en-GB" altLang="en-US" sz="2400"/>
          </a:p>
          <a:p>
            <a:pPr marL="0" indent="0">
              <a:buFontTx/>
              <a:buNone/>
            </a:pPr>
            <a:r>
              <a:rPr lang="en-GB" altLang="en-US" sz="2400"/>
              <a:t>Recoverability</a:t>
            </a:r>
          </a:p>
          <a:p>
            <a:pPr marL="565150" lvl="1" indent="-273050"/>
            <a:r>
              <a:rPr lang="en-GB" altLang="en-US" sz="2000"/>
              <a:t>ability of user to take corrective action once an error has been recognized</a:t>
            </a:r>
          </a:p>
          <a:p>
            <a:pPr marL="565150" lvl="1" indent="-273050"/>
            <a:r>
              <a:rPr lang="en-GB" altLang="en-US" sz="2000"/>
              <a:t>reachability; forward/backward recovery; commensurate effort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Comic Sans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859</Words>
  <Application>Microsoft Macintosh PowerPoint</Application>
  <PresentationFormat>On-screen Show (4:3)</PresentationFormat>
  <Paragraphs>155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Comic Sans MS</vt:lpstr>
      <vt:lpstr>Times</vt:lpstr>
      <vt:lpstr>TimesNewRomanPS-ItalicMT;TimesN</vt:lpstr>
      <vt:lpstr>Verdana</vt:lpstr>
      <vt:lpstr>Blank</vt:lpstr>
      <vt:lpstr>Picture</vt:lpstr>
      <vt:lpstr>chapter 7</vt:lpstr>
      <vt:lpstr>design rules</vt:lpstr>
      <vt:lpstr>types of design rules</vt:lpstr>
      <vt:lpstr>Principles to support usability</vt:lpstr>
      <vt:lpstr>Principles of learnability</vt:lpstr>
      <vt:lpstr>Principles of learnability (ctd)</vt:lpstr>
      <vt:lpstr>Principles of flexibility</vt:lpstr>
      <vt:lpstr>Principles of flexibility (ctd)</vt:lpstr>
      <vt:lpstr>Principles of robustness</vt:lpstr>
      <vt:lpstr>Principles of robustness (ctd)</vt:lpstr>
      <vt:lpstr>Using design rules</vt:lpstr>
      <vt:lpstr>Standards</vt:lpstr>
      <vt:lpstr>Guidelines</vt:lpstr>
      <vt:lpstr>Golden rules and heuristics</vt:lpstr>
      <vt:lpstr>Shneiderman’s 8 Golden Rules</vt:lpstr>
      <vt:lpstr>Norman’s 7 Principles</vt:lpstr>
      <vt:lpstr>HCI design patterns</vt:lpstr>
      <vt:lpstr>HCI design patterns (cont.)</vt:lpstr>
      <vt:lpstr>Summary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Dix</dc:creator>
  <cp:lastModifiedBy>Alan Dix</cp:lastModifiedBy>
  <cp:revision>11</cp:revision>
  <dcterms:created xsi:type="dcterms:W3CDTF">2003-08-07T14:10:51Z</dcterms:created>
  <dcterms:modified xsi:type="dcterms:W3CDTF">2025-03-02T10:03:19Z</dcterms:modified>
</cp:coreProperties>
</file>