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9" r:id="rId11"/>
    <p:sldId id="290" r:id="rId12"/>
    <p:sldId id="296" r:id="rId13"/>
    <p:sldId id="292" r:id="rId14"/>
    <p:sldId id="297" r:id="rId15"/>
    <p:sldId id="293" r:id="rId16"/>
    <p:sldId id="298" r:id="rId17"/>
    <p:sldId id="271" r:id="rId18"/>
    <p:sldId id="273" r:id="rId19"/>
    <p:sldId id="299" r:id="rId20"/>
    <p:sldId id="300" r:id="rId21"/>
    <p:sldId id="274" r:id="rId22"/>
    <p:sldId id="275" r:id="rId23"/>
    <p:sldId id="276" r:id="rId24"/>
    <p:sldId id="301" r:id="rId25"/>
    <p:sldId id="302" r:id="rId26"/>
    <p:sldId id="277" r:id="rId27"/>
    <p:sldId id="303" r:id="rId28"/>
    <p:sldId id="304" r:id="rId29"/>
    <p:sldId id="278" r:id="rId30"/>
    <p:sldId id="294" r:id="rId31"/>
    <p:sldId id="306" r:id="rId32"/>
    <p:sldId id="305" r:id="rId33"/>
    <p:sldId id="295" r:id="rId3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2"/>
    <p:restoredTop sz="90929"/>
  </p:normalViewPr>
  <p:slideViewPr>
    <p:cSldViewPr>
      <p:cViewPr>
        <p:scale>
          <a:sx n="120" d="100"/>
          <a:sy n="120" d="100"/>
        </p:scale>
        <p:origin x="408" y="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71237-66F7-B80F-0E65-5BDBDCF5D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4F791-1063-53BB-7708-CC52C39E8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85CAE-CE6B-A34E-AB45-29589BC7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7F815-116D-038B-A466-673E24E0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0FE2B-4BDF-8E9A-6614-441D99827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EC8B1-A4A0-3E46-99BD-0C605A2C33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159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A3F46-6963-A293-0B6C-41A06CBD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43F8E-C8B3-F9BC-C1F5-BDD4B0C6C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AAFAE-DE36-2096-DBC7-A5151DF9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A0A61-36BA-5991-E273-99B9B7868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93641-5588-62E1-0C46-60ED15A4A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8C427-F3C4-4946-BFA1-D62EF366DE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450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BA82A4-E753-C937-CA43-9DCA7F162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B22A64-1F74-8D3B-B5D2-62E45168F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5960B-9AEF-2ED4-7336-75A281902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40BEE-76DE-7550-D338-34CBE3916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6E0FC-9866-4763-EF8F-3BB4A0296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B4DC3-3412-C04B-8D23-C5F9EA9502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9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DF32F-2715-9E30-77F9-3AA113911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3456A-8567-19F2-747A-7BF178D1E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C61FB-029B-B37E-7257-B79E73B6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E3E99-27FB-3F45-CA00-C516A8B1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522-5918-6731-E905-42ECD154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009E3-A410-FF44-A0AE-8A46F0A19B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820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80CE6-AB69-E1AF-948B-2881B7200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9DB3C-314D-73D6-51C6-AE09F2E9C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311AA-7758-B157-32D2-E9BA162FE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2440-022A-2C36-68E0-D772616B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FC4AE-512C-A3CA-2B62-7B842DC4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890DB-64D6-5C46-BE90-1CCC27BD32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274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AED6-B5DB-9ECC-3AA3-01BB809B7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95F2C-599B-0C85-4F6B-AB435D078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7EE0E-5C43-C690-75D5-91CB54219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F4376-AC47-01D8-BFE1-D8C32464C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44C67-6B1A-2D40-A8F4-E23C906E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DE18F8-F681-7922-E4EA-04105F391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3F6BC-D8D3-1B47-B95E-C926D162D9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877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64AA9-D0E8-F267-3A95-5CBE1EA07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58C24-47F5-D3F5-61C6-A26B01041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1693D2-A495-ECCB-1F87-9215A37A1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A4A028-118A-CDD7-A8BD-FEA1F2224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0779A3-8685-6B1F-A3E8-F9966E85E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B6E33-3B42-7A7D-E271-6D867D7F9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8074B-E1FB-D46F-F765-9DE87C2B5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A5C50E-540F-91D9-EE21-174F5BB2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06648-FF54-A84F-89ED-23C70E8DBE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325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14B54-7285-C754-0BBE-1BE14315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273032-6BE6-9B3A-2C5C-2BC9BE45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777140-F5A1-6486-86A2-B1DD94819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12948B-E02F-D68B-76A9-CC1D3651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69A00-679E-B148-B14B-9DBAD0B033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0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939E3F-8A10-8EE4-42E7-D818672D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531C87-CC40-D196-8CD3-B681D5308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04C2B-6253-8F0C-DF23-E3C1D06FB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7BB2B-6671-DE4B-999B-1282A68D39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423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39BB-EE49-50B8-C050-DA253D0D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759BE-EFF0-CD34-E5DC-7E0CBB06D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D37FE-1C99-D948-B17D-814C7E776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156D6-BF2D-6CD7-0E68-22E51C9F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37A81-F0BE-58BF-89C7-02D3EC54C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249320-EC9F-33DE-122C-58B8824D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ED53-2AC9-F746-B8E8-979CC0FECE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637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5A641-5239-3DEB-6F5E-61501628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F15F06-2968-2080-944A-B6545D5D94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212C93-1923-BEBB-ED82-A6BAE3AFB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851DF-886A-02FF-15E0-FA99375E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FAE4C-A485-0344-8660-977137FC5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61C49-6D1D-567C-43F0-B696918B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DD387-B4A2-3D48-B930-F1A62E9AD1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523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A9E01205-0178-A559-D53E-7E405B0D2F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3A072C64-C69B-7A55-FDAF-234968B74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5250FF-EB98-0C6C-AA65-06C1E9C12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6039CD-8FFD-E5DB-5645-61CEB0AC4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CD5B2CE-5D6B-3CF7-BE95-C5E8D3AAE1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F19DC7F-B6B7-2065-7AC6-9984CD23DE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6330A2-7D6A-9840-B5B5-23A75D11B8A8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767B3DC7-9652-0C2D-F918-EDB235601F3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6D530D1E-76A0-7DC6-7DA4-44B38F111C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A3B29C58-156E-8F82-EE25-C3A6B9D5F1D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C7EBB8AB-6F20-7D0C-9E6D-586C3E7D240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DFE4A67E-3F30-7F73-86AC-68D1EDC6A6B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B4FB2A50-BA63-53DD-4CC0-7CFEF7B47B3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C752E4B-A6D3-C72D-2558-204F3DDA90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8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FB62336-37EA-73E5-4294-390CA8CB7F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implementation support</a:t>
            </a:r>
          </a:p>
        </p:txBody>
      </p:sp>
      <p:grpSp>
        <p:nvGrpSpPr>
          <p:cNvPr id="29700" name="Group 4">
            <a:extLst>
              <a:ext uri="{FF2B5EF4-FFF2-40B4-BE49-F238E27FC236}">
                <a16:creationId xmlns:a16="http://schemas.microsoft.com/office/drawing/2014/main" id="{2ADE088E-BCBE-D15B-1B5A-DA4AB16F54D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701" name="Rectangle 5">
              <a:extLst>
                <a:ext uri="{FF2B5EF4-FFF2-40B4-BE49-F238E27FC236}">
                  <a16:creationId xmlns:a16="http://schemas.microsoft.com/office/drawing/2014/main" id="{CCC05B62-071C-F97E-5443-EB99A575F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702" name="Rectangle 6">
              <a:extLst>
                <a:ext uri="{FF2B5EF4-FFF2-40B4-BE49-F238E27FC236}">
                  <a16:creationId xmlns:a16="http://schemas.microsoft.com/office/drawing/2014/main" id="{F156865C-6F2F-FB9A-3C2C-536C8D72C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29703" name="Picture 7">
              <a:extLst>
                <a:ext uri="{FF2B5EF4-FFF2-40B4-BE49-F238E27FC236}">
                  <a16:creationId xmlns:a16="http://schemas.microsoft.com/office/drawing/2014/main" id="{986196FD-7952-F3CE-BFA9-D5A41CD202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704" name="Picture 8">
              <a:extLst>
                <a:ext uri="{FF2B5EF4-FFF2-40B4-BE49-F238E27FC236}">
                  <a16:creationId xmlns:a16="http://schemas.microsoft.com/office/drawing/2014/main" id="{86F57363-A335-8B30-81C9-D2D566A623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705" name="Picture 9">
              <a:extLst>
                <a:ext uri="{FF2B5EF4-FFF2-40B4-BE49-F238E27FC236}">
                  <a16:creationId xmlns:a16="http://schemas.microsoft.com/office/drawing/2014/main" id="{5E9828F2-5E84-026D-0D6E-AB159FEA9E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706" name="Picture 10">
              <a:extLst>
                <a:ext uri="{FF2B5EF4-FFF2-40B4-BE49-F238E27FC236}">
                  <a16:creationId xmlns:a16="http://schemas.microsoft.com/office/drawing/2014/main" id="{7C31A8E8-F8CC-FEF9-765B-E529559417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707" name="Picture 11">
              <a:extLst>
                <a:ext uri="{FF2B5EF4-FFF2-40B4-BE49-F238E27FC236}">
                  <a16:creationId xmlns:a16="http://schemas.microsoft.com/office/drawing/2014/main" id="{11C7A9E8-C78E-C40A-1888-454FBA6AF7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>
            <a:extLst>
              <a:ext uri="{FF2B5EF4-FFF2-40B4-BE49-F238E27FC236}">
                <a16:creationId xmlns:a16="http://schemas.microsoft.com/office/drawing/2014/main" id="{C1C96739-BDB3-88C3-39F6-1E8A4153B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5111750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38" name="Rectangle 2">
            <a:extLst>
              <a:ext uri="{FF2B5EF4-FFF2-40B4-BE49-F238E27FC236}">
                <a16:creationId xmlns:a16="http://schemas.microsoft.com/office/drawing/2014/main" id="{A79E0D7D-3E35-EC97-0C21-92842E120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/>
              <a:t>Programming the application - 1</a:t>
            </a:r>
            <a:br>
              <a:rPr lang="en-GB" altLang="en-US"/>
            </a:br>
            <a:r>
              <a:rPr lang="en-GB" altLang="en-US"/>
              <a:t>read-evaluation loop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D85D90D-FE85-60A0-E683-67EA1690C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48200" y="3581400"/>
            <a:ext cx="3429000" cy="2819400"/>
          </a:xfrm>
          <a:ln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 b="1">
                <a:latin typeface="Courier New" panose="02070309020205020404" pitchFamily="49" charset="0"/>
              </a:rPr>
              <a:t>repeat</a:t>
            </a:r>
            <a:endParaRPr lang="en-GB" altLang="en-US" sz="1400"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read-event(myevent)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</a:t>
            </a:r>
            <a:r>
              <a:rPr lang="en-GB" altLang="en-US" sz="1400" b="1">
                <a:latin typeface="Courier New" panose="02070309020205020404" pitchFamily="49" charset="0"/>
              </a:rPr>
              <a:t>case</a:t>
            </a:r>
            <a:r>
              <a:rPr lang="en-GB" altLang="en-US" sz="1400">
                <a:latin typeface="Courier New" panose="02070309020205020404" pitchFamily="49" charset="0"/>
              </a:rPr>
              <a:t> myevent.type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	type_1: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		</a:t>
            </a:r>
            <a:r>
              <a:rPr lang="en-GB" altLang="en-US" sz="1400" i="1">
                <a:latin typeface="Courier New" panose="02070309020205020404" pitchFamily="49" charset="0"/>
              </a:rPr>
              <a:t>do type_1 processing</a:t>
            </a:r>
            <a:endParaRPr lang="en-GB" altLang="en-US" sz="1400"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	type_2: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		</a:t>
            </a:r>
            <a:r>
              <a:rPr lang="en-GB" altLang="en-US" sz="1400" i="1">
                <a:latin typeface="Courier New" panose="02070309020205020404" pitchFamily="49" charset="0"/>
              </a:rPr>
              <a:t>do type_2 processing</a:t>
            </a:r>
            <a:endParaRPr lang="en-GB" altLang="en-US" sz="1400"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	...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	type_n: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		</a:t>
            </a:r>
            <a:r>
              <a:rPr lang="en-GB" altLang="en-US" sz="1400" i="1">
                <a:latin typeface="Courier New" panose="02070309020205020404" pitchFamily="49" charset="0"/>
              </a:rPr>
              <a:t>do type_n processing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</a:t>
            </a:r>
            <a:r>
              <a:rPr lang="en-GB" altLang="en-US" sz="1400" b="1">
                <a:latin typeface="Courier New" panose="02070309020205020404" pitchFamily="49" charset="0"/>
              </a:rPr>
              <a:t>end case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 b="1">
                <a:latin typeface="Courier New" panose="02070309020205020404" pitchFamily="49" charset="0"/>
              </a:rPr>
              <a:t>end repeat</a:t>
            </a:r>
            <a:endParaRPr lang="en-GB" altLang="en-US" sz="14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7378A04-1B78-EB5A-55F2-F67723287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/>
              <a:t>Programming the application - 1</a:t>
            </a:r>
            <a:br>
              <a:rPr lang="en-GB" altLang="en-US"/>
            </a:br>
            <a:r>
              <a:rPr lang="en-GB" altLang="en-US"/>
              <a:t>notification-based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390C37A-C249-EC4D-2A43-9C12E0CAA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910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 b="1">
                <a:latin typeface="Courier New" panose="02070309020205020404" pitchFamily="49" charset="0"/>
              </a:rPr>
              <a:t>void </a:t>
            </a:r>
            <a:r>
              <a:rPr lang="en-GB" altLang="en-US" sz="1400">
                <a:latin typeface="Courier New" panose="02070309020205020404" pitchFamily="49" charset="0"/>
              </a:rPr>
              <a:t>main(String[] args)</a:t>
            </a:r>
            <a:r>
              <a:rPr lang="en-GB" altLang="en-US" sz="1400" b="1">
                <a:latin typeface="Courier New" panose="02070309020205020404" pitchFamily="49" charset="0"/>
              </a:rPr>
              <a:t> </a:t>
            </a:r>
            <a:r>
              <a:rPr lang="en-GB" altLang="en-US" sz="1400">
                <a:latin typeface="Courier New" panose="02070309020205020404" pitchFamily="49" charset="0"/>
              </a:rPr>
              <a:t>{	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Menu menu = new Menu();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menu.setOption(“Save”);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menu.setOption(“Quit”);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menu.setAction(“Save”,mySave)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menu.setAction(“Quit”,myQuit)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	...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endParaRPr lang="en-GB" altLang="en-US" sz="1400"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 b="1">
                <a:latin typeface="Courier New" panose="02070309020205020404" pitchFamily="49" charset="0"/>
              </a:rPr>
              <a:t>int</a:t>
            </a:r>
            <a:r>
              <a:rPr lang="en-GB" altLang="en-US" sz="1400">
                <a:latin typeface="Courier New" panose="02070309020205020404" pitchFamily="49" charset="0"/>
              </a:rPr>
              <a:t> mySave(Event e) {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//	</a:t>
            </a:r>
            <a:r>
              <a:rPr lang="en-GB" altLang="en-US" sz="1400" i="1">
                <a:latin typeface="Courier New" panose="02070309020205020404" pitchFamily="49" charset="0"/>
              </a:rPr>
              <a:t>save the current file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endParaRPr lang="en-GB" altLang="en-US" sz="1400"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 b="1">
                <a:latin typeface="Courier New" panose="02070309020205020404" pitchFamily="49" charset="0"/>
              </a:rPr>
              <a:t>int</a:t>
            </a:r>
            <a:r>
              <a:rPr lang="en-GB" altLang="en-US" sz="1400">
                <a:latin typeface="Courier New" panose="02070309020205020404" pitchFamily="49" charset="0"/>
              </a:rPr>
              <a:t> myQuit(Event e) {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	//	</a:t>
            </a:r>
            <a:r>
              <a:rPr lang="en-GB" altLang="en-US" sz="1400" i="1">
                <a:latin typeface="Courier New" panose="02070309020205020404" pitchFamily="49" charset="0"/>
              </a:rPr>
              <a:t>close down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292100" algn="l"/>
                <a:tab pos="571500" algn="l"/>
                <a:tab pos="863600" algn="l"/>
              </a:tabLst>
            </a:pPr>
            <a:r>
              <a:rPr lang="en-GB" altLang="en-US" sz="1400">
                <a:latin typeface="Courier New" panose="02070309020205020404" pitchFamily="49" charset="0"/>
              </a:rPr>
              <a:t>}</a:t>
            </a:r>
          </a:p>
        </p:txBody>
      </p:sp>
      <p:pic>
        <p:nvPicPr>
          <p:cNvPr id="40964" name="Picture 4">
            <a:extLst>
              <a:ext uri="{FF2B5EF4-FFF2-40B4-BE49-F238E27FC236}">
                <a16:creationId xmlns:a16="http://schemas.microsoft.com/office/drawing/2014/main" id="{C72BA5C8-0B0E-B17F-51C5-3CE40C026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738" y="1295400"/>
            <a:ext cx="41275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980" name="Group 20">
            <a:extLst>
              <a:ext uri="{FF2B5EF4-FFF2-40B4-BE49-F238E27FC236}">
                <a16:creationId xmlns:a16="http://schemas.microsoft.com/office/drawing/2014/main" id="{EE919DCF-9F79-4D1C-020D-ACCF1B163291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971800"/>
            <a:ext cx="2133600" cy="533400"/>
            <a:chOff x="2640" y="1872"/>
            <a:chExt cx="1344" cy="336"/>
          </a:xfrm>
        </p:grpSpPr>
        <p:sp>
          <p:nvSpPr>
            <p:cNvPr id="40965" name="AutoShape 5">
              <a:extLst>
                <a:ext uri="{FF2B5EF4-FFF2-40B4-BE49-F238E27FC236}">
                  <a16:creationId xmlns:a16="http://schemas.microsoft.com/office/drawing/2014/main" id="{03B86EF9-1881-72C6-71AF-23340C12F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1872"/>
              <a:ext cx="96" cy="288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67" name="Line 7">
              <a:extLst>
                <a:ext uri="{FF2B5EF4-FFF2-40B4-BE49-F238E27FC236}">
                  <a16:creationId xmlns:a16="http://schemas.microsoft.com/office/drawing/2014/main" id="{7A2ED438-2471-1499-EDC3-A8865F03C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016"/>
              <a:ext cx="576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68" name="Rectangle 8">
              <a:extLst>
                <a:ext uri="{FF2B5EF4-FFF2-40B4-BE49-F238E27FC236}">
                  <a16:creationId xmlns:a16="http://schemas.microsoft.com/office/drawing/2014/main" id="{6AD07753-6886-6059-9D7E-1180B1370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872"/>
              <a:ext cx="672" cy="336"/>
            </a:xfrm>
            <a:prstGeom prst="rect">
              <a:avLst/>
            </a:prstGeom>
            <a:noFill/>
            <a:ln w="28575">
              <a:solidFill>
                <a:srgbClr val="ED181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0979" name="Group 19">
            <a:extLst>
              <a:ext uri="{FF2B5EF4-FFF2-40B4-BE49-F238E27FC236}">
                <a16:creationId xmlns:a16="http://schemas.microsoft.com/office/drawing/2014/main" id="{2EB9DCCE-BE3F-6BC7-F89A-4B227ED41464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4038600"/>
            <a:ext cx="3048000" cy="1143000"/>
            <a:chOff x="2064" y="2544"/>
            <a:chExt cx="1920" cy="720"/>
          </a:xfrm>
        </p:grpSpPr>
        <p:sp>
          <p:nvSpPr>
            <p:cNvPr id="40972" name="Line 12">
              <a:extLst>
                <a:ext uri="{FF2B5EF4-FFF2-40B4-BE49-F238E27FC236}">
                  <a16:creationId xmlns:a16="http://schemas.microsoft.com/office/drawing/2014/main" id="{7B4241DD-FC26-2AC3-D803-B449A9CDFA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640"/>
              <a:ext cx="1248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3" name="Rectangle 13">
              <a:extLst>
                <a:ext uri="{FF2B5EF4-FFF2-40B4-BE49-F238E27FC236}">
                  <a16:creationId xmlns:a16="http://schemas.microsoft.com/office/drawing/2014/main" id="{0E1A2140-F458-32D6-8505-8CD400D3E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2544"/>
              <a:ext cx="672" cy="336"/>
            </a:xfrm>
            <a:prstGeom prst="rect">
              <a:avLst/>
            </a:prstGeom>
            <a:noFill/>
            <a:ln w="28575">
              <a:solidFill>
                <a:srgbClr val="ED181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5" name="Line 15">
              <a:extLst>
                <a:ext uri="{FF2B5EF4-FFF2-40B4-BE49-F238E27FC236}">
                  <a16:creationId xmlns:a16="http://schemas.microsoft.com/office/drawing/2014/main" id="{AC700DC6-C221-79BB-8E10-67EAF00A2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3264"/>
              <a:ext cx="720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6" name="Line 16">
              <a:extLst>
                <a:ext uri="{FF2B5EF4-FFF2-40B4-BE49-F238E27FC236}">
                  <a16:creationId xmlns:a16="http://schemas.microsoft.com/office/drawing/2014/main" id="{448052F7-585F-B928-A6B2-D81EFD9FA5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4" y="2784"/>
              <a:ext cx="528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7" name="Line 17">
              <a:extLst>
                <a:ext uri="{FF2B5EF4-FFF2-40B4-BE49-F238E27FC236}">
                  <a16:creationId xmlns:a16="http://schemas.microsoft.com/office/drawing/2014/main" id="{0B18B4F9-F90B-BC43-2821-2BE6FD910C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4" y="2784"/>
              <a:ext cx="0" cy="48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0998" name="Group 38">
            <a:extLst>
              <a:ext uri="{FF2B5EF4-FFF2-40B4-BE49-F238E27FC236}">
                <a16:creationId xmlns:a16="http://schemas.microsoft.com/office/drawing/2014/main" id="{38CCC5A8-A76A-AE51-3E61-950CF8027246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876800"/>
            <a:ext cx="7239000" cy="1371600"/>
            <a:chOff x="864" y="3072"/>
            <a:chExt cx="4560" cy="864"/>
          </a:xfrm>
        </p:grpSpPr>
        <p:grpSp>
          <p:nvGrpSpPr>
            <p:cNvPr id="40997" name="Group 37">
              <a:extLst>
                <a:ext uri="{FF2B5EF4-FFF2-40B4-BE49-F238E27FC236}">
                  <a16:creationId xmlns:a16="http://schemas.microsoft.com/office/drawing/2014/main" id="{EA86EE8C-0919-6EB0-B117-98BF9AEC8E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3072"/>
              <a:ext cx="4560" cy="864"/>
              <a:chOff x="864" y="3072"/>
              <a:chExt cx="4560" cy="864"/>
            </a:xfrm>
          </p:grpSpPr>
          <p:sp>
            <p:nvSpPr>
              <p:cNvPr id="40983" name="Line 23">
                <a:extLst>
                  <a:ext uri="{FF2B5EF4-FFF2-40B4-BE49-F238E27FC236}">
                    <a16:creationId xmlns:a16="http://schemas.microsoft.com/office/drawing/2014/main" id="{06A54415-02CF-8296-FA97-2CF44079DC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0" y="3936"/>
                <a:ext cx="1536" cy="0"/>
              </a:xfrm>
              <a:prstGeom prst="line">
                <a:avLst/>
              </a:prstGeom>
              <a:noFill/>
              <a:ln w="28575">
                <a:solidFill>
                  <a:srgbClr val="ED181E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989" name="Line 29">
                <a:extLst>
                  <a:ext uri="{FF2B5EF4-FFF2-40B4-BE49-F238E27FC236}">
                    <a16:creationId xmlns:a16="http://schemas.microsoft.com/office/drawing/2014/main" id="{8D2FD9DE-0317-900B-A1DC-CC74204ED6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36" y="3936"/>
                <a:ext cx="1200" cy="0"/>
              </a:xfrm>
              <a:prstGeom prst="line">
                <a:avLst/>
              </a:prstGeom>
              <a:noFill/>
              <a:ln w="28575">
                <a:solidFill>
                  <a:srgbClr val="ED181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990" name="Line 30">
                <a:extLst>
                  <a:ext uri="{FF2B5EF4-FFF2-40B4-BE49-F238E27FC236}">
                    <a16:creationId xmlns:a16="http://schemas.microsoft.com/office/drawing/2014/main" id="{5E8C459E-6B76-00A0-C104-F2FF939F5A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200" y="3600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ED181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992" name="AutoShape 32">
                <a:extLst>
                  <a:ext uri="{FF2B5EF4-FFF2-40B4-BE49-F238E27FC236}">
                    <a16:creationId xmlns:a16="http://schemas.microsoft.com/office/drawing/2014/main" id="{E8A511D4-2E9A-0361-2B62-54B8C4B61618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152" y="3216"/>
                <a:ext cx="96" cy="672"/>
              </a:xfrm>
              <a:prstGeom prst="rightBrace">
                <a:avLst>
                  <a:gd name="adj1" fmla="val 58333"/>
                  <a:gd name="adj2" fmla="val 50000"/>
                </a:avLst>
              </a:prstGeom>
              <a:noFill/>
              <a:ln w="28575">
                <a:solidFill>
                  <a:srgbClr val="ED181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993" name="Line 33">
                <a:extLst>
                  <a:ext uri="{FF2B5EF4-FFF2-40B4-BE49-F238E27FC236}">
                    <a16:creationId xmlns:a16="http://schemas.microsoft.com/office/drawing/2014/main" id="{08E149AA-AEE1-D557-AF9F-899A5B9830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36" y="3408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ED181E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995" name="Oval 35">
                <a:extLst>
                  <a:ext uri="{FF2B5EF4-FFF2-40B4-BE49-F238E27FC236}">
                    <a16:creationId xmlns:a16="http://schemas.microsoft.com/office/drawing/2014/main" id="{21565ED6-5729-C9A9-F447-6FD0D4297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3072"/>
                <a:ext cx="672" cy="672"/>
              </a:xfrm>
              <a:prstGeom prst="ellipse">
                <a:avLst/>
              </a:prstGeom>
              <a:noFill/>
              <a:ln w="28575">
                <a:solidFill>
                  <a:srgbClr val="ED181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40996" name="Line 36">
              <a:extLst>
                <a:ext uri="{FF2B5EF4-FFF2-40B4-BE49-F238E27FC236}">
                  <a16:creationId xmlns:a16="http://schemas.microsoft.com/office/drawing/2014/main" id="{59FE3132-91F7-218F-C603-C14089A39F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36" y="3408"/>
              <a:ext cx="0" cy="528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0373E10-B4DB-F68C-F81C-3E6F2C13C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going with the grain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3455479-E496-1E85-227D-125E409FA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000500" algn="l"/>
              </a:tabLst>
            </a:pPr>
            <a:r>
              <a:rPr lang="en-US" altLang="en-US" sz="2400"/>
              <a:t>system style affects the interfaces</a:t>
            </a:r>
          </a:p>
          <a:p>
            <a:pPr lvl="1">
              <a:tabLst>
                <a:tab pos="4000500" algn="l"/>
              </a:tabLst>
            </a:pPr>
            <a:r>
              <a:rPr lang="en-US" altLang="en-US" sz="2000"/>
              <a:t>modal dialogue box</a:t>
            </a:r>
          </a:p>
          <a:p>
            <a:pPr lvl="2">
              <a:spcBef>
                <a:spcPct val="0"/>
              </a:spcBef>
              <a:tabLst>
                <a:tab pos="4000500" algn="l"/>
              </a:tabLst>
            </a:pPr>
            <a:r>
              <a:rPr lang="en-US" altLang="en-US" sz="1800"/>
              <a:t>easy with event-loop	</a:t>
            </a:r>
            <a:r>
              <a:rPr lang="en-US" altLang="en-US" sz="1600"/>
              <a:t>(just have extra read-event loop)</a:t>
            </a:r>
            <a:endParaRPr lang="en-US" altLang="en-US" sz="1800"/>
          </a:p>
          <a:p>
            <a:pPr lvl="2">
              <a:spcBef>
                <a:spcPct val="0"/>
              </a:spcBef>
              <a:tabLst>
                <a:tab pos="4000500" algn="l"/>
              </a:tabLst>
            </a:pPr>
            <a:r>
              <a:rPr lang="en-US" altLang="en-US" sz="1800"/>
              <a:t>hard with notification	</a:t>
            </a:r>
            <a:r>
              <a:rPr lang="en-US" altLang="en-US" sz="1600"/>
              <a:t>(need lots of mode flags)</a:t>
            </a:r>
          </a:p>
          <a:p>
            <a:pPr lvl="1">
              <a:tabLst>
                <a:tab pos="4000500" algn="l"/>
              </a:tabLst>
            </a:pPr>
            <a:r>
              <a:rPr lang="en-US" altLang="en-US" sz="2000"/>
              <a:t>non-modal dialogue box</a:t>
            </a:r>
          </a:p>
          <a:p>
            <a:pPr lvl="2">
              <a:spcBef>
                <a:spcPct val="0"/>
              </a:spcBef>
              <a:tabLst>
                <a:tab pos="4000500" algn="l"/>
              </a:tabLst>
            </a:pPr>
            <a:r>
              <a:rPr lang="en-US" altLang="en-US" sz="1800"/>
              <a:t>hard with event-loop	</a:t>
            </a:r>
            <a:r>
              <a:rPr lang="en-US" altLang="en-US" sz="1600"/>
              <a:t>(very complicated main loop)</a:t>
            </a:r>
            <a:endParaRPr lang="en-US" altLang="en-US" sz="1800"/>
          </a:p>
          <a:p>
            <a:pPr lvl="2">
              <a:spcBef>
                <a:spcPct val="0"/>
              </a:spcBef>
              <a:tabLst>
                <a:tab pos="4000500" algn="l"/>
              </a:tabLst>
            </a:pPr>
            <a:r>
              <a:rPr lang="en-US" altLang="en-US" sz="1800"/>
              <a:t>easy with notification	</a:t>
            </a:r>
            <a:r>
              <a:rPr lang="en-US" altLang="en-US" sz="1600"/>
              <a:t>(just add extra handler)</a:t>
            </a:r>
            <a:endParaRPr lang="en-US" altLang="en-US" sz="1800"/>
          </a:p>
          <a:p>
            <a:pPr>
              <a:spcBef>
                <a:spcPct val="0"/>
              </a:spcBef>
              <a:buFontTx/>
              <a:buNone/>
              <a:tabLst>
                <a:tab pos="4000500" algn="l"/>
              </a:tabLst>
            </a:pPr>
            <a:r>
              <a:rPr lang="en-US" altLang="en-US" sz="2400"/>
              <a:t>		</a:t>
            </a:r>
          </a:p>
          <a:p>
            <a:pPr algn="ctr">
              <a:buFontTx/>
              <a:buNone/>
              <a:tabLst>
                <a:tab pos="4000500" algn="l"/>
              </a:tabLst>
            </a:pPr>
            <a:r>
              <a:rPr lang="en-US" altLang="en-US" sz="2400"/>
              <a:t>	beware!</a:t>
            </a:r>
          </a:p>
          <a:p>
            <a:pPr algn="ctr">
              <a:buFontTx/>
              <a:buNone/>
              <a:tabLst>
                <a:tab pos="4000500" algn="l"/>
              </a:tabLst>
            </a:pPr>
            <a:r>
              <a:rPr lang="en-US" altLang="en-US" sz="2400"/>
              <a:t>if you don’t explicitly design it will just happen </a:t>
            </a:r>
            <a:br>
              <a:rPr lang="en-US" altLang="en-US" sz="2400"/>
            </a:br>
            <a:r>
              <a:rPr lang="en-US" altLang="en-US" sz="2400"/>
              <a:t>implementation should not drive design</a:t>
            </a:r>
            <a:endParaRPr lang="en-GB" altLang="en-US" sz="2400"/>
          </a:p>
        </p:txBody>
      </p:sp>
      <p:pic>
        <p:nvPicPr>
          <p:cNvPr id="48132" name="Picture 4">
            <a:extLst>
              <a:ext uri="{FF2B5EF4-FFF2-40B4-BE49-F238E27FC236}">
                <a16:creationId xmlns:a16="http://schemas.microsoft.com/office/drawing/2014/main" id="{ACE4315A-5421-CB0D-8E71-542E0BC6B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>
            <a:extLst>
              <a:ext uri="{FF2B5EF4-FFF2-40B4-BE49-F238E27FC236}">
                <a16:creationId xmlns:a16="http://schemas.microsoft.com/office/drawing/2014/main" id="{86C2A624-0392-CA96-E25A-029A871DC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438400"/>
            <a:ext cx="54102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4" name="Rectangle 2">
            <a:extLst>
              <a:ext uri="{FF2B5EF4-FFF2-40B4-BE49-F238E27FC236}">
                <a16:creationId xmlns:a16="http://schemas.microsoft.com/office/drawing/2014/main" id="{82B9B915-C106-FB4E-ADCD-E668EC80F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Using toolkits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92849AA-AB3C-9BDB-F058-6178A30B6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Interaction objects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input and output</a:t>
            </a:r>
            <a:br>
              <a:rPr lang="en-GB" altLang="en-US" sz="1800"/>
            </a:br>
            <a:r>
              <a:rPr lang="en-GB" altLang="en-US" sz="1800"/>
              <a:t>intrinsically linked</a:t>
            </a:r>
            <a:endParaRPr lang="en-GB" altLang="en-US" sz="2000"/>
          </a:p>
          <a:p>
            <a:pPr marL="476250" lvl="1">
              <a:lnSpc>
                <a:spcPct val="90000"/>
              </a:lnSpc>
            </a:pP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Toolkits provide this level of abstraction</a:t>
            </a:r>
            <a:endParaRPr lang="en-GB" altLang="en-US" sz="2400"/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programming with interaction objects (or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techniques, widgets, gadgets)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promote consistency and generalizability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through similar look and feel</a:t>
            </a:r>
          </a:p>
          <a:p>
            <a:pPr marL="476250" lvl="1">
              <a:lnSpc>
                <a:spcPct val="90000"/>
              </a:lnSpc>
            </a:pPr>
            <a:r>
              <a:rPr lang="en-GB" altLang="en-US" sz="1800"/>
              <a:t>amenable to object-oriented programming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4AD07B78-D3AC-7DD4-7A54-204118274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733800"/>
            <a:ext cx="4419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B89CC24B-799F-8FFA-5F16-6D05C7709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81400"/>
            <a:ext cx="617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Arial" panose="020B0604020202020204" pitchFamily="34" charset="0"/>
              </a:rPr>
              <a:t>move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4192B1E6-E41F-3220-24C6-686FCC23A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81400"/>
            <a:ext cx="617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Arial" panose="020B0604020202020204" pitchFamily="34" charset="0"/>
              </a:rPr>
              <a:t>press</a:t>
            </a:r>
          </a:p>
        </p:txBody>
      </p:sp>
      <p:sp>
        <p:nvSpPr>
          <p:cNvPr id="44039" name="Text Box 7">
            <a:extLst>
              <a:ext uri="{FF2B5EF4-FFF2-40B4-BE49-F238E27FC236}">
                <a16:creationId xmlns:a16="http://schemas.microsoft.com/office/drawing/2014/main" id="{6DF9C8DE-520F-4B70-41FA-54FA1FA98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581400"/>
            <a:ext cx="765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Arial" panose="020B0604020202020204" pitchFamily="34" charset="0"/>
              </a:rPr>
              <a:t>release</a:t>
            </a:r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2C75999D-9751-2655-107F-872FB148C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2063" y="3581400"/>
            <a:ext cx="6175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Arial" panose="020B0604020202020204" pitchFamily="34" charset="0"/>
              </a:rPr>
              <a:t>move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F124E9B-CB18-E3BB-7A3F-15C9BC8A9A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interfaces in Java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17E1DAB-228E-ED5A-1DF3-48FECD6CD6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Java toolkit – AWT </a:t>
            </a:r>
            <a:r>
              <a:rPr lang="en-GB" altLang="en-US" sz="2000"/>
              <a:t>(abstract windowing toolkit)</a:t>
            </a:r>
          </a:p>
          <a:p>
            <a:endParaRPr lang="en-GB" altLang="en-US" sz="1200"/>
          </a:p>
          <a:p>
            <a:r>
              <a:rPr lang="en-GB" altLang="en-US" sz="2400"/>
              <a:t>Java classes for buttons, menus, etc.</a:t>
            </a:r>
          </a:p>
          <a:p>
            <a:endParaRPr lang="en-GB" altLang="en-US" sz="1200"/>
          </a:p>
          <a:p>
            <a:r>
              <a:rPr lang="en-GB" altLang="en-US" sz="2400"/>
              <a:t>Notification based;</a:t>
            </a:r>
          </a:p>
          <a:p>
            <a:pPr lvl="1"/>
            <a:r>
              <a:rPr lang="en-GB" altLang="en-US" sz="2000"/>
              <a:t>AWT 1.0 – need to subclass basic widgets</a:t>
            </a:r>
          </a:p>
          <a:p>
            <a:pPr lvl="1"/>
            <a:r>
              <a:rPr lang="en-GB" altLang="en-US" sz="2000"/>
              <a:t>AWT 1.1 and beyond -– callback objects</a:t>
            </a:r>
          </a:p>
          <a:p>
            <a:endParaRPr lang="en-GB" altLang="en-US" sz="1200"/>
          </a:p>
          <a:p>
            <a:r>
              <a:rPr lang="en-GB" altLang="en-US" sz="2400"/>
              <a:t>Swing toolkit</a:t>
            </a:r>
          </a:p>
          <a:p>
            <a:pPr lvl="1"/>
            <a:r>
              <a:rPr lang="en-GB" altLang="en-US" sz="2000"/>
              <a:t>built on top of AWT – higher level features</a:t>
            </a:r>
          </a:p>
          <a:p>
            <a:pPr lvl="1"/>
            <a:r>
              <a:rPr lang="en-GB" altLang="en-US" sz="2000"/>
              <a:t>uses MVC architecture (see later)</a:t>
            </a:r>
          </a:p>
        </p:txBody>
      </p:sp>
      <p:pic>
        <p:nvPicPr>
          <p:cNvPr id="49156" name="Picture 4">
            <a:extLst>
              <a:ext uri="{FF2B5EF4-FFF2-40B4-BE49-F238E27FC236}">
                <a16:creationId xmlns:a16="http://schemas.microsoft.com/office/drawing/2014/main" id="{C7CA0A9F-109C-63F5-4542-B4F2777D9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28DB64C-7236-33E2-508F-C19D8170F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User Interface Management Systems (UIMS)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F476781-E33A-8AE4-F5C9-E432FEE4D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UIMS add another level above toolkits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toolkits too difficult for non-programmers</a:t>
            </a:r>
          </a:p>
          <a:p>
            <a:pPr>
              <a:lnSpc>
                <a:spcPct val="90000"/>
              </a:lnSpc>
            </a:pPr>
            <a:endParaRPr lang="en-GB" altLang="en-US" sz="1400"/>
          </a:p>
          <a:p>
            <a:pPr>
              <a:lnSpc>
                <a:spcPct val="90000"/>
              </a:lnSpc>
            </a:pPr>
            <a:r>
              <a:rPr lang="en-GB" altLang="en-US" sz="2400"/>
              <a:t>concerns of UIMS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conceptual architecture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implementation techniques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support infrastructure</a:t>
            </a:r>
          </a:p>
          <a:p>
            <a:pPr>
              <a:lnSpc>
                <a:spcPct val="90000"/>
              </a:lnSpc>
            </a:pPr>
            <a:endParaRPr lang="en-GB" altLang="en-US" sz="1400"/>
          </a:p>
          <a:p>
            <a:pPr>
              <a:lnSpc>
                <a:spcPct val="90000"/>
              </a:lnSpc>
            </a:pPr>
            <a:r>
              <a:rPr lang="en-GB" altLang="en-US" sz="2400"/>
              <a:t>non-UIMS terms: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UI development system (UIDS)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UI development environment (UIDE)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e.g. Visual Basic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0B2F75F-14F1-A7B5-C18D-E73F346AD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UIMS as conceptual architecture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1D4D08C-D06D-647A-EA26-8D57F566A9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 i="1"/>
              <a:t>separation</a:t>
            </a:r>
            <a:r>
              <a:rPr lang="en-GB" altLang="en-US" sz="2400"/>
              <a:t> between application semantics and presentation</a:t>
            </a:r>
          </a:p>
          <a:p>
            <a:endParaRPr lang="en-GB" altLang="en-US" sz="1200"/>
          </a:p>
          <a:p>
            <a:r>
              <a:rPr lang="en-GB" altLang="en-US" sz="2400"/>
              <a:t>improves:</a:t>
            </a:r>
          </a:p>
          <a:p>
            <a:pPr lvl="1"/>
            <a:r>
              <a:rPr lang="en-GB" altLang="en-US" sz="2000"/>
              <a:t>portability – runs on different systems</a:t>
            </a:r>
          </a:p>
          <a:p>
            <a:pPr lvl="1"/>
            <a:r>
              <a:rPr lang="en-GB" altLang="en-US" sz="2000"/>
              <a:t>reusability – components reused cutting costs</a:t>
            </a:r>
          </a:p>
          <a:p>
            <a:pPr lvl="1"/>
            <a:r>
              <a:rPr lang="en-GB" altLang="en-US" sz="2000"/>
              <a:t>multiple interfaces – accessing same functionality</a:t>
            </a:r>
          </a:p>
          <a:p>
            <a:pPr lvl="1"/>
            <a:r>
              <a:rPr lang="en-GB" altLang="en-US" sz="2000"/>
              <a:t>customizability – by designer and user</a:t>
            </a:r>
          </a:p>
          <a:p>
            <a:pPr lvl="1"/>
            <a:endParaRPr lang="en-GB" alt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4B0B481-81F7-5C9F-5C5A-C5405A085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UIMS tradition – interface  layers / logical components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C3A2265-DD9C-5F8E-EF58-4F83640A6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endParaRPr lang="en-GB" alt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dirty="0"/>
              <a:t>linguistic:	lexical/syntactic/semantic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GB" altLang="en-US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GB" altLang="en-US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dirty="0" err="1"/>
              <a:t>Seeheim</a:t>
            </a:r>
            <a:r>
              <a:rPr lang="en-GB" altLang="en-US" dirty="0"/>
              <a:t>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GB" altLang="en-US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GB" altLang="en-US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dirty="0"/>
              <a:t>Arch/Slinky</a:t>
            </a:r>
          </a:p>
        </p:txBody>
      </p:sp>
      <p:pic>
        <p:nvPicPr>
          <p:cNvPr id="3" name="Picture 2" descr="A white rectangular object with black background&#10;&#10;AI-generated content may be incorrect.">
            <a:extLst>
              <a:ext uri="{FF2B5EF4-FFF2-40B4-BE49-F238E27FC236}">
                <a16:creationId xmlns:a16="http://schemas.microsoft.com/office/drawing/2014/main" id="{31C889B4-6E99-9BD8-6B9F-F78C85A5E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488" y="5031060"/>
            <a:ext cx="4419600" cy="1638300"/>
          </a:xfrm>
          <a:prstGeom prst="rect">
            <a:avLst/>
          </a:prstGeom>
        </p:spPr>
      </p:pic>
      <p:pic>
        <p:nvPicPr>
          <p:cNvPr id="5" name="Picture 4" descr="A diagram of a dialogue&#10;&#10;AI-generated content may be incorrect.">
            <a:extLst>
              <a:ext uri="{FF2B5EF4-FFF2-40B4-BE49-F238E27FC236}">
                <a16:creationId xmlns:a16="http://schemas.microsoft.com/office/drawing/2014/main" id="{087D4C6F-C250-1A19-B2BB-56C2F62AF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8188" y="3140968"/>
            <a:ext cx="4648200" cy="152781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F5A3243-7AEE-09B0-E892-28A89339F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Seeheim model</a:t>
            </a:r>
          </a:p>
        </p:txBody>
      </p:sp>
      <p:grpSp>
        <p:nvGrpSpPr>
          <p:cNvPr id="19459" name="Group 3">
            <a:extLst>
              <a:ext uri="{FF2B5EF4-FFF2-40B4-BE49-F238E27FC236}">
                <a16:creationId xmlns:a16="http://schemas.microsoft.com/office/drawing/2014/main" id="{E48E9800-C60F-D752-D98E-6C75729DFB2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2743200"/>
            <a:chOff x="0" y="1536"/>
            <a:chExt cx="5760" cy="1728"/>
          </a:xfrm>
        </p:grpSpPr>
        <p:sp>
          <p:nvSpPr>
            <p:cNvPr id="19460" name="Rectangle 4">
              <a:extLst>
                <a:ext uri="{FF2B5EF4-FFF2-40B4-BE49-F238E27FC236}">
                  <a16:creationId xmlns:a16="http://schemas.microsoft.com/office/drawing/2014/main" id="{9515BD2C-CD5A-4C46-2FAC-1484ED0A6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36"/>
              <a:ext cx="5760" cy="1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9461" name="Group 5">
              <a:extLst>
                <a:ext uri="{FF2B5EF4-FFF2-40B4-BE49-F238E27FC236}">
                  <a16:creationId xmlns:a16="http://schemas.microsoft.com/office/drawing/2014/main" id="{107A7F05-DD69-0C72-8B29-8E6FD7C1E6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74"/>
              <a:ext cx="5760" cy="1642"/>
              <a:chOff x="0" y="1574"/>
              <a:chExt cx="5760" cy="1642"/>
            </a:xfrm>
          </p:grpSpPr>
          <p:sp>
            <p:nvSpPr>
              <p:cNvPr id="19462" name="Rectangle 6">
                <a:extLst>
                  <a:ext uri="{FF2B5EF4-FFF2-40B4-BE49-F238E27FC236}">
                    <a16:creationId xmlns:a16="http://schemas.microsoft.com/office/drawing/2014/main" id="{B7C16C4E-D864-2A38-D042-EAFA13B7DE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960" cy="5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Presentation</a:t>
                </a:r>
              </a:p>
            </p:txBody>
          </p:sp>
          <p:sp>
            <p:nvSpPr>
              <p:cNvPr id="19463" name="Rectangle 7">
                <a:extLst>
                  <a:ext uri="{FF2B5EF4-FFF2-40B4-BE49-F238E27FC236}">
                    <a16:creationId xmlns:a16="http://schemas.microsoft.com/office/drawing/2014/main" id="{5CA7A9C6-54D9-45FD-AE9E-FAC07BF715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72"/>
                <a:ext cx="864" cy="5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Dialogue</a:t>
                </a:r>
              </a:p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Control</a:t>
                </a:r>
              </a:p>
            </p:txBody>
          </p:sp>
          <p:sp>
            <p:nvSpPr>
              <p:cNvPr id="19464" name="Rectangle 8">
                <a:extLst>
                  <a:ext uri="{FF2B5EF4-FFF2-40B4-BE49-F238E27FC236}">
                    <a16:creationId xmlns:a16="http://schemas.microsoft.com/office/drawing/2014/main" id="{F90F0615-14F4-9BFE-A8E3-454C63AB2F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1872"/>
                <a:ext cx="864" cy="5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 dirty="0">
                    <a:latin typeface="Arial" panose="020B0604020202020204" pitchFamily="34" charset="0"/>
                  </a:rPr>
                  <a:t>Functionality</a:t>
                </a:r>
              </a:p>
              <a:p>
                <a:pPr algn="ctr"/>
                <a:r>
                  <a:rPr lang="en-GB" altLang="en-US" sz="1600" dirty="0">
                    <a:latin typeface="Arial" panose="020B0604020202020204" pitchFamily="34" charset="0"/>
                  </a:rPr>
                  <a:t>(application</a:t>
                </a:r>
              </a:p>
              <a:p>
                <a:pPr algn="ctr"/>
                <a:r>
                  <a:rPr lang="en-GB" altLang="en-US" sz="1600" dirty="0">
                    <a:latin typeface="Arial" panose="020B0604020202020204" pitchFamily="34" charset="0"/>
                  </a:rPr>
                  <a:t>interface)</a:t>
                </a:r>
                <a:endParaRPr lang="en-GB" altLang="en-US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9465" name="Rectangle 9">
                <a:extLst>
                  <a:ext uri="{FF2B5EF4-FFF2-40B4-BE49-F238E27FC236}">
                    <a16:creationId xmlns:a16="http://schemas.microsoft.com/office/drawing/2014/main" id="{5832AF3F-E517-2F57-230B-40B5FF408E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872"/>
                <a:ext cx="480" cy="5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USER</a:t>
                </a:r>
              </a:p>
            </p:txBody>
          </p:sp>
          <p:sp>
            <p:nvSpPr>
              <p:cNvPr id="19466" name="Rectangle 10">
                <a:extLst>
                  <a:ext uri="{FF2B5EF4-FFF2-40B4-BE49-F238E27FC236}">
                    <a16:creationId xmlns:a16="http://schemas.microsoft.com/office/drawing/2014/main" id="{D9B8C328-B710-75DF-CA29-3AB90FBB24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" y="1920"/>
                <a:ext cx="480" cy="4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USER</a:t>
                </a:r>
              </a:p>
            </p:txBody>
          </p:sp>
          <p:sp>
            <p:nvSpPr>
              <p:cNvPr id="19467" name="Rectangle 11">
                <a:extLst>
                  <a:ext uri="{FF2B5EF4-FFF2-40B4-BE49-F238E27FC236}">
                    <a16:creationId xmlns:a16="http://schemas.microsoft.com/office/drawing/2014/main" id="{6EF1038B-6440-768E-C2B7-5A293992E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920"/>
                <a:ext cx="1008" cy="4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APPLICATION</a:t>
                </a:r>
              </a:p>
            </p:txBody>
          </p:sp>
          <p:sp>
            <p:nvSpPr>
              <p:cNvPr id="19468" name="Rectangle 12">
                <a:extLst>
                  <a:ext uri="{FF2B5EF4-FFF2-40B4-BE49-F238E27FC236}">
                    <a16:creationId xmlns:a16="http://schemas.microsoft.com/office/drawing/2014/main" id="{DC973848-CA38-E8E0-74E1-FA58F600A1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8" y="2784"/>
                <a:ext cx="528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switch</a:t>
                </a:r>
              </a:p>
            </p:txBody>
          </p:sp>
          <p:cxnSp>
            <p:nvCxnSpPr>
              <p:cNvPr id="19469" name="AutoShape 13">
                <a:extLst>
                  <a:ext uri="{FF2B5EF4-FFF2-40B4-BE49-F238E27FC236}">
                    <a16:creationId xmlns:a16="http://schemas.microsoft.com/office/drawing/2014/main" id="{0B143DB3-B22C-6526-51FC-A8806A903E74}"/>
                  </a:ext>
                </a:extLst>
              </p:cNvPr>
              <p:cNvCxnSpPr>
                <a:cxnSpLocks noChangeShapeType="1"/>
                <a:stCxn id="19464" idx="2"/>
                <a:endCxn id="19468" idx="3"/>
              </p:cNvCxnSpPr>
              <p:nvPr/>
            </p:nvCxnSpPr>
            <p:spPr bwMode="auto">
              <a:xfrm rot="5400000">
                <a:off x="3072" y="2184"/>
                <a:ext cx="600" cy="1032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70" name="AutoShape 14">
                <a:extLst>
                  <a:ext uri="{FF2B5EF4-FFF2-40B4-BE49-F238E27FC236}">
                    <a16:creationId xmlns:a16="http://schemas.microsoft.com/office/drawing/2014/main" id="{D50A03A4-2C49-FD5D-CB9C-B93F8A6C06C4}"/>
                  </a:ext>
                </a:extLst>
              </p:cNvPr>
              <p:cNvCxnSpPr>
                <a:cxnSpLocks noChangeShapeType="1"/>
                <a:stCxn id="19462" idx="3"/>
                <a:endCxn id="19463" idx="1"/>
              </p:cNvCxnSpPr>
              <p:nvPr/>
            </p:nvCxnSpPr>
            <p:spPr bwMode="auto">
              <a:xfrm>
                <a:off x="1824" y="2136"/>
                <a:ext cx="336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71" name="AutoShape 15">
                <a:extLst>
                  <a:ext uri="{FF2B5EF4-FFF2-40B4-BE49-F238E27FC236}">
                    <a16:creationId xmlns:a16="http://schemas.microsoft.com/office/drawing/2014/main" id="{6B688800-E869-708E-0B66-EC582A67B1A1}"/>
                  </a:ext>
                </a:extLst>
              </p:cNvPr>
              <p:cNvCxnSpPr>
                <a:cxnSpLocks noChangeShapeType="1"/>
                <a:stCxn id="19463" idx="3"/>
                <a:endCxn id="19464" idx="1"/>
              </p:cNvCxnSpPr>
              <p:nvPr/>
            </p:nvCxnSpPr>
            <p:spPr bwMode="auto">
              <a:xfrm>
                <a:off x="3024" y="2136"/>
                <a:ext cx="432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72" name="AutoShape 16">
                <a:extLst>
                  <a:ext uri="{FF2B5EF4-FFF2-40B4-BE49-F238E27FC236}">
                    <a16:creationId xmlns:a16="http://schemas.microsoft.com/office/drawing/2014/main" id="{F051057F-4C02-DD31-182A-4DDF7E91D65A}"/>
                  </a:ext>
                </a:extLst>
              </p:cNvPr>
              <p:cNvCxnSpPr>
                <a:cxnSpLocks noChangeShapeType="1"/>
                <a:stCxn id="19464" idx="3"/>
                <a:endCxn id="19467" idx="1"/>
              </p:cNvCxnSpPr>
              <p:nvPr/>
            </p:nvCxnSpPr>
            <p:spPr bwMode="auto">
              <a:xfrm>
                <a:off x="4320" y="2136"/>
                <a:ext cx="432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73" name="AutoShape 17">
                <a:extLst>
                  <a:ext uri="{FF2B5EF4-FFF2-40B4-BE49-F238E27FC236}">
                    <a16:creationId xmlns:a16="http://schemas.microsoft.com/office/drawing/2014/main" id="{284F3348-5A84-F9C1-0C71-D294ECC3C19F}"/>
                  </a:ext>
                </a:extLst>
              </p:cNvPr>
              <p:cNvCxnSpPr>
                <a:cxnSpLocks noChangeShapeType="1"/>
                <a:stCxn id="19466" idx="3"/>
                <a:endCxn id="19462" idx="1"/>
              </p:cNvCxnSpPr>
              <p:nvPr/>
            </p:nvCxnSpPr>
            <p:spPr bwMode="auto">
              <a:xfrm>
                <a:off x="528" y="2136"/>
                <a:ext cx="336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74" name="AutoShape 18">
                <a:extLst>
                  <a:ext uri="{FF2B5EF4-FFF2-40B4-BE49-F238E27FC236}">
                    <a16:creationId xmlns:a16="http://schemas.microsoft.com/office/drawing/2014/main" id="{E0914BCC-9DAF-0B53-3125-DFDA022F8F4C}"/>
                  </a:ext>
                </a:extLst>
              </p:cNvPr>
              <p:cNvCxnSpPr>
                <a:cxnSpLocks noChangeShapeType="1"/>
                <a:stCxn id="19468" idx="1"/>
                <a:endCxn id="19462" idx="2"/>
              </p:cNvCxnSpPr>
              <p:nvPr/>
            </p:nvCxnSpPr>
            <p:spPr bwMode="auto">
              <a:xfrm rot="10800000">
                <a:off x="1344" y="2400"/>
                <a:ext cx="984" cy="600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75" name="AutoShape 19">
                <a:extLst>
                  <a:ext uri="{FF2B5EF4-FFF2-40B4-BE49-F238E27FC236}">
                    <a16:creationId xmlns:a16="http://schemas.microsoft.com/office/drawing/2014/main" id="{D21EC1AF-1FC8-B96E-B6A5-BAF6EB57C44B}"/>
                  </a:ext>
                </a:extLst>
              </p:cNvPr>
              <p:cNvCxnSpPr>
                <a:cxnSpLocks noChangeShapeType="1"/>
                <a:stCxn id="19463" idx="2"/>
                <a:endCxn id="19468" idx="0"/>
              </p:cNvCxnSpPr>
              <p:nvPr/>
            </p:nvCxnSpPr>
            <p:spPr bwMode="auto">
              <a:xfrm>
                <a:off x="2592" y="2400"/>
                <a:ext cx="0" cy="384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9476" name="Text Box 20">
                <a:extLst>
                  <a:ext uri="{FF2B5EF4-FFF2-40B4-BE49-F238E27FC236}">
                    <a16:creationId xmlns:a16="http://schemas.microsoft.com/office/drawing/2014/main" id="{4CEE9F02-93E4-6493-0E63-C5DE8A9946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574"/>
                <a:ext cx="47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lexical</a:t>
                </a:r>
              </a:p>
            </p:txBody>
          </p:sp>
          <p:sp>
            <p:nvSpPr>
              <p:cNvPr id="19477" name="Text Box 21">
                <a:extLst>
                  <a:ext uri="{FF2B5EF4-FFF2-40B4-BE49-F238E27FC236}">
                    <a16:creationId xmlns:a16="http://schemas.microsoft.com/office/drawing/2014/main" id="{F019C646-0DDF-0EA2-F651-D0203EE6D0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1" y="1584"/>
                <a:ext cx="61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syntactic</a:t>
                </a:r>
              </a:p>
            </p:txBody>
          </p:sp>
          <p:sp>
            <p:nvSpPr>
              <p:cNvPr id="19478" name="Text Box 22">
                <a:extLst>
                  <a:ext uri="{FF2B5EF4-FFF2-40B4-BE49-F238E27FC236}">
                    <a16:creationId xmlns:a16="http://schemas.microsoft.com/office/drawing/2014/main" id="{90B848E1-0B22-B459-DE12-46951C39E7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7" y="1584"/>
                <a:ext cx="6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semantic</a:t>
                </a:r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DF6E2A91-9B39-7515-A219-5D5E9A786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conceptual vs. implementation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2AD9808-6D23-8312-0321-C4CD749FA4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Seeheim</a:t>
            </a:r>
          </a:p>
          <a:p>
            <a:pPr lvl="1"/>
            <a:r>
              <a:rPr lang="en-GB" altLang="en-US" sz="2000"/>
              <a:t>arose out of implementation experience</a:t>
            </a:r>
          </a:p>
          <a:p>
            <a:pPr lvl="1"/>
            <a:r>
              <a:rPr lang="en-GB" altLang="en-US" sz="2000"/>
              <a:t>but principal contribution is conceptual</a:t>
            </a:r>
          </a:p>
          <a:p>
            <a:pPr lvl="1"/>
            <a:r>
              <a:rPr lang="en-GB" altLang="en-US" sz="2000"/>
              <a:t>concepts part of ‘normal’ UI language</a:t>
            </a:r>
          </a:p>
          <a:p>
            <a:endParaRPr lang="en-GB" altLang="en-US" sz="1200"/>
          </a:p>
          <a:p>
            <a:pPr>
              <a:buFontTx/>
              <a:buChar char=" "/>
            </a:pPr>
            <a:r>
              <a:rPr lang="en-GB" altLang="en-US" sz="2400"/>
              <a:t>… because of Seeheim …</a:t>
            </a:r>
            <a:br>
              <a:rPr lang="en-GB" altLang="en-US" sz="2400"/>
            </a:br>
            <a:r>
              <a:rPr lang="en-GB" altLang="en-US" sz="2400"/>
              <a:t>		… we think differently!</a:t>
            </a:r>
          </a:p>
          <a:p>
            <a:pPr lvl="1"/>
            <a:endParaRPr lang="en-GB" altLang="en-US" sz="1200"/>
          </a:p>
          <a:p>
            <a:pPr lvl="1">
              <a:buFontTx/>
              <a:buNone/>
            </a:pPr>
            <a:r>
              <a:rPr lang="en-GB" altLang="en-US" sz="2000"/>
              <a:t>e.g. the lower box, the switch</a:t>
            </a:r>
          </a:p>
          <a:p>
            <a:pPr lvl="2"/>
            <a:r>
              <a:rPr lang="en-GB" altLang="en-US" sz="1800"/>
              <a:t>needed for implementation</a:t>
            </a:r>
          </a:p>
          <a:p>
            <a:pPr lvl="2"/>
            <a:r>
              <a:rPr lang="en-GB" altLang="en-US" sz="1800"/>
              <a:t>but not conceptual  </a:t>
            </a:r>
          </a:p>
        </p:txBody>
      </p:sp>
      <p:pic>
        <p:nvPicPr>
          <p:cNvPr id="2" name="Picture 1" descr="A diagram of a dialogue&#10;&#10;AI-generated content may be incorrect.">
            <a:extLst>
              <a:ext uri="{FF2B5EF4-FFF2-40B4-BE49-F238E27FC236}">
                <a16:creationId xmlns:a16="http://schemas.microsoft.com/office/drawing/2014/main" id="{E3C5F034-ECEB-2990-BD34-D2459C959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79" y="5301208"/>
            <a:ext cx="3561161" cy="117051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164AD9E-19D7-9A54-1526-2F148811F0AD}"/>
              </a:ext>
            </a:extLst>
          </p:cNvPr>
          <p:cNvSpPr/>
          <p:nvPr/>
        </p:nvSpPr>
        <p:spPr bwMode="auto">
          <a:xfrm>
            <a:off x="6588224" y="5949280"/>
            <a:ext cx="955576" cy="648072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0CF7D11-1EC2-91E3-026E-57FC288C4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Implementation support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215722E-3962-BA64-678E-97D073DC9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programming tools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levels of services for programmers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windowing systems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core support for separate and simultaneous user-system activity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programming the application and control of dialogue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interaction toolkits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bring programming closer to level of user perception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user interface management systems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controls relationship between presentation and functionality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78ACE4BE-F30B-39A6-6D11-ADCC19353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semantic feedback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B8D8950-D72C-0300-D8A6-DCF4B67FA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different kinds of feedback:</a:t>
            </a:r>
          </a:p>
          <a:p>
            <a:pPr lvl="1"/>
            <a:r>
              <a:rPr lang="en-GB" altLang="en-US" sz="2000"/>
              <a:t>lexical  – movement of mouse</a:t>
            </a:r>
          </a:p>
          <a:p>
            <a:pPr lvl="1"/>
            <a:r>
              <a:rPr lang="en-GB" altLang="en-US" sz="2000"/>
              <a:t>syntactic – menu highlights</a:t>
            </a:r>
          </a:p>
          <a:p>
            <a:pPr lvl="1"/>
            <a:r>
              <a:rPr lang="en-GB" altLang="en-US" sz="2000"/>
              <a:t>semantic – sum of numbers changes</a:t>
            </a:r>
          </a:p>
          <a:p>
            <a:endParaRPr lang="en-GB" altLang="en-US" sz="1200"/>
          </a:p>
          <a:p>
            <a:r>
              <a:rPr lang="en-GB" altLang="en-US" sz="2400"/>
              <a:t>semantic feedback often slower</a:t>
            </a:r>
          </a:p>
          <a:p>
            <a:pPr lvl="1"/>
            <a:r>
              <a:rPr lang="en-GB" altLang="en-US" sz="2000"/>
              <a:t>use rapid lexical/syntactic feedback</a:t>
            </a:r>
          </a:p>
          <a:p>
            <a:endParaRPr lang="en-GB" altLang="en-US" sz="1200"/>
          </a:p>
          <a:p>
            <a:r>
              <a:rPr lang="en-GB" altLang="en-US" sz="2400"/>
              <a:t>but may need rapid semantic feedback</a:t>
            </a:r>
          </a:p>
          <a:p>
            <a:pPr lvl="1"/>
            <a:r>
              <a:rPr lang="en-GB" altLang="en-US" sz="2000"/>
              <a:t>freehand drawing</a:t>
            </a:r>
          </a:p>
          <a:p>
            <a:pPr lvl="1"/>
            <a:r>
              <a:rPr lang="en-GB" altLang="en-US" sz="2000"/>
              <a:t>highlight trash can or folder when file dragged </a:t>
            </a:r>
          </a:p>
        </p:txBody>
      </p:sp>
      <p:pic>
        <p:nvPicPr>
          <p:cNvPr id="53252" name="Picture 4">
            <a:extLst>
              <a:ext uri="{FF2B5EF4-FFF2-40B4-BE49-F238E27FC236}">
                <a16:creationId xmlns:a16="http://schemas.microsoft.com/office/drawing/2014/main" id="{2917925A-E6E2-0A5E-167F-FFE0E3D7C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609600"/>
            <a:ext cx="45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id="{C8008729-77F8-71D0-8337-B2FDF8494FD0}"/>
              </a:ext>
            </a:extLst>
          </p:cNvPr>
          <p:cNvGrpSpPr>
            <a:grpSpLocks/>
          </p:cNvGrpSpPr>
          <p:nvPr/>
        </p:nvGrpSpPr>
        <p:grpSpPr bwMode="auto">
          <a:xfrm>
            <a:off x="36512" y="2132856"/>
            <a:ext cx="9144000" cy="2743200"/>
            <a:chOff x="0" y="1536"/>
            <a:chExt cx="5760" cy="1728"/>
          </a:xfrm>
        </p:grpSpPr>
        <p:sp>
          <p:nvSpPr>
            <p:cNvPr id="3" name="Rectangle 4">
              <a:extLst>
                <a:ext uri="{FF2B5EF4-FFF2-40B4-BE49-F238E27FC236}">
                  <a16:creationId xmlns:a16="http://schemas.microsoft.com/office/drawing/2014/main" id="{1997D7C4-19A0-ECDD-903F-85BBE1796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36"/>
              <a:ext cx="5760" cy="1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4" name="Group 5">
              <a:extLst>
                <a:ext uri="{FF2B5EF4-FFF2-40B4-BE49-F238E27FC236}">
                  <a16:creationId xmlns:a16="http://schemas.microsoft.com/office/drawing/2014/main" id="{29659226-E39E-9F78-3F69-5CE13FC1D7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74"/>
              <a:ext cx="5760" cy="1642"/>
              <a:chOff x="0" y="1574"/>
              <a:chExt cx="5760" cy="1642"/>
            </a:xfrm>
          </p:grpSpPr>
          <p:sp>
            <p:nvSpPr>
              <p:cNvPr id="5" name="Rectangle 6">
                <a:extLst>
                  <a:ext uri="{FF2B5EF4-FFF2-40B4-BE49-F238E27FC236}">
                    <a16:creationId xmlns:a16="http://schemas.microsoft.com/office/drawing/2014/main" id="{6A3A4300-6EF3-0E3B-589B-785133BC8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960" cy="5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Presentation</a:t>
                </a:r>
              </a:p>
            </p:txBody>
          </p:sp>
          <p:sp>
            <p:nvSpPr>
              <p:cNvPr id="6" name="Rectangle 7">
                <a:extLst>
                  <a:ext uri="{FF2B5EF4-FFF2-40B4-BE49-F238E27FC236}">
                    <a16:creationId xmlns:a16="http://schemas.microsoft.com/office/drawing/2014/main" id="{3410D2FD-BCDA-8ACE-FB48-0D93275F03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72"/>
                <a:ext cx="864" cy="5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Dialogue</a:t>
                </a:r>
              </a:p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Control</a:t>
                </a:r>
              </a:p>
            </p:txBody>
          </p:sp>
          <p:sp>
            <p:nvSpPr>
              <p:cNvPr id="7" name="Rectangle 8">
                <a:extLst>
                  <a:ext uri="{FF2B5EF4-FFF2-40B4-BE49-F238E27FC236}">
                    <a16:creationId xmlns:a16="http://schemas.microsoft.com/office/drawing/2014/main" id="{BBAA5AC1-4339-01BB-14BD-6ED571DC6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1872"/>
                <a:ext cx="864" cy="5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 dirty="0">
                    <a:latin typeface="Arial" panose="020B0604020202020204" pitchFamily="34" charset="0"/>
                  </a:rPr>
                  <a:t>Functionality</a:t>
                </a:r>
              </a:p>
              <a:p>
                <a:pPr algn="ctr"/>
                <a:r>
                  <a:rPr lang="en-GB" altLang="en-US" sz="1600" dirty="0">
                    <a:latin typeface="Arial" panose="020B0604020202020204" pitchFamily="34" charset="0"/>
                  </a:rPr>
                  <a:t>(application</a:t>
                </a:r>
              </a:p>
              <a:p>
                <a:pPr algn="ctr"/>
                <a:r>
                  <a:rPr lang="en-GB" altLang="en-US" sz="1600" dirty="0">
                    <a:latin typeface="Arial" panose="020B0604020202020204" pitchFamily="34" charset="0"/>
                  </a:rPr>
                  <a:t>interface)</a:t>
                </a:r>
                <a:endParaRPr lang="en-GB" altLang="en-US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73DB9C39-ED9B-C1C6-0CF0-1E04241CE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872"/>
                <a:ext cx="480" cy="5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USER</a:t>
                </a:r>
              </a:p>
            </p:txBody>
          </p:sp>
          <p:sp>
            <p:nvSpPr>
              <p:cNvPr id="9" name="Rectangle 10">
                <a:extLst>
                  <a:ext uri="{FF2B5EF4-FFF2-40B4-BE49-F238E27FC236}">
                    <a16:creationId xmlns:a16="http://schemas.microsoft.com/office/drawing/2014/main" id="{BA827D5E-A4C8-3842-031A-8F90CE5A52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" y="1920"/>
                <a:ext cx="480" cy="4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USER</a:t>
                </a:r>
              </a:p>
            </p:txBody>
          </p:sp>
          <p:sp>
            <p:nvSpPr>
              <p:cNvPr id="10" name="Rectangle 11">
                <a:extLst>
                  <a:ext uri="{FF2B5EF4-FFF2-40B4-BE49-F238E27FC236}">
                    <a16:creationId xmlns:a16="http://schemas.microsoft.com/office/drawing/2014/main" id="{8D01FD18-BF4F-8EF9-C37F-BC56C6874D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920"/>
                <a:ext cx="1008" cy="4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APPLICATION</a:t>
                </a:r>
              </a:p>
            </p:txBody>
          </p:sp>
          <p:sp>
            <p:nvSpPr>
              <p:cNvPr id="11" name="Rectangle 12">
                <a:extLst>
                  <a:ext uri="{FF2B5EF4-FFF2-40B4-BE49-F238E27FC236}">
                    <a16:creationId xmlns:a16="http://schemas.microsoft.com/office/drawing/2014/main" id="{BEE56F2C-1165-7303-6A3A-7159BF7E74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8" y="2784"/>
                <a:ext cx="528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switch</a:t>
                </a:r>
              </a:p>
            </p:txBody>
          </p:sp>
          <p:cxnSp>
            <p:nvCxnSpPr>
              <p:cNvPr id="12" name="AutoShape 13">
                <a:extLst>
                  <a:ext uri="{FF2B5EF4-FFF2-40B4-BE49-F238E27FC236}">
                    <a16:creationId xmlns:a16="http://schemas.microsoft.com/office/drawing/2014/main" id="{CACF8AEA-2CDF-3376-C658-3E3ED2977EEB}"/>
                  </a:ext>
                </a:extLst>
              </p:cNvPr>
              <p:cNvCxnSpPr>
                <a:cxnSpLocks noChangeShapeType="1"/>
                <a:stCxn id="7" idx="2"/>
                <a:endCxn id="11" idx="3"/>
              </p:cNvCxnSpPr>
              <p:nvPr/>
            </p:nvCxnSpPr>
            <p:spPr bwMode="auto">
              <a:xfrm rot="5400000">
                <a:off x="3072" y="2184"/>
                <a:ext cx="600" cy="1032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AutoShape 14">
                <a:extLst>
                  <a:ext uri="{FF2B5EF4-FFF2-40B4-BE49-F238E27FC236}">
                    <a16:creationId xmlns:a16="http://schemas.microsoft.com/office/drawing/2014/main" id="{51E41BB4-C400-C95F-E1FF-FF7AFC6D339D}"/>
                  </a:ext>
                </a:extLst>
              </p:cNvPr>
              <p:cNvCxnSpPr>
                <a:cxnSpLocks noChangeShapeType="1"/>
                <a:stCxn id="5" idx="3"/>
                <a:endCxn id="6" idx="1"/>
              </p:cNvCxnSpPr>
              <p:nvPr/>
            </p:nvCxnSpPr>
            <p:spPr bwMode="auto">
              <a:xfrm>
                <a:off x="1824" y="2136"/>
                <a:ext cx="336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AutoShape 15">
                <a:extLst>
                  <a:ext uri="{FF2B5EF4-FFF2-40B4-BE49-F238E27FC236}">
                    <a16:creationId xmlns:a16="http://schemas.microsoft.com/office/drawing/2014/main" id="{000DB3B0-3EAD-9365-C84A-A2ABA2B72B56}"/>
                  </a:ext>
                </a:extLst>
              </p:cNvPr>
              <p:cNvCxnSpPr>
                <a:cxnSpLocks noChangeShapeType="1"/>
                <a:stCxn id="6" idx="3"/>
                <a:endCxn id="7" idx="1"/>
              </p:cNvCxnSpPr>
              <p:nvPr/>
            </p:nvCxnSpPr>
            <p:spPr bwMode="auto">
              <a:xfrm>
                <a:off x="3024" y="2136"/>
                <a:ext cx="432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AutoShape 16">
                <a:extLst>
                  <a:ext uri="{FF2B5EF4-FFF2-40B4-BE49-F238E27FC236}">
                    <a16:creationId xmlns:a16="http://schemas.microsoft.com/office/drawing/2014/main" id="{88C685E7-32AD-8D0F-0FBA-501AC90B8756}"/>
                  </a:ext>
                </a:extLst>
              </p:cNvPr>
              <p:cNvCxnSpPr>
                <a:cxnSpLocks noChangeShapeType="1"/>
                <a:stCxn id="7" idx="3"/>
                <a:endCxn id="10" idx="1"/>
              </p:cNvCxnSpPr>
              <p:nvPr/>
            </p:nvCxnSpPr>
            <p:spPr bwMode="auto">
              <a:xfrm>
                <a:off x="4320" y="2136"/>
                <a:ext cx="432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AutoShape 17">
                <a:extLst>
                  <a:ext uri="{FF2B5EF4-FFF2-40B4-BE49-F238E27FC236}">
                    <a16:creationId xmlns:a16="http://schemas.microsoft.com/office/drawing/2014/main" id="{DF037DD2-FAC9-8E3D-0B1C-F90C43EC5625}"/>
                  </a:ext>
                </a:extLst>
              </p:cNvPr>
              <p:cNvCxnSpPr>
                <a:cxnSpLocks noChangeShapeType="1"/>
                <a:stCxn id="9" idx="3"/>
                <a:endCxn id="5" idx="1"/>
              </p:cNvCxnSpPr>
              <p:nvPr/>
            </p:nvCxnSpPr>
            <p:spPr bwMode="auto">
              <a:xfrm>
                <a:off x="528" y="2136"/>
                <a:ext cx="336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AutoShape 18">
                <a:extLst>
                  <a:ext uri="{FF2B5EF4-FFF2-40B4-BE49-F238E27FC236}">
                    <a16:creationId xmlns:a16="http://schemas.microsoft.com/office/drawing/2014/main" id="{EA8C54F3-EA6F-C5FA-BC15-404A7640CF11}"/>
                  </a:ext>
                </a:extLst>
              </p:cNvPr>
              <p:cNvCxnSpPr>
                <a:cxnSpLocks noChangeShapeType="1"/>
                <a:stCxn id="11" idx="1"/>
                <a:endCxn id="5" idx="2"/>
              </p:cNvCxnSpPr>
              <p:nvPr/>
            </p:nvCxnSpPr>
            <p:spPr bwMode="auto">
              <a:xfrm rot="10800000">
                <a:off x="1344" y="2400"/>
                <a:ext cx="984" cy="600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AutoShape 19">
                <a:extLst>
                  <a:ext uri="{FF2B5EF4-FFF2-40B4-BE49-F238E27FC236}">
                    <a16:creationId xmlns:a16="http://schemas.microsoft.com/office/drawing/2014/main" id="{9689146A-6336-05D0-71B8-D83B4F8197A2}"/>
                  </a:ext>
                </a:extLst>
              </p:cNvPr>
              <p:cNvCxnSpPr>
                <a:cxnSpLocks noChangeShapeType="1"/>
                <a:stCxn id="6" idx="2"/>
                <a:endCxn id="11" idx="0"/>
              </p:cNvCxnSpPr>
              <p:nvPr/>
            </p:nvCxnSpPr>
            <p:spPr bwMode="auto">
              <a:xfrm>
                <a:off x="2592" y="2400"/>
                <a:ext cx="0" cy="384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9" name="Text Box 20">
                <a:extLst>
                  <a:ext uri="{FF2B5EF4-FFF2-40B4-BE49-F238E27FC236}">
                    <a16:creationId xmlns:a16="http://schemas.microsoft.com/office/drawing/2014/main" id="{C2C9969B-B424-06C3-DBBC-CEA88ACE1D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574"/>
                <a:ext cx="47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lexical</a:t>
                </a:r>
              </a:p>
            </p:txBody>
          </p:sp>
          <p:sp>
            <p:nvSpPr>
              <p:cNvPr id="20" name="Text Box 21">
                <a:extLst>
                  <a:ext uri="{FF2B5EF4-FFF2-40B4-BE49-F238E27FC236}">
                    <a16:creationId xmlns:a16="http://schemas.microsoft.com/office/drawing/2014/main" id="{F66F4265-065D-5C0A-8428-36464660C0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1" y="1584"/>
                <a:ext cx="61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syntactic</a:t>
                </a:r>
              </a:p>
            </p:txBody>
          </p:sp>
          <p:sp>
            <p:nvSpPr>
              <p:cNvPr id="21" name="Text Box 22">
                <a:extLst>
                  <a:ext uri="{FF2B5EF4-FFF2-40B4-BE49-F238E27FC236}">
                    <a16:creationId xmlns:a16="http://schemas.microsoft.com/office/drawing/2014/main" id="{B87BE2BA-AB6F-2963-D64F-7E2AAEC810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7" y="1584"/>
                <a:ext cx="6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semantic</a:t>
                </a:r>
              </a:p>
            </p:txBody>
          </p:sp>
        </p:grpSp>
      </p:grp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E2D6D57-1C2C-109B-2BED-027D31C56D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what’s this?</a:t>
            </a:r>
          </a:p>
        </p:txBody>
      </p:sp>
      <p:grpSp>
        <p:nvGrpSpPr>
          <p:cNvPr id="20484" name="Group 4">
            <a:extLst>
              <a:ext uri="{FF2B5EF4-FFF2-40B4-BE49-F238E27FC236}">
                <a16:creationId xmlns:a16="http://schemas.microsoft.com/office/drawing/2014/main" id="{67071792-0A61-963B-B349-BB54A6E355FC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484984"/>
            <a:ext cx="2057400" cy="1600200"/>
            <a:chOff x="1056" y="2400"/>
            <a:chExt cx="1296" cy="1008"/>
          </a:xfrm>
        </p:grpSpPr>
        <p:sp>
          <p:nvSpPr>
            <p:cNvPr id="20485" name="Rectangle 5">
              <a:extLst>
                <a:ext uri="{FF2B5EF4-FFF2-40B4-BE49-F238E27FC236}">
                  <a16:creationId xmlns:a16="http://schemas.microsoft.com/office/drawing/2014/main" id="{0975A223-D1D9-6B7C-DABE-DF16829E8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448"/>
              <a:ext cx="1248" cy="9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86" name="Line 6">
              <a:extLst>
                <a:ext uri="{FF2B5EF4-FFF2-40B4-BE49-F238E27FC236}">
                  <a16:creationId xmlns:a16="http://schemas.microsoft.com/office/drawing/2014/main" id="{F514AE03-542B-3522-768D-14935F0E4C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2400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87" name="Line 7">
              <a:extLst>
                <a:ext uri="{FF2B5EF4-FFF2-40B4-BE49-F238E27FC236}">
                  <a16:creationId xmlns:a16="http://schemas.microsoft.com/office/drawing/2014/main" id="{8E6E6456-DF98-7BE8-7118-2EB5DDC0BB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024"/>
              <a:ext cx="10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488" name="Oval 8">
            <a:extLst>
              <a:ext uri="{FF2B5EF4-FFF2-40B4-BE49-F238E27FC236}">
                <a16:creationId xmlns:a16="http://schemas.microsoft.com/office/drawing/2014/main" id="{BEA2EEA1-6FB7-20FB-25B1-162CF553F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733800"/>
            <a:ext cx="1447800" cy="14478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id="{B2ABF763-AD50-38E8-2E60-940BDEDB81D3}"/>
              </a:ext>
            </a:extLst>
          </p:cNvPr>
          <p:cNvGrpSpPr>
            <a:grpSpLocks/>
          </p:cNvGrpSpPr>
          <p:nvPr/>
        </p:nvGrpSpPr>
        <p:grpSpPr bwMode="auto">
          <a:xfrm>
            <a:off x="0" y="2060848"/>
            <a:ext cx="9144000" cy="2743200"/>
            <a:chOff x="0" y="1536"/>
            <a:chExt cx="5760" cy="1728"/>
          </a:xfrm>
        </p:grpSpPr>
        <p:sp>
          <p:nvSpPr>
            <p:cNvPr id="3" name="Rectangle 4">
              <a:extLst>
                <a:ext uri="{FF2B5EF4-FFF2-40B4-BE49-F238E27FC236}">
                  <a16:creationId xmlns:a16="http://schemas.microsoft.com/office/drawing/2014/main" id="{3029C640-7901-AE1C-41A8-DC6CEDA75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36"/>
              <a:ext cx="5760" cy="1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4" name="Group 5">
              <a:extLst>
                <a:ext uri="{FF2B5EF4-FFF2-40B4-BE49-F238E27FC236}">
                  <a16:creationId xmlns:a16="http://schemas.microsoft.com/office/drawing/2014/main" id="{943D4E7A-23B8-CA88-F746-AF3F378DAA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74"/>
              <a:ext cx="5760" cy="1642"/>
              <a:chOff x="0" y="1574"/>
              <a:chExt cx="5760" cy="1642"/>
            </a:xfrm>
          </p:grpSpPr>
          <p:sp>
            <p:nvSpPr>
              <p:cNvPr id="5" name="Rectangle 6">
                <a:extLst>
                  <a:ext uri="{FF2B5EF4-FFF2-40B4-BE49-F238E27FC236}">
                    <a16:creationId xmlns:a16="http://schemas.microsoft.com/office/drawing/2014/main" id="{C3B9FCCB-C9E3-2EA5-6343-B3E335679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960" cy="5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Presentation</a:t>
                </a:r>
              </a:p>
            </p:txBody>
          </p:sp>
          <p:sp>
            <p:nvSpPr>
              <p:cNvPr id="6" name="Rectangle 7">
                <a:extLst>
                  <a:ext uri="{FF2B5EF4-FFF2-40B4-BE49-F238E27FC236}">
                    <a16:creationId xmlns:a16="http://schemas.microsoft.com/office/drawing/2014/main" id="{CB2E380E-7717-DBF6-724C-A5D2B3F939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72"/>
                <a:ext cx="864" cy="5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Dialogue</a:t>
                </a:r>
              </a:p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Control</a:t>
                </a:r>
              </a:p>
            </p:txBody>
          </p:sp>
          <p:sp>
            <p:nvSpPr>
              <p:cNvPr id="7" name="Rectangle 8">
                <a:extLst>
                  <a:ext uri="{FF2B5EF4-FFF2-40B4-BE49-F238E27FC236}">
                    <a16:creationId xmlns:a16="http://schemas.microsoft.com/office/drawing/2014/main" id="{1B7335FA-1945-AC11-2DD5-A0D40EBBA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1872"/>
                <a:ext cx="864" cy="5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 dirty="0">
                    <a:latin typeface="Arial" panose="020B0604020202020204" pitchFamily="34" charset="0"/>
                  </a:rPr>
                  <a:t>Functionality</a:t>
                </a:r>
              </a:p>
              <a:p>
                <a:pPr algn="ctr"/>
                <a:r>
                  <a:rPr lang="en-GB" altLang="en-US" sz="1600" dirty="0">
                    <a:latin typeface="Arial" panose="020B0604020202020204" pitchFamily="34" charset="0"/>
                  </a:rPr>
                  <a:t>(application</a:t>
                </a:r>
              </a:p>
              <a:p>
                <a:pPr algn="ctr"/>
                <a:r>
                  <a:rPr lang="en-GB" altLang="en-US" sz="1600" dirty="0">
                    <a:latin typeface="Arial" panose="020B0604020202020204" pitchFamily="34" charset="0"/>
                  </a:rPr>
                  <a:t>interface)</a:t>
                </a:r>
                <a:endParaRPr lang="en-GB" altLang="en-US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EC3615BD-D525-FACF-0A5B-D9CD968CE2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872"/>
                <a:ext cx="480" cy="5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USER</a:t>
                </a:r>
              </a:p>
            </p:txBody>
          </p:sp>
          <p:sp>
            <p:nvSpPr>
              <p:cNvPr id="9" name="Rectangle 10">
                <a:extLst>
                  <a:ext uri="{FF2B5EF4-FFF2-40B4-BE49-F238E27FC236}">
                    <a16:creationId xmlns:a16="http://schemas.microsoft.com/office/drawing/2014/main" id="{5C156582-B176-083C-E9A5-78F260E88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" y="1920"/>
                <a:ext cx="480" cy="4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USER</a:t>
                </a:r>
              </a:p>
            </p:txBody>
          </p:sp>
          <p:sp>
            <p:nvSpPr>
              <p:cNvPr id="10" name="Rectangle 11">
                <a:extLst>
                  <a:ext uri="{FF2B5EF4-FFF2-40B4-BE49-F238E27FC236}">
                    <a16:creationId xmlns:a16="http://schemas.microsoft.com/office/drawing/2014/main" id="{44CBF0D6-D882-2C16-4215-253E2A4EA2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920"/>
                <a:ext cx="1008" cy="4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APPLICATION</a:t>
                </a:r>
              </a:p>
            </p:txBody>
          </p:sp>
          <p:sp>
            <p:nvSpPr>
              <p:cNvPr id="11" name="Rectangle 12">
                <a:extLst>
                  <a:ext uri="{FF2B5EF4-FFF2-40B4-BE49-F238E27FC236}">
                    <a16:creationId xmlns:a16="http://schemas.microsoft.com/office/drawing/2014/main" id="{1E788526-EDCC-27C7-4FE8-7F94A4D89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8" y="2784"/>
                <a:ext cx="528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>
                    <a:latin typeface="Arial" panose="020B0604020202020204" pitchFamily="34" charset="0"/>
                  </a:rPr>
                  <a:t>switch</a:t>
                </a:r>
              </a:p>
            </p:txBody>
          </p:sp>
          <p:cxnSp>
            <p:nvCxnSpPr>
              <p:cNvPr id="12" name="AutoShape 13">
                <a:extLst>
                  <a:ext uri="{FF2B5EF4-FFF2-40B4-BE49-F238E27FC236}">
                    <a16:creationId xmlns:a16="http://schemas.microsoft.com/office/drawing/2014/main" id="{6B71C912-076F-5680-32ED-C8B82D93781C}"/>
                  </a:ext>
                </a:extLst>
              </p:cNvPr>
              <p:cNvCxnSpPr>
                <a:cxnSpLocks noChangeShapeType="1"/>
                <a:stCxn id="7" idx="2"/>
                <a:endCxn id="11" idx="3"/>
              </p:cNvCxnSpPr>
              <p:nvPr/>
            </p:nvCxnSpPr>
            <p:spPr bwMode="auto">
              <a:xfrm rot="5400000">
                <a:off x="3072" y="2184"/>
                <a:ext cx="600" cy="1032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AutoShape 14">
                <a:extLst>
                  <a:ext uri="{FF2B5EF4-FFF2-40B4-BE49-F238E27FC236}">
                    <a16:creationId xmlns:a16="http://schemas.microsoft.com/office/drawing/2014/main" id="{20D488F5-7EB3-1870-9B25-8E21262E3FF1}"/>
                  </a:ext>
                </a:extLst>
              </p:cNvPr>
              <p:cNvCxnSpPr>
                <a:cxnSpLocks noChangeShapeType="1"/>
                <a:stCxn id="5" idx="3"/>
                <a:endCxn id="6" idx="1"/>
              </p:cNvCxnSpPr>
              <p:nvPr/>
            </p:nvCxnSpPr>
            <p:spPr bwMode="auto">
              <a:xfrm>
                <a:off x="1824" y="2136"/>
                <a:ext cx="336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AutoShape 15">
                <a:extLst>
                  <a:ext uri="{FF2B5EF4-FFF2-40B4-BE49-F238E27FC236}">
                    <a16:creationId xmlns:a16="http://schemas.microsoft.com/office/drawing/2014/main" id="{9AF9F16C-0016-D98E-6575-4ACF7172FD2A}"/>
                  </a:ext>
                </a:extLst>
              </p:cNvPr>
              <p:cNvCxnSpPr>
                <a:cxnSpLocks noChangeShapeType="1"/>
                <a:stCxn id="6" idx="3"/>
                <a:endCxn id="7" idx="1"/>
              </p:cNvCxnSpPr>
              <p:nvPr/>
            </p:nvCxnSpPr>
            <p:spPr bwMode="auto">
              <a:xfrm>
                <a:off x="3024" y="2136"/>
                <a:ext cx="432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AutoShape 16">
                <a:extLst>
                  <a:ext uri="{FF2B5EF4-FFF2-40B4-BE49-F238E27FC236}">
                    <a16:creationId xmlns:a16="http://schemas.microsoft.com/office/drawing/2014/main" id="{D6B24505-5D71-F913-B485-8E42E4B823B6}"/>
                  </a:ext>
                </a:extLst>
              </p:cNvPr>
              <p:cNvCxnSpPr>
                <a:cxnSpLocks noChangeShapeType="1"/>
                <a:stCxn id="7" idx="3"/>
                <a:endCxn id="10" idx="1"/>
              </p:cNvCxnSpPr>
              <p:nvPr/>
            </p:nvCxnSpPr>
            <p:spPr bwMode="auto">
              <a:xfrm>
                <a:off x="4320" y="2136"/>
                <a:ext cx="432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AutoShape 17">
                <a:extLst>
                  <a:ext uri="{FF2B5EF4-FFF2-40B4-BE49-F238E27FC236}">
                    <a16:creationId xmlns:a16="http://schemas.microsoft.com/office/drawing/2014/main" id="{1BDD4DC1-D37A-73D0-7D76-5FD7C583E0D1}"/>
                  </a:ext>
                </a:extLst>
              </p:cNvPr>
              <p:cNvCxnSpPr>
                <a:cxnSpLocks noChangeShapeType="1"/>
                <a:stCxn id="9" idx="3"/>
                <a:endCxn id="5" idx="1"/>
              </p:cNvCxnSpPr>
              <p:nvPr/>
            </p:nvCxnSpPr>
            <p:spPr bwMode="auto">
              <a:xfrm>
                <a:off x="528" y="2136"/>
                <a:ext cx="336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AutoShape 18">
                <a:extLst>
                  <a:ext uri="{FF2B5EF4-FFF2-40B4-BE49-F238E27FC236}">
                    <a16:creationId xmlns:a16="http://schemas.microsoft.com/office/drawing/2014/main" id="{CA61728F-1686-AFC0-BA24-903DAF8633A7}"/>
                  </a:ext>
                </a:extLst>
              </p:cNvPr>
              <p:cNvCxnSpPr>
                <a:cxnSpLocks noChangeShapeType="1"/>
                <a:stCxn id="11" idx="1"/>
                <a:endCxn id="5" idx="2"/>
              </p:cNvCxnSpPr>
              <p:nvPr/>
            </p:nvCxnSpPr>
            <p:spPr bwMode="auto">
              <a:xfrm rot="10800000">
                <a:off x="1344" y="2400"/>
                <a:ext cx="984" cy="600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AutoShape 19">
                <a:extLst>
                  <a:ext uri="{FF2B5EF4-FFF2-40B4-BE49-F238E27FC236}">
                    <a16:creationId xmlns:a16="http://schemas.microsoft.com/office/drawing/2014/main" id="{3A46C245-BE27-21E0-1662-ADCAFF328470}"/>
                  </a:ext>
                </a:extLst>
              </p:cNvPr>
              <p:cNvCxnSpPr>
                <a:cxnSpLocks noChangeShapeType="1"/>
                <a:stCxn id="6" idx="2"/>
                <a:endCxn id="11" idx="0"/>
              </p:cNvCxnSpPr>
              <p:nvPr/>
            </p:nvCxnSpPr>
            <p:spPr bwMode="auto">
              <a:xfrm>
                <a:off x="2592" y="2400"/>
                <a:ext cx="0" cy="384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9" name="Text Box 20">
                <a:extLst>
                  <a:ext uri="{FF2B5EF4-FFF2-40B4-BE49-F238E27FC236}">
                    <a16:creationId xmlns:a16="http://schemas.microsoft.com/office/drawing/2014/main" id="{7F35B7CB-31D4-743A-C9CC-2630425236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574"/>
                <a:ext cx="47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lexical</a:t>
                </a:r>
              </a:p>
            </p:txBody>
          </p:sp>
          <p:sp>
            <p:nvSpPr>
              <p:cNvPr id="20" name="Text Box 21">
                <a:extLst>
                  <a:ext uri="{FF2B5EF4-FFF2-40B4-BE49-F238E27FC236}">
                    <a16:creationId xmlns:a16="http://schemas.microsoft.com/office/drawing/2014/main" id="{FAAC5438-4F7B-DA2E-0EE8-91DA265928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1" y="1584"/>
                <a:ext cx="61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syntactic</a:t>
                </a:r>
              </a:p>
            </p:txBody>
          </p:sp>
          <p:sp>
            <p:nvSpPr>
              <p:cNvPr id="21" name="Text Box 22">
                <a:extLst>
                  <a:ext uri="{FF2B5EF4-FFF2-40B4-BE49-F238E27FC236}">
                    <a16:creationId xmlns:a16="http://schemas.microsoft.com/office/drawing/2014/main" id="{144E6238-D07F-47D3-5274-317664E8F0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7" y="1584"/>
                <a:ext cx="62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semantic</a:t>
                </a:r>
              </a:p>
            </p:txBody>
          </p:sp>
        </p:grpSp>
      </p:grpSp>
      <p:sp>
        <p:nvSpPr>
          <p:cNvPr id="21506" name="Rectangle 2">
            <a:extLst>
              <a:ext uri="{FF2B5EF4-FFF2-40B4-BE49-F238E27FC236}">
                <a16:creationId xmlns:a16="http://schemas.microsoft.com/office/drawing/2014/main" id="{8706E9F3-0E23-6BA0-1782-789BD98EA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bypass/switch</a:t>
            </a:r>
          </a:p>
        </p:txBody>
      </p:sp>
      <p:grpSp>
        <p:nvGrpSpPr>
          <p:cNvPr id="21508" name="Group 4">
            <a:extLst>
              <a:ext uri="{FF2B5EF4-FFF2-40B4-BE49-F238E27FC236}">
                <a16:creationId xmlns:a16="http://schemas.microsoft.com/office/drawing/2014/main" id="{F3DCED78-F32B-1552-AFDA-430A9F10098B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429000"/>
            <a:ext cx="2057400" cy="1600200"/>
            <a:chOff x="1056" y="2400"/>
            <a:chExt cx="1296" cy="1008"/>
          </a:xfrm>
        </p:grpSpPr>
        <p:sp>
          <p:nvSpPr>
            <p:cNvPr id="21509" name="Rectangle 5">
              <a:extLst>
                <a:ext uri="{FF2B5EF4-FFF2-40B4-BE49-F238E27FC236}">
                  <a16:creationId xmlns:a16="http://schemas.microsoft.com/office/drawing/2014/main" id="{553428CF-6BFC-8543-EC31-A77D4C61B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448"/>
              <a:ext cx="1248" cy="9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0" name="Line 6">
              <a:extLst>
                <a:ext uri="{FF2B5EF4-FFF2-40B4-BE49-F238E27FC236}">
                  <a16:creationId xmlns:a16="http://schemas.microsoft.com/office/drawing/2014/main" id="{F6101B88-C4C5-63C1-5543-2EF51E6BE4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2400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1" name="Line 7">
              <a:extLst>
                <a:ext uri="{FF2B5EF4-FFF2-40B4-BE49-F238E27FC236}">
                  <a16:creationId xmlns:a16="http://schemas.microsoft.com/office/drawing/2014/main" id="{624BC528-CB92-4B5F-8CF4-326B82F80B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024"/>
              <a:ext cx="10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1512" name="Oval 8">
            <a:extLst>
              <a:ext uri="{FF2B5EF4-FFF2-40B4-BE49-F238E27FC236}">
                <a16:creationId xmlns:a16="http://schemas.microsoft.com/office/drawing/2014/main" id="{551EE396-93DE-0D92-7BFB-038FDD768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733800"/>
            <a:ext cx="1447800" cy="14478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id="{49767872-3D3E-4477-A1D7-9E5616AA9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3200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200" b="1"/>
              <a:t>rapid semantic feedback </a:t>
            </a:r>
          </a:p>
        </p:txBody>
      </p:sp>
      <p:grpSp>
        <p:nvGrpSpPr>
          <p:cNvPr id="21514" name="Group 10">
            <a:extLst>
              <a:ext uri="{FF2B5EF4-FFF2-40B4-BE49-F238E27FC236}">
                <a16:creationId xmlns:a16="http://schemas.microsoft.com/office/drawing/2014/main" id="{062DB161-5ADA-FCF3-6CE7-52839688BDF4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352800"/>
            <a:ext cx="4038600" cy="1066800"/>
            <a:chOff x="1344" y="2304"/>
            <a:chExt cx="2544" cy="720"/>
          </a:xfrm>
        </p:grpSpPr>
        <p:sp>
          <p:nvSpPr>
            <p:cNvPr id="21515" name="Line 11">
              <a:extLst>
                <a:ext uri="{FF2B5EF4-FFF2-40B4-BE49-F238E27FC236}">
                  <a16:creationId xmlns:a16="http://schemas.microsoft.com/office/drawing/2014/main" id="{D626BB64-AF2D-8759-B8EA-C67EF1FCBE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352"/>
              <a:ext cx="0" cy="67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6" name="Line 12">
              <a:extLst>
                <a:ext uri="{FF2B5EF4-FFF2-40B4-BE49-F238E27FC236}">
                  <a16:creationId xmlns:a16="http://schemas.microsoft.com/office/drawing/2014/main" id="{6B3DD6A4-CEAE-2C1B-6327-AB506BA83B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3024"/>
              <a:ext cx="2544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7" name="Line 13">
              <a:extLst>
                <a:ext uri="{FF2B5EF4-FFF2-40B4-BE49-F238E27FC236}">
                  <a16:creationId xmlns:a16="http://schemas.microsoft.com/office/drawing/2014/main" id="{185FD523-4C6D-D0A5-FB15-61F34FA09A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2304"/>
              <a:ext cx="0" cy="72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1523" name="Group 19">
            <a:extLst>
              <a:ext uri="{FF2B5EF4-FFF2-40B4-BE49-F238E27FC236}">
                <a16:creationId xmlns:a16="http://schemas.microsoft.com/office/drawing/2014/main" id="{30756EED-C4BB-6F68-F055-3DDCE7B6C31C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267200"/>
            <a:ext cx="2660650" cy="1382713"/>
            <a:chOff x="3936" y="2688"/>
            <a:chExt cx="1676" cy="871"/>
          </a:xfrm>
        </p:grpSpPr>
        <p:sp>
          <p:nvSpPr>
            <p:cNvPr id="21518" name="Text Box 14">
              <a:extLst>
                <a:ext uri="{FF2B5EF4-FFF2-40B4-BE49-F238E27FC236}">
                  <a16:creationId xmlns:a16="http://schemas.microsoft.com/office/drawing/2014/main" id="{8F1D3479-E811-C231-C963-094A1C564E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976"/>
              <a:ext cx="1676" cy="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direct communication</a:t>
              </a:r>
              <a:br>
                <a:rPr lang="en-GB" altLang="en-US" sz="1800">
                  <a:latin typeface="Verdana" panose="020B0604030504040204" pitchFamily="34" charset="0"/>
                </a:rPr>
              </a:br>
              <a:r>
                <a:rPr lang="en-GB" altLang="en-US" sz="1800">
                  <a:latin typeface="Verdana" panose="020B0604030504040204" pitchFamily="34" charset="0"/>
                </a:rPr>
                <a:t>between application</a:t>
              </a:r>
              <a:br>
                <a:rPr lang="en-GB" altLang="en-US" sz="1800">
                  <a:latin typeface="Verdana" panose="020B0604030504040204" pitchFamily="34" charset="0"/>
                </a:rPr>
              </a:br>
              <a:r>
                <a:rPr lang="en-GB" altLang="en-US" sz="1800">
                  <a:latin typeface="Verdana" panose="020B0604030504040204" pitchFamily="34" charset="0"/>
                </a:rPr>
                <a:t>and presentation</a:t>
              </a:r>
            </a:p>
          </p:txBody>
        </p:sp>
        <p:sp>
          <p:nvSpPr>
            <p:cNvPr id="21520" name="Line 16">
              <a:extLst>
                <a:ext uri="{FF2B5EF4-FFF2-40B4-BE49-F238E27FC236}">
                  <a16:creationId xmlns:a16="http://schemas.microsoft.com/office/drawing/2014/main" id="{8ED06A6E-F566-B136-044D-9B7D02094D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36" y="2688"/>
              <a:ext cx="576" cy="336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1524" name="Group 20">
            <a:extLst>
              <a:ext uri="{FF2B5EF4-FFF2-40B4-BE49-F238E27FC236}">
                <a16:creationId xmlns:a16="http://schemas.microsoft.com/office/drawing/2014/main" id="{B0E32882-5702-DDB9-475D-AE9D9C350F00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581400"/>
            <a:ext cx="2514600" cy="2781300"/>
            <a:chOff x="2736" y="2256"/>
            <a:chExt cx="1584" cy="1752"/>
          </a:xfrm>
        </p:grpSpPr>
        <p:sp>
          <p:nvSpPr>
            <p:cNvPr id="21519" name="Text Box 15">
              <a:extLst>
                <a:ext uri="{FF2B5EF4-FFF2-40B4-BE49-F238E27FC236}">
                  <a16:creationId xmlns:a16="http://schemas.microsoft.com/office/drawing/2014/main" id="{1FC341C7-1EB2-2D8D-046C-E5EE5ADC6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2" y="3600"/>
              <a:ext cx="1318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but regulated by</a:t>
              </a:r>
            </a:p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dialogue control</a:t>
              </a:r>
            </a:p>
          </p:txBody>
        </p:sp>
        <p:sp>
          <p:nvSpPr>
            <p:cNvPr id="21522" name="Arc 18">
              <a:extLst>
                <a:ext uri="{FF2B5EF4-FFF2-40B4-BE49-F238E27FC236}">
                  <a16:creationId xmlns:a16="http://schemas.microsoft.com/office/drawing/2014/main" id="{321279E8-863B-642A-4C58-ED5747E96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" y="2256"/>
              <a:ext cx="912" cy="1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ED181E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E535BF1-74A5-27A8-F4CC-D18CC2A3E8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GB" altLang="en-US"/>
            </a:br>
            <a:r>
              <a:rPr lang="en-GB" altLang="en-US" sz="2000"/>
              <a:t>more layers!</a:t>
            </a:r>
            <a:endParaRPr lang="en-GB" altLang="en-US"/>
          </a:p>
        </p:txBody>
      </p:sp>
      <p:pic>
        <p:nvPicPr>
          <p:cNvPr id="2" name="Picture 1" descr="A white rectangular object with black background&#10;&#10;AI-generated content may be incorrect.">
            <a:extLst>
              <a:ext uri="{FF2B5EF4-FFF2-40B4-BE49-F238E27FC236}">
                <a16:creationId xmlns:a16="http://schemas.microsoft.com/office/drawing/2014/main" id="{DDF5C229-0887-22E7-2551-74FF58E93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63" y="2646040"/>
            <a:ext cx="8158674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31411FA5-5DC6-76FF-61FF-31AA4983B7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Arch/Slinky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8C3FCFA-29C7-56F5-3B66-4F1EBCE1D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more layers! – distinguishes lexical/physical</a:t>
            </a:r>
          </a:p>
          <a:p>
            <a:r>
              <a:rPr lang="en-GB" altLang="en-US" sz="2400"/>
              <a:t>like a ‘slinky’ spring different layers may be thicker (more important) in different systems</a:t>
            </a:r>
          </a:p>
          <a:p>
            <a:r>
              <a:rPr lang="en-GB" altLang="en-US" sz="2400"/>
              <a:t>or in different components</a:t>
            </a:r>
          </a:p>
        </p:txBody>
      </p:sp>
      <p:pic>
        <p:nvPicPr>
          <p:cNvPr id="2" name="Picture 1" descr="A white rectangular object with black background&#10;&#10;AI-generated content may be incorrect.">
            <a:extLst>
              <a:ext uri="{FF2B5EF4-FFF2-40B4-BE49-F238E27FC236}">
                <a16:creationId xmlns:a16="http://schemas.microsoft.com/office/drawing/2014/main" id="{0B8FBD9C-2151-A0C2-DA2B-669B26B02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077072"/>
            <a:ext cx="6514172" cy="241473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17731DC-DA37-9AEF-6E48-B58F75E63B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monolithic vs. components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4116180-75A7-D17F-C41A-B1F460BA8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Seeheim has big components</a:t>
            </a:r>
          </a:p>
          <a:p>
            <a:endParaRPr lang="en-GB" altLang="en-US" sz="1800"/>
          </a:p>
          <a:p>
            <a:r>
              <a:rPr lang="en-GB" altLang="en-US" sz="2400"/>
              <a:t>often easier to use smaller ones</a:t>
            </a:r>
          </a:p>
          <a:p>
            <a:pPr lvl="1"/>
            <a:r>
              <a:rPr lang="en-GB" altLang="en-US" sz="2000"/>
              <a:t>esp. if using object-oriented toolkits </a:t>
            </a:r>
          </a:p>
          <a:p>
            <a:pPr lvl="1"/>
            <a:endParaRPr lang="en-GB" altLang="en-US" sz="2000"/>
          </a:p>
          <a:p>
            <a:r>
              <a:rPr lang="en-GB" altLang="en-US" sz="2400"/>
              <a:t>Smalltalk used MVC – model–view–controller</a:t>
            </a:r>
          </a:p>
          <a:p>
            <a:pPr lvl="1"/>
            <a:r>
              <a:rPr lang="en-GB" altLang="en-US" sz="2000"/>
              <a:t>model – internal logical state of component</a:t>
            </a:r>
          </a:p>
          <a:p>
            <a:pPr lvl="1"/>
            <a:r>
              <a:rPr lang="en-GB" altLang="en-US" sz="2000"/>
              <a:t>view – how it is rendered on screen</a:t>
            </a:r>
          </a:p>
          <a:p>
            <a:pPr lvl="1"/>
            <a:r>
              <a:rPr lang="en-GB" altLang="en-US" sz="2000"/>
              <a:t>controller – processes user input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194E0F3-4128-5901-14C2-5DB68E75B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MVC</a:t>
            </a:r>
            <a:br>
              <a:rPr lang="en-GB" altLang="en-US"/>
            </a:br>
            <a:r>
              <a:rPr lang="en-GB" altLang="en-US" sz="2800"/>
              <a:t>model - view  - controller</a:t>
            </a:r>
            <a:endParaRPr lang="en-GB" altLang="en-US"/>
          </a:p>
        </p:txBody>
      </p:sp>
      <p:sp>
        <p:nvSpPr>
          <p:cNvPr id="23555" name="Oval 3">
            <a:extLst>
              <a:ext uri="{FF2B5EF4-FFF2-40B4-BE49-F238E27FC236}">
                <a16:creationId xmlns:a16="http://schemas.microsoft.com/office/drawing/2014/main" id="{91FD0053-3E43-DBBA-9986-C061CE804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1676400" cy="16764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model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1CF25B87-F4F8-4F3B-319F-4932680E9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38703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23557" name="Oval 5">
            <a:extLst>
              <a:ext uri="{FF2B5EF4-FFF2-40B4-BE49-F238E27FC236}">
                <a16:creationId xmlns:a16="http://schemas.microsoft.com/office/drawing/2014/main" id="{644786CB-C2FB-0B67-1762-C2786FC48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057400"/>
            <a:ext cx="1676400" cy="16764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view</a:t>
            </a:r>
          </a:p>
        </p:txBody>
      </p:sp>
      <p:sp>
        <p:nvSpPr>
          <p:cNvPr id="23558" name="Oval 6">
            <a:extLst>
              <a:ext uri="{FF2B5EF4-FFF2-40B4-BE49-F238E27FC236}">
                <a16:creationId xmlns:a16="http://schemas.microsoft.com/office/drawing/2014/main" id="{B415AF25-72F5-1DC1-C015-090452E25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191000"/>
            <a:ext cx="1676400" cy="16764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controller</a:t>
            </a:r>
          </a:p>
        </p:txBody>
      </p:sp>
      <p:sp>
        <p:nvSpPr>
          <p:cNvPr id="23561" name="Line 9">
            <a:extLst>
              <a:ext uri="{FF2B5EF4-FFF2-40B4-BE49-F238E27FC236}">
                <a16:creationId xmlns:a16="http://schemas.microsoft.com/office/drawing/2014/main" id="{E11ED440-CE11-A9E2-2A24-C3B90A0AFD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50292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2" name="Line 10">
            <a:extLst>
              <a:ext uri="{FF2B5EF4-FFF2-40B4-BE49-F238E27FC236}">
                <a16:creationId xmlns:a16="http://schemas.microsoft.com/office/drawing/2014/main" id="{AD957897-1577-D5B7-A56A-88EE7597E0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27432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3" name="Line 11">
            <a:extLst>
              <a:ext uri="{FF2B5EF4-FFF2-40B4-BE49-F238E27FC236}">
                <a16:creationId xmlns:a16="http://schemas.microsoft.com/office/drawing/2014/main" id="{9A20EDB9-72DE-55F9-F079-A27E62D36C40}"/>
              </a:ext>
            </a:extLst>
          </p:cNvPr>
          <p:cNvSpPr>
            <a:spLocks noChangeShapeType="1"/>
          </p:cNvSpPr>
          <p:nvPr/>
        </p:nvSpPr>
        <p:spPr bwMode="auto">
          <a:xfrm rot="20152881" flipV="1">
            <a:off x="3200400" y="33528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6DBFC4EA-DC87-3255-DA38-22901DE04FAF}"/>
              </a:ext>
            </a:extLst>
          </p:cNvPr>
          <p:cNvSpPr>
            <a:spLocks noChangeShapeType="1"/>
          </p:cNvSpPr>
          <p:nvPr/>
        </p:nvSpPr>
        <p:spPr bwMode="auto">
          <a:xfrm rot="1447119" flipH="1" flipV="1">
            <a:off x="3200400" y="45720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5" name="AutoShape 13">
            <a:extLst>
              <a:ext uri="{FF2B5EF4-FFF2-40B4-BE49-F238E27FC236}">
                <a16:creationId xmlns:a16="http://schemas.microsoft.com/office/drawing/2014/main" id="{06F05EBA-3315-73C1-8F9C-5611F29A6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810000"/>
            <a:ext cx="228600" cy="304800"/>
          </a:xfrm>
          <a:prstGeom prst="upDownArrow">
            <a:avLst>
              <a:gd name="adj1" fmla="val 50000"/>
              <a:gd name="adj2" fmla="val 2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" name="Picture 2" descr="A white and black pixelated object&#10;&#10;AI-generated content may be incorrect.">
            <a:extLst>
              <a:ext uri="{FF2B5EF4-FFF2-40B4-BE49-F238E27FC236}">
                <a16:creationId xmlns:a16="http://schemas.microsoft.com/office/drawing/2014/main" id="{C82D00BB-79DB-86DD-5B2E-505CE4AB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576" y="4363340"/>
            <a:ext cx="936104" cy="1331720"/>
          </a:xfrm>
          <a:prstGeom prst="rect">
            <a:avLst/>
          </a:prstGeom>
        </p:spPr>
      </p:pic>
      <p:pic>
        <p:nvPicPr>
          <p:cNvPr id="5" name="Picture 4" descr="A white rectangular object with a black border&#10;&#10;AI-generated content may be incorrect.">
            <a:extLst>
              <a:ext uri="{FF2B5EF4-FFF2-40B4-BE49-F238E27FC236}">
                <a16:creationId xmlns:a16="http://schemas.microsoft.com/office/drawing/2014/main" id="{138AB9F1-B24F-0C95-E8AD-24AA0D1F12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3784" y="2166334"/>
            <a:ext cx="1313689" cy="115373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1C23CBCC-BFB3-0B21-8DAC-1D5F43151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MVC issues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FADEFAA-0BD2-835B-FF11-F151D0ECA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MVC is largely pipeline model:</a:t>
            </a:r>
          </a:p>
          <a:p>
            <a:pPr lvl="1">
              <a:buFontTx/>
              <a:buChar char=" "/>
            </a:pPr>
            <a:r>
              <a:rPr lang="en-GB" altLang="en-US" sz="2000"/>
              <a:t>input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2000"/>
              <a:t> control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2000"/>
              <a:t> model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2000"/>
              <a:t> view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2000"/>
              <a:t> output</a:t>
            </a:r>
          </a:p>
          <a:p>
            <a:r>
              <a:rPr lang="en-GB" altLang="en-US" sz="2400"/>
              <a:t>but in graphical interface</a:t>
            </a:r>
          </a:p>
          <a:p>
            <a:pPr lvl="1"/>
            <a:r>
              <a:rPr lang="en-GB" altLang="en-US" sz="2000"/>
              <a:t>input only has meaning in relation to output</a:t>
            </a:r>
          </a:p>
          <a:p>
            <a:pPr>
              <a:buFontTx/>
              <a:buChar char=" "/>
            </a:pPr>
            <a:r>
              <a:rPr lang="en-GB" altLang="en-US" sz="2400"/>
              <a:t>e.g. mouse click</a:t>
            </a:r>
          </a:p>
          <a:p>
            <a:pPr lvl="1"/>
            <a:r>
              <a:rPr lang="en-GB" altLang="en-US" sz="2000"/>
              <a:t>need to know </a:t>
            </a:r>
            <a:r>
              <a:rPr lang="en-GB" altLang="en-US" sz="2000" i="1"/>
              <a:t>what</a:t>
            </a:r>
            <a:r>
              <a:rPr lang="en-GB" altLang="en-US" sz="2000"/>
              <a:t> was clicked</a:t>
            </a:r>
          </a:p>
          <a:p>
            <a:pPr lvl="1"/>
            <a:r>
              <a:rPr lang="en-GB" altLang="en-US" sz="2000"/>
              <a:t>controller has to decide what to do with click</a:t>
            </a:r>
          </a:p>
          <a:p>
            <a:pPr lvl="1"/>
            <a:r>
              <a:rPr lang="en-GB" altLang="en-US" sz="2000"/>
              <a:t>but view knows what is shown where!</a:t>
            </a:r>
          </a:p>
          <a:p>
            <a:r>
              <a:rPr lang="en-GB" altLang="en-US" sz="2400"/>
              <a:t>in practice controller ‘talks’ to view</a:t>
            </a:r>
          </a:p>
          <a:p>
            <a:pPr lvl="1"/>
            <a:r>
              <a:rPr lang="en-GB" altLang="en-US" sz="2000"/>
              <a:t>separation not complete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F05C22CE-F22E-BF4D-4648-5B35AE09F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PAC model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CC19176-1E35-7748-6A07-4C61EC045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PAC model closer to Seeheim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abstraction – logical state of component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presentation – manages input and output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control – mediates between them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manages hierarchy and multiple views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control part of PAC objects communicate</a:t>
            </a:r>
          </a:p>
          <a:p>
            <a:pPr lvl="1"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400"/>
              <a:t>PAC cleaner in many ways …</a:t>
            </a:r>
            <a:br>
              <a:rPr lang="en-GB" altLang="en-US" sz="2400"/>
            </a:br>
            <a:r>
              <a:rPr lang="en-GB" altLang="en-US" sz="2400"/>
              <a:t>	but MVC used more in practice</a:t>
            </a:r>
          </a:p>
          <a:p>
            <a:pPr lvl="2">
              <a:lnSpc>
                <a:spcPct val="90000"/>
              </a:lnSpc>
              <a:buFontTx/>
              <a:buChar char=" "/>
            </a:pPr>
            <a:r>
              <a:rPr lang="en-GB" altLang="en-US" sz="1800"/>
              <a:t>(e.g. Java Swing)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6F50C5D-8B36-189C-D3A3-ABED411CF1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PAC</a:t>
            </a:r>
            <a:br>
              <a:rPr lang="en-GB" altLang="en-US"/>
            </a:br>
            <a:r>
              <a:rPr lang="en-GB" altLang="en-US" sz="2800"/>
              <a:t>presentation - abstraction  - control</a:t>
            </a:r>
            <a:endParaRPr lang="en-GB" altLang="en-US"/>
          </a:p>
        </p:txBody>
      </p:sp>
      <p:sp>
        <p:nvSpPr>
          <p:cNvPr id="24579" name="Oval 3">
            <a:extLst>
              <a:ext uri="{FF2B5EF4-FFF2-40B4-BE49-F238E27FC236}">
                <a16:creationId xmlns:a16="http://schemas.microsoft.com/office/drawing/2014/main" id="{EF928616-BA72-12FA-93C8-B85709C59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048000"/>
            <a:ext cx="1676400" cy="16764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>
                <a:latin typeface="Arial" panose="020B0604020202020204" pitchFamily="34" charset="0"/>
              </a:rPr>
              <a:t>abstraction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B549D234-6BC5-CB38-1C6E-4BF6CC941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38703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24581" name="Oval 5">
            <a:extLst>
              <a:ext uri="{FF2B5EF4-FFF2-40B4-BE49-F238E27FC236}">
                <a16:creationId xmlns:a16="http://schemas.microsoft.com/office/drawing/2014/main" id="{718DB8A2-0EDE-8317-FFC9-E545DC75F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048000"/>
            <a:ext cx="1676400" cy="1676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>
                <a:latin typeface="Arial" panose="020B0604020202020204" pitchFamily="34" charset="0"/>
              </a:rPr>
              <a:t>presentation</a:t>
            </a:r>
          </a:p>
        </p:txBody>
      </p:sp>
      <p:sp>
        <p:nvSpPr>
          <p:cNvPr id="24582" name="Oval 6">
            <a:extLst>
              <a:ext uri="{FF2B5EF4-FFF2-40B4-BE49-F238E27FC236}">
                <a16:creationId xmlns:a16="http://schemas.microsoft.com/office/drawing/2014/main" id="{5725E441-59D5-3314-3BC6-048DCB488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1676400" cy="16764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2000">
                <a:latin typeface="Arial" panose="020B0604020202020204" pitchFamily="34" charset="0"/>
              </a:rPr>
              <a:t>control</a:t>
            </a:r>
          </a:p>
        </p:txBody>
      </p:sp>
      <p:sp>
        <p:nvSpPr>
          <p:cNvPr id="24585" name="Line 9">
            <a:extLst>
              <a:ext uri="{FF2B5EF4-FFF2-40B4-BE49-F238E27FC236}">
                <a16:creationId xmlns:a16="http://schemas.microsoft.com/office/drawing/2014/main" id="{A478F1C2-445B-846E-8F7C-D8DB222A6B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37338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4586" name="Group 10">
            <a:extLst>
              <a:ext uri="{FF2B5EF4-FFF2-40B4-BE49-F238E27FC236}">
                <a16:creationId xmlns:a16="http://schemas.microsoft.com/office/drawing/2014/main" id="{64CC1E59-B4EE-74EE-EA6A-01FBB53B3BDC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905000"/>
            <a:ext cx="3962400" cy="4699000"/>
            <a:chOff x="1248" y="1200"/>
            <a:chExt cx="2496" cy="2960"/>
          </a:xfrm>
        </p:grpSpPr>
        <p:grpSp>
          <p:nvGrpSpPr>
            <p:cNvPr id="24587" name="Group 11">
              <a:extLst>
                <a:ext uri="{FF2B5EF4-FFF2-40B4-BE49-F238E27FC236}">
                  <a16:creationId xmlns:a16="http://schemas.microsoft.com/office/drawing/2014/main" id="{B4EB4A68-58E5-8BF5-A172-AC45731953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1200"/>
              <a:ext cx="768" cy="560"/>
              <a:chOff x="0" y="2640"/>
              <a:chExt cx="2304" cy="1680"/>
            </a:xfrm>
          </p:grpSpPr>
          <p:sp>
            <p:nvSpPr>
              <p:cNvPr id="24588" name="Oval 12">
                <a:extLst>
                  <a:ext uri="{FF2B5EF4-FFF2-40B4-BE49-F238E27FC236}">
                    <a16:creationId xmlns:a16="http://schemas.microsoft.com/office/drawing/2014/main" id="{117DEB3E-914E-36A1-EE72-969D5D419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640"/>
                <a:ext cx="1056" cy="1056"/>
              </a:xfrm>
              <a:prstGeom prst="ellipse">
                <a:avLst/>
              </a:prstGeom>
              <a:solidFill>
                <a:srgbClr val="FF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4589" name="Oval 13">
                <a:extLst>
                  <a:ext uri="{FF2B5EF4-FFF2-40B4-BE49-F238E27FC236}">
                    <a16:creationId xmlns:a16="http://schemas.microsoft.com/office/drawing/2014/main" id="{CDE51A13-3E4E-C7EA-AA90-CAEB5F52B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1056" cy="105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24590" name="Oval 14">
                <a:extLst>
                  <a:ext uri="{FF2B5EF4-FFF2-40B4-BE49-F238E27FC236}">
                    <a16:creationId xmlns:a16="http://schemas.microsoft.com/office/drawing/2014/main" id="{F1023621-DA5C-D2E0-4AAD-C1E397CA5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3264"/>
                <a:ext cx="1056" cy="1056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24591" name="Group 15">
              <a:extLst>
                <a:ext uri="{FF2B5EF4-FFF2-40B4-BE49-F238E27FC236}">
                  <a16:creationId xmlns:a16="http://schemas.microsoft.com/office/drawing/2014/main" id="{5CB63E0C-091E-C427-CAE4-467D3AAFDF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1248"/>
              <a:ext cx="768" cy="560"/>
              <a:chOff x="0" y="2640"/>
              <a:chExt cx="2304" cy="1680"/>
            </a:xfrm>
          </p:grpSpPr>
          <p:sp>
            <p:nvSpPr>
              <p:cNvPr id="24592" name="Oval 16">
                <a:extLst>
                  <a:ext uri="{FF2B5EF4-FFF2-40B4-BE49-F238E27FC236}">
                    <a16:creationId xmlns:a16="http://schemas.microsoft.com/office/drawing/2014/main" id="{C0119B7E-177B-A47D-8B88-533C632BD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640"/>
                <a:ext cx="1056" cy="1056"/>
              </a:xfrm>
              <a:prstGeom prst="ellipse">
                <a:avLst/>
              </a:prstGeom>
              <a:solidFill>
                <a:srgbClr val="FF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4593" name="Oval 17">
                <a:extLst>
                  <a:ext uri="{FF2B5EF4-FFF2-40B4-BE49-F238E27FC236}">
                    <a16:creationId xmlns:a16="http://schemas.microsoft.com/office/drawing/2014/main" id="{01CC28BA-9841-9EC3-AFE8-88109C5943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1056" cy="105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24594" name="Oval 18">
                <a:extLst>
                  <a:ext uri="{FF2B5EF4-FFF2-40B4-BE49-F238E27FC236}">
                    <a16:creationId xmlns:a16="http://schemas.microsoft.com/office/drawing/2014/main" id="{C5944EF3-C7A7-4448-DDFC-2E43E9341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3264"/>
                <a:ext cx="1056" cy="1056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24595" name="Group 19">
              <a:extLst>
                <a:ext uri="{FF2B5EF4-FFF2-40B4-BE49-F238E27FC236}">
                  <a16:creationId xmlns:a16="http://schemas.microsoft.com/office/drawing/2014/main" id="{270F86DE-7264-288B-E587-4AABBFB24E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3456"/>
              <a:ext cx="768" cy="560"/>
              <a:chOff x="0" y="2640"/>
              <a:chExt cx="2304" cy="1680"/>
            </a:xfrm>
          </p:grpSpPr>
          <p:sp>
            <p:nvSpPr>
              <p:cNvPr id="24596" name="Oval 20">
                <a:extLst>
                  <a:ext uri="{FF2B5EF4-FFF2-40B4-BE49-F238E27FC236}">
                    <a16:creationId xmlns:a16="http://schemas.microsoft.com/office/drawing/2014/main" id="{4840ABA9-37EC-6772-2C85-C2975F6EF8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640"/>
                <a:ext cx="1056" cy="1056"/>
              </a:xfrm>
              <a:prstGeom prst="ellipse">
                <a:avLst/>
              </a:prstGeom>
              <a:solidFill>
                <a:srgbClr val="FF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4597" name="Oval 21">
                <a:extLst>
                  <a:ext uri="{FF2B5EF4-FFF2-40B4-BE49-F238E27FC236}">
                    <a16:creationId xmlns:a16="http://schemas.microsoft.com/office/drawing/2014/main" id="{AB646F8B-D3D2-3375-842D-4FB157BA6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1056" cy="105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24598" name="Oval 22">
                <a:extLst>
                  <a:ext uri="{FF2B5EF4-FFF2-40B4-BE49-F238E27FC236}">
                    <a16:creationId xmlns:a16="http://schemas.microsoft.com/office/drawing/2014/main" id="{B2AAA145-B51C-C40D-583D-32FF2AA32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3264"/>
                <a:ext cx="1056" cy="1056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24599" name="Group 23">
              <a:extLst>
                <a:ext uri="{FF2B5EF4-FFF2-40B4-BE49-F238E27FC236}">
                  <a16:creationId xmlns:a16="http://schemas.microsoft.com/office/drawing/2014/main" id="{C7629CFC-11B7-FC28-E15C-6890ACDF12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3600"/>
              <a:ext cx="768" cy="560"/>
              <a:chOff x="0" y="2640"/>
              <a:chExt cx="2304" cy="1680"/>
            </a:xfrm>
          </p:grpSpPr>
          <p:sp>
            <p:nvSpPr>
              <p:cNvPr id="24600" name="Oval 24">
                <a:extLst>
                  <a:ext uri="{FF2B5EF4-FFF2-40B4-BE49-F238E27FC236}">
                    <a16:creationId xmlns:a16="http://schemas.microsoft.com/office/drawing/2014/main" id="{F39ED769-BC8B-248E-4D4C-3003391CD5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640"/>
                <a:ext cx="1056" cy="1056"/>
              </a:xfrm>
              <a:prstGeom prst="ellipse">
                <a:avLst/>
              </a:prstGeom>
              <a:solidFill>
                <a:srgbClr val="FF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4601" name="Oval 25">
                <a:extLst>
                  <a:ext uri="{FF2B5EF4-FFF2-40B4-BE49-F238E27FC236}">
                    <a16:creationId xmlns:a16="http://schemas.microsoft.com/office/drawing/2014/main" id="{70CC7310-ACD5-9AB6-1323-291F93044C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1056" cy="105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24602" name="Oval 26">
                <a:extLst>
                  <a:ext uri="{FF2B5EF4-FFF2-40B4-BE49-F238E27FC236}">
                    <a16:creationId xmlns:a16="http://schemas.microsoft.com/office/drawing/2014/main" id="{5555E361-9954-3C66-8E09-1C3AB8C5C1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3264"/>
                <a:ext cx="1056" cy="1056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>
                    <a:latin typeface="Arial" panose="020B0604020202020204" pitchFamily="34" charset="0"/>
                  </a:rPr>
                  <a:t>C</a:t>
                </a:r>
              </a:p>
            </p:txBody>
          </p:sp>
        </p:grpSp>
        <p:sp>
          <p:nvSpPr>
            <p:cNvPr id="24603" name="Line 27">
              <a:extLst>
                <a:ext uri="{FF2B5EF4-FFF2-40B4-BE49-F238E27FC236}">
                  <a16:creationId xmlns:a16="http://schemas.microsoft.com/office/drawing/2014/main" id="{4699D049-4699-2A7A-E393-B8AF46EF42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3360"/>
              <a:ext cx="624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04" name="Line 28">
              <a:extLst>
                <a:ext uri="{FF2B5EF4-FFF2-40B4-BE49-F238E27FC236}">
                  <a16:creationId xmlns:a16="http://schemas.microsoft.com/office/drawing/2014/main" id="{C957AE53-47E5-F3CD-D826-0A3DE52542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76" y="3888"/>
              <a:ext cx="1440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05" name="Line 29">
              <a:extLst>
                <a:ext uri="{FF2B5EF4-FFF2-40B4-BE49-F238E27FC236}">
                  <a16:creationId xmlns:a16="http://schemas.microsoft.com/office/drawing/2014/main" id="{C19B68FA-CD6F-03D0-CD7C-31287A343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20" y="1632"/>
              <a:ext cx="576" cy="10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06" name="Line 30">
              <a:extLst>
                <a:ext uri="{FF2B5EF4-FFF2-40B4-BE49-F238E27FC236}">
                  <a16:creationId xmlns:a16="http://schemas.microsoft.com/office/drawing/2014/main" id="{632AA0C3-352F-B8D6-F86A-9FA97148D4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6" y="1728"/>
              <a:ext cx="240" cy="9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2" name="Picture 1" descr="A white and black pixelated object&#10;&#10;AI-generated content may be incorrect.">
            <a:extLst>
              <a:ext uri="{FF2B5EF4-FFF2-40B4-BE49-F238E27FC236}">
                <a16:creationId xmlns:a16="http://schemas.microsoft.com/office/drawing/2014/main" id="{998E6594-A783-D23C-5E23-AB05CABB8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19" y="3733800"/>
            <a:ext cx="577893" cy="822122"/>
          </a:xfrm>
          <a:prstGeom prst="rect">
            <a:avLst/>
          </a:prstGeom>
        </p:spPr>
      </p:pic>
      <p:pic>
        <p:nvPicPr>
          <p:cNvPr id="3" name="Picture 2" descr="A white rectangular object with a black border&#10;&#10;AI-generated content may be incorrect.">
            <a:extLst>
              <a:ext uri="{FF2B5EF4-FFF2-40B4-BE49-F238E27FC236}">
                <a16:creationId xmlns:a16="http://schemas.microsoft.com/office/drawing/2014/main" id="{FCD5E8FB-7782-FDBA-8629-AFEA293A9E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214" y="2644978"/>
            <a:ext cx="936104" cy="8221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19752F0-6291-C172-5144-26532B085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Introduction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9EA85F5-EF1E-3F7E-BD3A-449CC8F20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How does HCI affect of the programmer?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Advances in coding have elevated programming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hardware specific</a:t>
            </a:r>
            <a:br>
              <a:rPr lang="en-GB" altLang="en-US" sz="2000"/>
            </a:br>
            <a:r>
              <a:rPr lang="en-GB" altLang="en-US" sz="2000"/>
              <a:t>		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2000"/>
              <a:t>     interaction-technique specific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Layers of development tools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windowing systems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interaction toolkits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user interface management systems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6F09120-0B63-59AC-FB0D-470150361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Implementation of UIMS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46D7A76-3730-4C8C-8821-D13E42F898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810000" algn="l"/>
              </a:tabLst>
            </a:pPr>
            <a:r>
              <a:rPr lang="en-GB" altLang="en-US" sz="2400"/>
              <a:t>Techniques for dialogue controller</a:t>
            </a:r>
          </a:p>
          <a:p>
            <a:pPr lvl="1">
              <a:buFontTx/>
              <a:buNone/>
              <a:tabLst>
                <a:tab pos="3810000" algn="l"/>
              </a:tabLst>
            </a:pPr>
            <a:r>
              <a:rPr lang="en-GB" altLang="en-US" sz="1800"/>
              <a:t>• menu networks	• state transition diagrams</a:t>
            </a:r>
          </a:p>
          <a:p>
            <a:pPr lvl="1">
              <a:buFontTx/>
              <a:buNone/>
              <a:tabLst>
                <a:tab pos="3810000" algn="l"/>
              </a:tabLst>
            </a:pPr>
            <a:r>
              <a:rPr lang="en-GB" altLang="en-US" sz="1800"/>
              <a:t>• grammar notations	• event languages</a:t>
            </a:r>
          </a:p>
          <a:p>
            <a:pPr lvl="1">
              <a:buFontTx/>
              <a:buNone/>
              <a:tabLst>
                <a:tab pos="3810000" algn="l"/>
              </a:tabLst>
            </a:pPr>
            <a:r>
              <a:rPr lang="en-GB" altLang="en-US" sz="1800"/>
              <a:t>• declarative languages	• constraints</a:t>
            </a:r>
          </a:p>
          <a:p>
            <a:pPr lvl="1">
              <a:buFontTx/>
              <a:buNone/>
              <a:tabLst>
                <a:tab pos="3810000" algn="l"/>
              </a:tabLst>
            </a:pPr>
            <a:r>
              <a:rPr lang="en-GB" altLang="en-US" sz="1800"/>
              <a:t>• graphical specification	</a:t>
            </a:r>
            <a:endParaRPr lang="en-GB" altLang="en-US" sz="2000"/>
          </a:p>
          <a:p>
            <a:pPr>
              <a:tabLst>
                <a:tab pos="3810000" algn="l"/>
              </a:tabLst>
            </a:pPr>
            <a:endParaRPr lang="en-GB" altLang="en-US" sz="1000"/>
          </a:p>
          <a:p>
            <a:pPr lvl="1">
              <a:tabLst>
                <a:tab pos="3810000" algn="l"/>
              </a:tabLst>
            </a:pPr>
            <a:r>
              <a:rPr lang="en-GB" altLang="en-US" sz="2000"/>
              <a:t>for most of these see chapter 16</a:t>
            </a:r>
          </a:p>
          <a:p>
            <a:pPr>
              <a:tabLst>
                <a:tab pos="3810000" algn="l"/>
              </a:tabLst>
            </a:pPr>
            <a:endParaRPr lang="en-GB" altLang="en-US" sz="1000"/>
          </a:p>
          <a:p>
            <a:pPr>
              <a:tabLst>
                <a:tab pos="3810000" algn="l"/>
              </a:tabLst>
            </a:pPr>
            <a:r>
              <a:rPr lang="en-GB" altLang="en-US" sz="2400"/>
              <a:t>N.B. constraints </a:t>
            </a:r>
          </a:p>
          <a:p>
            <a:pPr lvl="1">
              <a:tabLst>
                <a:tab pos="3810000" algn="l"/>
              </a:tabLst>
            </a:pPr>
            <a:r>
              <a:rPr lang="en-GB" altLang="en-US" sz="2000"/>
              <a:t>instead of what </a:t>
            </a:r>
            <a:r>
              <a:rPr lang="en-GB" altLang="en-US" sz="2000" i="1"/>
              <a:t>happens</a:t>
            </a:r>
            <a:r>
              <a:rPr lang="en-GB" altLang="en-US" sz="2000"/>
              <a:t> say what should be </a:t>
            </a:r>
            <a:r>
              <a:rPr lang="en-GB" altLang="en-US" sz="2000" i="1"/>
              <a:t>true</a:t>
            </a:r>
          </a:p>
          <a:p>
            <a:pPr lvl="1">
              <a:tabLst>
                <a:tab pos="3810000" algn="l"/>
              </a:tabLst>
            </a:pPr>
            <a:r>
              <a:rPr lang="en-GB" altLang="en-US" sz="2000"/>
              <a:t>used in groupware as well as single user interfaces</a:t>
            </a:r>
          </a:p>
          <a:p>
            <a:pPr lvl="2">
              <a:buFontTx/>
              <a:buChar char=" "/>
              <a:tabLst>
                <a:tab pos="3810000" algn="l"/>
              </a:tabLst>
            </a:pPr>
            <a:r>
              <a:rPr lang="en-GB" altLang="en-US" sz="1800"/>
              <a:t>(ALV - abstraction–link–view)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2EA2BA6D-2FBB-6158-193B-D6C7693E8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6273800"/>
            <a:ext cx="475932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Verdana" panose="020B0604030504040204" pitchFamily="34" charset="0"/>
              </a:rPr>
              <a:t>see chapter 16 for more details on several of these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15ADE5A-19C1-F394-543E-1929827C20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graphical specification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B1B65990-685E-2FFC-A2AC-76FCCE48A3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what it is</a:t>
            </a:r>
          </a:p>
          <a:p>
            <a:pPr lvl="1"/>
            <a:r>
              <a:rPr lang="en-GB" altLang="en-US" sz="1800"/>
              <a:t>draw components on screen</a:t>
            </a:r>
          </a:p>
          <a:p>
            <a:pPr lvl="1"/>
            <a:r>
              <a:rPr lang="en-GB" altLang="en-US" sz="1800"/>
              <a:t>set actions with script or links to program</a:t>
            </a:r>
          </a:p>
          <a:p>
            <a:endParaRPr lang="en-GB" altLang="en-US" sz="1600"/>
          </a:p>
          <a:p>
            <a:r>
              <a:rPr lang="en-GB" altLang="en-US" sz="2000"/>
              <a:t>in use</a:t>
            </a:r>
          </a:p>
          <a:p>
            <a:pPr lvl="1"/>
            <a:r>
              <a:rPr lang="en-GB" altLang="en-US" sz="1800"/>
              <a:t>with raw programming most popular technique</a:t>
            </a:r>
          </a:p>
          <a:p>
            <a:pPr lvl="1"/>
            <a:r>
              <a:rPr lang="en-GB" altLang="en-US" sz="1800"/>
              <a:t>e.g. Visual Basic,  Dreamweaver,  Flash</a:t>
            </a:r>
          </a:p>
          <a:p>
            <a:endParaRPr lang="en-GB" altLang="en-US" sz="1600"/>
          </a:p>
          <a:p>
            <a:r>
              <a:rPr lang="en-GB" altLang="en-US" sz="2000"/>
              <a:t>local vs. global</a:t>
            </a:r>
          </a:p>
          <a:p>
            <a:pPr lvl="1"/>
            <a:r>
              <a:rPr lang="en-GB" altLang="en-US" sz="1800"/>
              <a:t>hard to ‘see’ the paths through system</a:t>
            </a:r>
          </a:p>
          <a:p>
            <a:pPr lvl="1"/>
            <a:r>
              <a:rPr lang="en-GB" altLang="en-US" sz="1800"/>
              <a:t>focus on what can be seen on one screen</a:t>
            </a:r>
          </a:p>
          <a:p>
            <a:endParaRPr lang="en-GB" altLang="en-US" sz="2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CEE52C8-52B0-398E-C0CA-F7A8DD58C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drift of dialogue control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19B6713-70BC-51C7-F600-AC2B7000E1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internal control</a:t>
            </a:r>
          </a:p>
          <a:p>
            <a:pPr lvl="1">
              <a:buFontTx/>
              <a:buNone/>
            </a:pPr>
            <a:r>
              <a:rPr lang="en-GB" altLang="en-US" sz="2000"/>
              <a:t>(e.g., read-evaluation loop)</a:t>
            </a:r>
            <a:endParaRPr lang="en-GB" altLang="en-US"/>
          </a:p>
          <a:p>
            <a:endParaRPr lang="en-GB" altLang="en-US" sz="1800"/>
          </a:p>
          <a:p>
            <a:r>
              <a:rPr lang="en-GB" altLang="en-US"/>
              <a:t>external control</a:t>
            </a:r>
          </a:p>
          <a:p>
            <a:pPr lvl="1">
              <a:buFontTx/>
              <a:buNone/>
            </a:pPr>
            <a:r>
              <a:rPr lang="en-GB" altLang="en-US" sz="2000"/>
              <a:t>(independent of application semantics or presentation)</a:t>
            </a:r>
            <a:endParaRPr lang="en-GB" altLang="en-US"/>
          </a:p>
          <a:p>
            <a:endParaRPr lang="en-GB" altLang="en-US" sz="1800"/>
          </a:p>
          <a:p>
            <a:r>
              <a:rPr lang="en-GB" altLang="en-US"/>
              <a:t>presentation control</a:t>
            </a:r>
          </a:p>
          <a:p>
            <a:pPr lvl="1">
              <a:buFontTx/>
              <a:buNone/>
            </a:pPr>
            <a:r>
              <a:rPr lang="en-GB" altLang="en-US" sz="2000"/>
              <a:t>(e.g., graphical specification)</a:t>
            </a:r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724F9BD-2969-2AAC-1038-AFF230388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703AD7B-59C3-CB7C-3CA5-9BC2DC05D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Levels of programming support tools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Windowing systems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device independence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multiple tasks</a:t>
            </a: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400"/>
              <a:t>Paradigms for programming the application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read-evaluation loop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notification-based</a:t>
            </a: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400"/>
              <a:t>Toolkits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programming interaction objects</a:t>
            </a: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400"/>
              <a:t>UIMS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conceptual architectures for separation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techniques for expressing dialogue</a:t>
            </a:r>
            <a:endParaRPr lang="en-GB" altLang="en-US" sz="2000"/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E6E6EB2-670E-E411-E424-A167BCE11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Elements of windowing systems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D44F8A1-02F7-6AF0-731B-68529EB5E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Device independence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programming the abstract terminal device drivers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image models for output and (partially) input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pixels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PostScript  (MacOS X, NextStep)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Graphical Kernel System (GKS)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Programmers' Hierarchical Interface to Graphics (PHIGS)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Resource sharing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achieving simultaneity of user tasks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window system supports independent processes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isolation of individual applications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9F1B7E8-6340-6E16-ADAE-34A081219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roles of a windowing system </a:t>
            </a:r>
          </a:p>
        </p:txBody>
      </p:sp>
      <p:pic>
        <p:nvPicPr>
          <p:cNvPr id="33797" name="Picture 5">
            <a:extLst>
              <a:ext uri="{FF2B5EF4-FFF2-40B4-BE49-F238E27FC236}">
                <a16:creationId xmlns:a16="http://schemas.microsoft.com/office/drawing/2014/main" id="{748DCBB1-5F83-9BBB-F8FD-81827A41C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63700"/>
            <a:ext cx="4400550" cy="504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71AD3DF-AEEB-64E2-52D1-EB3D8904C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Architectures of windowing systems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8BC7E3A-8265-5D43-D204-44592967D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lnSpc>
                <a:spcPct val="90000"/>
              </a:lnSpc>
              <a:buFontTx/>
              <a:buNone/>
            </a:pPr>
            <a:r>
              <a:rPr lang="en-GB" altLang="en-US" sz="2000"/>
              <a:t>three possible software architectures</a:t>
            </a:r>
          </a:p>
          <a:p>
            <a:pPr marL="762000" lvl="1" indent="-292100">
              <a:lnSpc>
                <a:spcPct val="90000"/>
              </a:lnSpc>
            </a:pPr>
            <a:r>
              <a:rPr lang="en-GB" altLang="en-US" sz="1800"/>
              <a:t>all assume device driver is separate</a:t>
            </a:r>
          </a:p>
          <a:p>
            <a:pPr marL="762000" lvl="1" indent="-292100">
              <a:lnSpc>
                <a:spcPct val="90000"/>
              </a:lnSpc>
            </a:pPr>
            <a:r>
              <a:rPr lang="en-GB" altLang="en-US" sz="1800"/>
              <a:t>differ in how multiple application management is implemented</a:t>
            </a:r>
            <a:endParaRPr lang="en-GB" altLang="en-US" sz="2000"/>
          </a:p>
          <a:p>
            <a:pPr marL="266700" indent="-266700">
              <a:lnSpc>
                <a:spcPct val="90000"/>
              </a:lnSpc>
            </a:pPr>
            <a:endParaRPr lang="en-GB" altLang="en-US" sz="1000"/>
          </a:p>
          <a:p>
            <a:pPr marL="266700" indent="-266700">
              <a:lnSpc>
                <a:spcPct val="90000"/>
              </a:lnSpc>
              <a:buFontTx/>
              <a:buNone/>
            </a:pPr>
            <a:r>
              <a:rPr lang="en-GB" altLang="en-US" sz="2000"/>
              <a:t>1. each application manages all processes</a:t>
            </a:r>
          </a:p>
          <a:p>
            <a:pPr marL="762000" lvl="1" indent="-292100">
              <a:lnSpc>
                <a:spcPct val="90000"/>
              </a:lnSpc>
            </a:pPr>
            <a:r>
              <a:rPr lang="en-GB" altLang="en-US" sz="1800"/>
              <a:t>everyone worries about synchronization</a:t>
            </a:r>
          </a:p>
          <a:p>
            <a:pPr marL="762000" lvl="1" indent="-292100">
              <a:lnSpc>
                <a:spcPct val="90000"/>
              </a:lnSpc>
            </a:pPr>
            <a:r>
              <a:rPr lang="en-GB" altLang="en-US" sz="1800"/>
              <a:t>reduces portability of applications</a:t>
            </a:r>
          </a:p>
          <a:p>
            <a:pPr marL="762000" lvl="1" indent="-292100">
              <a:lnSpc>
                <a:spcPct val="90000"/>
              </a:lnSpc>
            </a:pPr>
            <a:endParaRPr lang="en-GB" altLang="en-US" sz="1000"/>
          </a:p>
          <a:p>
            <a:pPr marL="266700" indent="-266700">
              <a:lnSpc>
                <a:spcPct val="90000"/>
              </a:lnSpc>
              <a:buFontTx/>
              <a:buNone/>
            </a:pPr>
            <a:r>
              <a:rPr lang="en-GB" altLang="en-US" sz="2000"/>
              <a:t>2. management role within kernel of operating system</a:t>
            </a:r>
          </a:p>
          <a:p>
            <a:pPr marL="762000" lvl="1" indent="-292100">
              <a:lnSpc>
                <a:spcPct val="90000"/>
              </a:lnSpc>
            </a:pPr>
            <a:r>
              <a:rPr lang="en-GB" altLang="en-US" sz="1800"/>
              <a:t>applications tied to operating system</a:t>
            </a:r>
          </a:p>
          <a:p>
            <a:pPr marL="762000" lvl="1" indent="-292100">
              <a:lnSpc>
                <a:spcPct val="90000"/>
              </a:lnSpc>
            </a:pPr>
            <a:endParaRPr lang="en-GB" altLang="en-US" sz="1000"/>
          </a:p>
          <a:p>
            <a:pPr marL="266700" indent="-266700">
              <a:lnSpc>
                <a:spcPct val="90000"/>
              </a:lnSpc>
              <a:buFontTx/>
              <a:buNone/>
            </a:pPr>
            <a:r>
              <a:rPr lang="en-GB" altLang="en-US" sz="2000"/>
              <a:t>3. management role as separate application</a:t>
            </a:r>
            <a:br>
              <a:rPr lang="en-GB" altLang="en-US" sz="2000"/>
            </a:br>
            <a:r>
              <a:rPr lang="en-GB" altLang="en-US" sz="2000"/>
              <a:t>	maximum portability</a:t>
            </a:r>
          </a:p>
          <a:p>
            <a:pPr marL="266700" indent="-266700"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A76F6978-1256-7EFB-888D-E1E8C8EE1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client-server architecture </a:t>
            </a:r>
          </a:p>
        </p:txBody>
      </p:sp>
      <p:pic>
        <p:nvPicPr>
          <p:cNvPr id="35846" name="Picture 6">
            <a:extLst>
              <a:ext uri="{FF2B5EF4-FFF2-40B4-BE49-F238E27FC236}">
                <a16:creationId xmlns:a16="http://schemas.microsoft.com/office/drawing/2014/main" id="{2031C1FB-76A0-922D-DB76-2A511BE67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1752600"/>
            <a:ext cx="4700587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F5A4836-A572-0E2B-44D4-CB6C8EDA8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X Windows architecture</a:t>
            </a:r>
          </a:p>
        </p:txBody>
      </p:sp>
      <p:pic>
        <p:nvPicPr>
          <p:cNvPr id="36871" name="Picture 7">
            <a:extLst>
              <a:ext uri="{FF2B5EF4-FFF2-40B4-BE49-F238E27FC236}">
                <a16:creationId xmlns:a16="http://schemas.microsoft.com/office/drawing/2014/main" id="{AB4762AB-E574-773A-4942-FCCA3DEA2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16125"/>
            <a:ext cx="6324600" cy="415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CC201EC-628B-903A-66AF-0334C07D5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X Windows architecture (ctd)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1A9A295-7142-4EE4-AA9F-81E292DB5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pixel imaging model with some pointing mechanism</a:t>
            </a:r>
          </a:p>
          <a:p>
            <a:endParaRPr lang="en-GB" altLang="en-US" sz="2400"/>
          </a:p>
          <a:p>
            <a:r>
              <a:rPr lang="en-GB" altLang="en-US" sz="2400"/>
              <a:t>X protocol defines server-client communication</a:t>
            </a:r>
          </a:p>
          <a:p>
            <a:endParaRPr lang="en-GB" altLang="en-US" sz="2400"/>
          </a:p>
          <a:p>
            <a:r>
              <a:rPr lang="en-GB" altLang="en-US" sz="2400"/>
              <a:t>separate window manager client enforces policies for input/output:</a:t>
            </a:r>
          </a:p>
          <a:p>
            <a:pPr lvl="1"/>
            <a:r>
              <a:rPr lang="en-GB" altLang="en-US" sz="2000"/>
              <a:t>how to change input focus</a:t>
            </a:r>
          </a:p>
          <a:p>
            <a:pPr lvl="1"/>
            <a:r>
              <a:rPr lang="en-GB" altLang="en-US" sz="2000"/>
              <a:t>tiled vs. overlapping windows</a:t>
            </a:r>
          </a:p>
          <a:p>
            <a:pPr lvl="1"/>
            <a:r>
              <a:rPr lang="en-GB" altLang="en-US" sz="2000"/>
              <a:t>inter-client data transfer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1320</Words>
  <Application>Microsoft Macintosh PowerPoint</Application>
  <PresentationFormat>On-screen Show (4:3)</PresentationFormat>
  <Paragraphs>332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Comic Sans MS</vt:lpstr>
      <vt:lpstr>Courier New</vt:lpstr>
      <vt:lpstr>Symbol</vt:lpstr>
      <vt:lpstr>Times</vt:lpstr>
      <vt:lpstr>Verdana</vt:lpstr>
      <vt:lpstr>Blank</vt:lpstr>
      <vt:lpstr>chapter 8</vt:lpstr>
      <vt:lpstr>Implementation support</vt:lpstr>
      <vt:lpstr>Introduction</vt:lpstr>
      <vt:lpstr>Elements of windowing systems</vt:lpstr>
      <vt:lpstr>roles of a windowing system </vt:lpstr>
      <vt:lpstr>Architectures of windowing systems</vt:lpstr>
      <vt:lpstr>The client-server architecture </vt:lpstr>
      <vt:lpstr>X Windows architecture</vt:lpstr>
      <vt:lpstr>X Windows architecture (ctd)</vt:lpstr>
      <vt:lpstr>Programming the application - 1 read-evaluation loop</vt:lpstr>
      <vt:lpstr>Programming the application - 1 notification-based</vt:lpstr>
      <vt:lpstr>going with the grain</vt:lpstr>
      <vt:lpstr>Using toolkits</vt:lpstr>
      <vt:lpstr>interfaces in Java</vt:lpstr>
      <vt:lpstr>User Interface Management Systems (UIMS)</vt:lpstr>
      <vt:lpstr>UIMS as conceptual architecture</vt:lpstr>
      <vt:lpstr>UIMS tradition – interface  layers / logical components</vt:lpstr>
      <vt:lpstr>Seeheim model</vt:lpstr>
      <vt:lpstr>conceptual vs. implementation</vt:lpstr>
      <vt:lpstr>semantic feedback</vt:lpstr>
      <vt:lpstr>what’s this?</vt:lpstr>
      <vt:lpstr>the bypass/switch</vt:lpstr>
      <vt:lpstr> more layers!</vt:lpstr>
      <vt:lpstr>Arch/Slinky</vt:lpstr>
      <vt:lpstr>monolithic vs. components</vt:lpstr>
      <vt:lpstr>MVC model - view  - controller</vt:lpstr>
      <vt:lpstr>MVC issues</vt:lpstr>
      <vt:lpstr>PAC model</vt:lpstr>
      <vt:lpstr>PAC presentation - abstraction  - control</vt:lpstr>
      <vt:lpstr>Implementation of UIMS</vt:lpstr>
      <vt:lpstr>graphical specification</vt:lpstr>
      <vt:lpstr>The drift of dialogue control</vt:lpstr>
      <vt:lpstr>Summary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10</cp:revision>
  <dcterms:created xsi:type="dcterms:W3CDTF">2003-08-07T14:10:51Z</dcterms:created>
  <dcterms:modified xsi:type="dcterms:W3CDTF">2025-03-02T10:19:23Z</dcterms:modified>
</cp:coreProperties>
</file>