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312" r:id="rId2"/>
    <p:sldId id="257" r:id="rId3"/>
    <p:sldId id="280" r:id="rId4"/>
    <p:sldId id="286" r:id="rId5"/>
    <p:sldId id="284" r:id="rId6"/>
    <p:sldId id="285" r:id="rId7"/>
    <p:sldId id="287" r:id="rId8"/>
    <p:sldId id="288" r:id="rId9"/>
    <p:sldId id="316" r:id="rId10"/>
    <p:sldId id="313" r:id="rId11"/>
    <p:sldId id="314" r:id="rId12"/>
    <p:sldId id="290" r:id="rId13"/>
    <p:sldId id="289" r:id="rId14"/>
    <p:sldId id="291" r:id="rId15"/>
    <p:sldId id="293" r:id="rId16"/>
    <p:sldId id="292" r:id="rId17"/>
    <p:sldId id="295" r:id="rId18"/>
    <p:sldId id="296" r:id="rId19"/>
    <p:sldId id="297" r:id="rId20"/>
    <p:sldId id="298" r:id="rId21"/>
    <p:sldId id="317" r:id="rId22"/>
    <p:sldId id="318" r:id="rId23"/>
    <p:sldId id="319" r:id="rId24"/>
    <p:sldId id="320" r:id="rId25"/>
    <p:sldId id="321" r:id="rId26"/>
    <p:sldId id="322" r:id="rId27"/>
    <p:sldId id="300" r:id="rId28"/>
    <p:sldId id="299" r:id="rId29"/>
    <p:sldId id="301" r:id="rId30"/>
    <p:sldId id="302" r:id="rId31"/>
    <p:sldId id="304" r:id="rId32"/>
    <p:sldId id="323" r:id="rId33"/>
    <p:sldId id="305" r:id="rId34"/>
    <p:sldId id="306" r:id="rId35"/>
    <p:sldId id="307" r:id="rId36"/>
    <p:sldId id="308" r:id="rId37"/>
    <p:sldId id="325" r:id="rId38"/>
    <p:sldId id="324" r:id="rId39"/>
    <p:sldId id="326" r:id="rId40"/>
    <p:sldId id="311" r:id="rId4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E62D7D1-70A2-1F3B-232B-9D4F096125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3C8445D-0864-7210-2B3C-78C90102CEC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2A4B099-A11B-84F7-FEC1-1B95782326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867809D-9AEA-6935-E5E2-C92DA5E7C5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EE37581-F26E-289E-EBC1-7504F18EC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AD3EAC3-60E3-68BF-63BE-FCEBE494A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47BFAC-CC71-E94A-A2AC-1DD4DE3A9A5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2B33-0D52-3AC1-9E29-8381B4B7A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B4627-1A56-6011-1C6B-F2CED7C4B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65F3-A792-F1CF-DE11-5C9558C2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761B1-1370-781A-25C7-72316CFA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E53CD-0727-E994-4BDF-DDF92DDA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07073-5EFE-2A4E-B3EC-02F77BFB47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423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851F-A6D9-727C-6B01-958A5EA5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ECBC8-1F50-2836-5595-1DACBDCCD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D829C-901C-37D2-8140-1C6AA481B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C7544-3D86-A759-5767-7FAF57C37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776BA-3223-775E-987E-90DBF8B6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4304A-7D9A-BF4E-A98C-16046886FD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36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A64B1-FD24-83F4-9CA0-8801181AC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65F1D-36B1-BCFC-B96C-F1AE00519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FB176-4EF1-5E8B-5874-40101833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C23A1-3A5F-1D8F-F90F-78D87EA4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43A47-9FC8-D9A5-C72F-B9BB8A22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E3008-9F18-464E-8DA1-7D655668DD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472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DD54-C2F4-6F85-F855-0CC2DA12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94AC1-CCAB-136C-1FCC-2350093AD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A8635-F7CB-6E77-B922-2FE1CFA9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2EA68-8C13-DC57-C408-3EB1E25D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91DCD-1238-670A-992B-8260C249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B69FB-095D-EB41-B815-EC34CC5E1B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125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1BA0-3901-F0B4-5804-81DAE2157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65193-0D4C-99C3-D38A-84F57DFEA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66263-0638-B9D7-A5E1-A942B973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8C2A3-A6B0-8277-730F-60A77FD9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FEAF7-D764-450D-728B-D9114595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8C927-B74E-8344-8794-C0B1839A47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76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5A76D-8017-B8CF-3C0E-8B2EFA229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E9FB3-F706-75EF-C58D-11FCA1BC4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9A509-9518-05A1-7A29-08FC686FF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21C62-9943-923C-E777-8AA97C61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3C9F0-658A-15E2-DE83-3E87E124C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D7428-1DB8-3C8B-2454-5A5CB6EB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8DD75-C7F1-364B-94B9-2B6552484B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11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A159-7716-B1AE-79BD-EF722494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8F038-FE88-F59B-A38E-7AD9D900C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7AD07-D94B-9271-7E40-0ACECFDF6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2EA119-F86C-4869-C2FF-BCAE1CCC9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496FAB-2F0D-BE22-4854-98D6C97C3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89D82-480F-4B66-967F-01EB357B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DA1AFF-F4FE-9196-BD52-EEC327D9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66D28E-F4B7-3AB1-B20E-2C0599BB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128DE-038A-E84F-AFD2-097F23B711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043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6F9D0-8D1F-A37E-A4A2-9813B9FE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52683-3FEA-FD91-5F2E-1691F143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9223E-B5D3-50AC-494D-DEE1FB9C7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3A670-90FB-DAFE-158F-21E834046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1CB36-9EC2-D444-AEAF-536570E6C1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23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71A73-6367-CDE6-D37F-C33EB4E8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0A46A-AF51-8443-FD9E-839AEEF3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CAD2C-382D-2468-1AD0-C7DE4CD2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FD1E8-B059-2A48-8BA3-C2ABC2FA21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277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217C-9E39-D888-3E7F-32678315F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8F76-9D0E-5633-3FC5-DCA2C582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F329D-5652-AA6E-A98F-87EDDF6A7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160F4-0030-D45C-C3E9-26576F95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3D07E-FE7A-EFEC-69F2-646F20B52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E3F20-DB47-4464-C102-45464672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13D6D-6647-BA48-9CB3-27FB430AAB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167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728C6-11EB-CDF2-4C57-D34874D36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7AAB9-1737-8A61-0B9A-FDB20AC5A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00184-8063-82CF-16E3-B55A1590A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6BD06-2CC9-D810-F309-716C37A4E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E5040-2166-A95E-AA6D-913418AE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8E2C3-F22B-98E6-A69B-220066CE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6CB00-7A7E-2746-B5C3-6637B301C4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18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4E0C1142-2988-F598-7DA7-4F475A19BF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589AF199-B6F0-F62D-FFCD-1A738DABD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4DA1E5-96D2-2FD2-CAF9-F24E82887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C45822-F37D-543C-A081-F3265AF963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B75B7D-720A-8C94-C51F-4E727F4EA9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86CF76-802F-8D72-579E-182C96E0A6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888CFE-1DAE-D844-AAD3-9CC2971F6D92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B0EA02D8-4C69-F0BA-DE9A-8EB9A7C47E6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759AD081-56F7-0F3F-5B74-CDCAE6D635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88E4D62F-1E8D-DCD4-3D50-A00F10D29A6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FC71B760-F187-17C1-B636-9E2B26DBAF6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E99FEE55-EB30-EBA4-59A3-C93E9C17766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566A6560-B93A-0BC2-4BC3-A200EBD362C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537E965-C574-A178-FD7D-719461CFA2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9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088C767C-4E92-AE9B-B0F9-AD48D04CE6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evaluation techniques</a:t>
            </a:r>
          </a:p>
        </p:txBody>
      </p:sp>
      <p:grpSp>
        <p:nvGrpSpPr>
          <p:cNvPr id="62468" name="Group 4">
            <a:extLst>
              <a:ext uri="{FF2B5EF4-FFF2-40B4-BE49-F238E27FC236}">
                <a16:creationId xmlns:a16="http://schemas.microsoft.com/office/drawing/2014/main" id="{C8E40468-315F-CCED-0D98-DC290F7BFF0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2469" name="Rectangle 5">
              <a:extLst>
                <a:ext uri="{FF2B5EF4-FFF2-40B4-BE49-F238E27FC236}">
                  <a16:creationId xmlns:a16="http://schemas.microsoft.com/office/drawing/2014/main" id="{5D17FB1F-7CDA-299C-8F51-D2EDACFB7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470" name="Rectangle 6">
              <a:extLst>
                <a:ext uri="{FF2B5EF4-FFF2-40B4-BE49-F238E27FC236}">
                  <a16:creationId xmlns:a16="http://schemas.microsoft.com/office/drawing/2014/main" id="{A9E55FC2-08FD-969A-7DC0-E28F392EF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62471" name="Picture 7">
              <a:extLst>
                <a:ext uri="{FF2B5EF4-FFF2-40B4-BE49-F238E27FC236}">
                  <a16:creationId xmlns:a16="http://schemas.microsoft.com/office/drawing/2014/main" id="{03F35862-FF33-74E7-83D8-3AB95BE71A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472" name="Picture 8">
              <a:extLst>
                <a:ext uri="{FF2B5EF4-FFF2-40B4-BE49-F238E27FC236}">
                  <a16:creationId xmlns:a16="http://schemas.microsoft.com/office/drawing/2014/main" id="{68EF55EB-B0EE-7996-EE3D-69901793BF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473" name="Picture 9">
              <a:extLst>
                <a:ext uri="{FF2B5EF4-FFF2-40B4-BE49-F238E27FC236}">
                  <a16:creationId xmlns:a16="http://schemas.microsoft.com/office/drawing/2014/main" id="{08DA5447-5EDC-DD6C-294C-31CE969CC6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474" name="Picture 10">
              <a:extLst>
                <a:ext uri="{FF2B5EF4-FFF2-40B4-BE49-F238E27FC236}">
                  <a16:creationId xmlns:a16="http://schemas.microsoft.com/office/drawing/2014/main" id="{3AD97BCA-9BB2-31D1-2E5C-E8573AB7D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475" name="Picture 11">
              <a:extLst>
                <a:ext uri="{FF2B5EF4-FFF2-40B4-BE49-F238E27FC236}">
                  <a16:creationId xmlns:a16="http://schemas.microsoft.com/office/drawing/2014/main" id="{E306CFFD-8CCD-FACE-A7F6-7BBB6D9ABD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19AFDC3-1438-A49D-68FC-82814E4A4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Laboratory studies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7BC0821-9A80-58CD-416C-D07A4D448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specialist equipment available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uninterrupted environment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lack of context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difficult to observe several users cooperating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Appropriate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if system location is dangerous or impractical for constrained single user systems to allow controlled manipulation of 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F4BBFAA-83A9-EBDB-5700-A12AFE4A0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Field Studies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5BFEF16-0CE8-E7CC-CC66-7E8000864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natural environment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context retained (though observation may alter it)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longitudinal studies possible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distractions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noise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Appropriate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where context is crucial for longitudinal studies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1CDDC56-DE1B-C7C0-A868-27B8B74E27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Evaluating Implementations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72F132E-9C26-7BEA-512B-6680529BDF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l"/>
            <a:r>
              <a:rPr lang="en-GB" altLang="en-US" sz="2800"/>
              <a:t>Requires an artefact:</a:t>
            </a:r>
          </a:p>
          <a:p>
            <a:pPr algn="l"/>
            <a:r>
              <a:rPr lang="en-GB" altLang="en-US" sz="2800"/>
              <a:t>	simulation, prototype,</a:t>
            </a:r>
          </a:p>
          <a:p>
            <a:pPr algn="l"/>
            <a:r>
              <a:rPr lang="en-GB" altLang="en-US" sz="2800"/>
              <a:t>	full implementation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F1151EE-D015-CE02-5625-D3DDED45DA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Experimental evaluation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443D81E-820C-4EA3-FCCA-0B90675B6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40000"/>
              </a:spcAft>
            </a:pPr>
            <a:r>
              <a:rPr lang="en-GB" altLang="en-US" sz="2400"/>
              <a:t>controlled evaluation of specific aspects of interactive behaviour</a:t>
            </a:r>
          </a:p>
          <a:p>
            <a:pPr>
              <a:spcAft>
                <a:spcPct val="40000"/>
              </a:spcAft>
            </a:pPr>
            <a:r>
              <a:rPr lang="en-GB" altLang="en-US" sz="2400"/>
              <a:t>evaluator chooses hypothesis to be tested</a:t>
            </a:r>
          </a:p>
          <a:p>
            <a:pPr>
              <a:spcAft>
                <a:spcPct val="40000"/>
              </a:spcAft>
            </a:pPr>
            <a:r>
              <a:rPr lang="en-GB" altLang="en-US" sz="2400"/>
              <a:t>a number of experimental conditions are considered which differ only in the value of some controlled variable.</a:t>
            </a:r>
          </a:p>
          <a:p>
            <a:pPr>
              <a:spcAft>
                <a:spcPct val="20000"/>
              </a:spcAft>
            </a:pPr>
            <a:r>
              <a:rPr lang="en-GB" altLang="en-US" sz="2400"/>
              <a:t>changes in behavioural measure are attributed to different conditions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D846E4C-44F4-1D16-B525-6CB6D6DA7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Experimental factors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5914D03-9CF0-6CD2-4134-38BB65226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Subjects</a:t>
            </a:r>
          </a:p>
          <a:p>
            <a:pPr lvl="1"/>
            <a:r>
              <a:rPr lang="en-GB" altLang="en-US"/>
              <a:t>who – representative,  sufficient sample</a:t>
            </a:r>
          </a:p>
          <a:p>
            <a:r>
              <a:rPr lang="en-GB" altLang="en-US"/>
              <a:t>Variables</a:t>
            </a:r>
          </a:p>
          <a:p>
            <a:pPr lvl="1"/>
            <a:r>
              <a:rPr lang="en-GB" altLang="en-US"/>
              <a:t>things to modify and measure</a:t>
            </a:r>
          </a:p>
          <a:p>
            <a:r>
              <a:rPr lang="en-GB" altLang="en-US"/>
              <a:t>Hypothesis</a:t>
            </a:r>
          </a:p>
          <a:p>
            <a:pPr lvl="1"/>
            <a:r>
              <a:rPr lang="en-GB" altLang="en-US"/>
              <a:t>what you’d like to show</a:t>
            </a:r>
          </a:p>
          <a:p>
            <a:r>
              <a:rPr lang="en-GB" altLang="en-US"/>
              <a:t>Experimental design</a:t>
            </a:r>
          </a:p>
          <a:p>
            <a:pPr lvl="1"/>
            <a:r>
              <a:rPr lang="en-GB" altLang="en-US"/>
              <a:t>how you are going to do 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860435E-F55B-84FB-205A-C2EAA53D5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Variables</a:t>
            </a:r>
            <a:endParaRPr lang="en-GB" altLang="en-US" sz="280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B62E048-4513-0F1D-1737-88A53DBF5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/>
            <a:endParaRPr lang="en-GB" altLang="en-US" sz="1400"/>
          </a:p>
          <a:p>
            <a:r>
              <a:rPr lang="en-GB" altLang="en-US" sz="2400"/>
              <a:t>independent variable (IV)</a:t>
            </a:r>
          </a:p>
          <a:p>
            <a:pPr lvl="1">
              <a:buFontTx/>
              <a:buChar char=" "/>
            </a:pPr>
            <a:r>
              <a:rPr lang="en-GB" altLang="en-US" sz="2000"/>
              <a:t>characteristic changed to produce different conditions</a:t>
            </a:r>
          </a:p>
          <a:p>
            <a:pPr lvl="1">
              <a:buFontTx/>
              <a:buChar char=" "/>
            </a:pPr>
            <a:r>
              <a:rPr lang="en-GB" altLang="en-US" sz="2000"/>
              <a:t>e.g. interface style, number of menu items</a:t>
            </a:r>
          </a:p>
          <a:p>
            <a:pPr lvl="1">
              <a:buFontTx/>
              <a:buChar char=" "/>
            </a:pPr>
            <a:endParaRPr lang="en-GB" altLang="en-US" sz="2000"/>
          </a:p>
          <a:p>
            <a:r>
              <a:rPr lang="en-GB" altLang="en-US" sz="2400"/>
              <a:t>dependent variable (DV)</a:t>
            </a:r>
          </a:p>
          <a:p>
            <a:pPr lvl="1">
              <a:buFontTx/>
              <a:buChar char=" "/>
            </a:pPr>
            <a:r>
              <a:rPr lang="en-GB" altLang="en-US" sz="2000"/>
              <a:t>characteristics measured in the experiment</a:t>
            </a:r>
          </a:p>
          <a:p>
            <a:pPr lvl="1">
              <a:buFontTx/>
              <a:buChar char=" "/>
            </a:pPr>
            <a:r>
              <a:rPr lang="en-GB" altLang="en-US" sz="2000"/>
              <a:t>e.g. time taken, number of errors.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1DE8590-B1B0-AC2C-E725-2EF09F9E9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Hypothesis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7AA91DA-7ED8-41B1-C33D-5812D9EF9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prediction of outcome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framed in terms of IV and DV</a:t>
            </a:r>
          </a:p>
          <a:p>
            <a:pPr lvl="4">
              <a:lnSpc>
                <a:spcPct val="90000"/>
              </a:lnSpc>
              <a:buFontTx/>
              <a:buChar char=" "/>
            </a:pPr>
            <a:endParaRPr lang="en-GB" altLang="en-US" sz="16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e.g. “error rate will increase as font size decreases”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null hypothesis: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states no difference between conditions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aim is to disprove this</a:t>
            </a:r>
          </a:p>
          <a:p>
            <a:pPr lvl="4">
              <a:lnSpc>
                <a:spcPct val="90000"/>
              </a:lnSpc>
              <a:buFontTx/>
              <a:buChar char=" "/>
            </a:pPr>
            <a:endParaRPr lang="en-GB" altLang="en-US" sz="16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e.g. null hyp. = “no change with font size”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D18906D-576B-F56E-71E7-75459E42E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Experimental design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32EA21E-575D-747B-A05E-34890DD80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within groups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each subject performs experiment under each condition.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transfer of learning possible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less costly and less likely to suffer from user variation.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between groups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each subject performs under only one condition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no transfer of learning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more users required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variation can bias results.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F5B7A7F-EBD6-DF1D-B17F-BE7F76E03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Analysis of data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611A5B8-8D20-D634-BF9B-0F40135B1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Before you start to do any statistics: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look at data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save original data</a:t>
            </a:r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Choice of statistical technique depends 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type of data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information required</a:t>
            </a:r>
          </a:p>
          <a:p>
            <a:pPr lvl="2"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Type of data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discrete  -  finite number of values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continuous  -  any value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09B6928-0890-B2BC-1880-1C8ED8ED8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Analysis - types of test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30133B6-4AF6-98FA-1568-B0142D336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parametric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assume normal distribution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robust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powerful</a:t>
            </a:r>
          </a:p>
          <a:p>
            <a:pPr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non-parametric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do not assume normal distribution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less powerful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more reliable</a:t>
            </a:r>
          </a:p>
          <a:p>
            <a:pPr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contingency table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classify data by discrete attributes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count number of data items in each group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051A3C-13E5-46F7-B851-7586D7069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Evaluation Techniques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6A1DF03-0B15-AD7A-767B-4AA605CC2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Evaluation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tests usability and functionality of system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occurs in laboratory, field and/or in</a:t>
            </a:r>
            <a:r>
              <a:rPr lang="en-GB" altLang="en-US" sz="2000"/>
              <a:t> </a:t>
            </a:r>
            <a:r>
              <a:rPr lang="en-US" altLang="en-US" sz="2000"/>
              <a:t>collaboration with users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evaluates both design and implementation</a:t>
            </a:r>
            <a:endParaRPr lang="en-GB" altLang="en-US" sz="2000"/>
          </a:p>
          <a:p>
            <a:pPr lvl="1">
              <a:spcBef>
                <a:spcPct val="50000"/>
              </a:spcBef>
            </a:pPr>
            <a:r>
              <a:rPr lang="en-US" altLang="en-US" sz="2000"/>
              <a:t>should be considered at all stages in</a:t>
            </a:r>
            <a:r>
              <a:rPr lang="en-GB" altLang="en-US" sz="2000"/>
              <a:t> </a:t>
            </a:r>
            <a:r>
              <a:rPr lang="en-US" altLang="en-US" sz="2000"/>
              <a:t>the design life cycle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8579B35-36F4-5135-2FDA-0B05C0300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Analysis of data (cont.)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5796AC9-6AE7-73BA-EFA1-44F3062D8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What information is required?</a:t>
            </a:r>
          </a:p>
          <a:p>
            <a:pPr lvl="1"/>
            <a:r>
              <a:rPr lang="en-GB" altLang="en-US"/>
              <a:t>is there a difference?</a:t>
            </a:r>
          </a:p>
          <a:p>
            <a:pPr lvl="1"/>
            <a:r>
              <a:rPr lang="en-GB" altLang="en-US"/>
              <a:t>how big is the difference?</a:t>
            </a:r>
          </a:p>
          <a:p>
            <a:pPr lvl="1"/>
            <a:r>
              <a:rPr lang="en-GB" altLang="en-US"/>
              <a:t>how accurate is the estimate?</a:t>
            </a:r>
          </a:p>
          <a:p>
            <a:pPr lvl="3"/>
            <a:endParaRPr lang="en-GB" altLang="en-US"/>
          </a:p>
          <a:p>
            <a:r>
              <a:rPr lang="en-GB" altLang="en-US"/>
              <a:t>Parametric and non-parametric tests mainly address first of these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025378F-26B1-5FE6-0DD3-7FFCB1731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Experimental studies on groups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815FA27-5624-2C13-95EB-23E2011B9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More difficult than single-user experiments</a:t>
            </a:r>
          </a:p>
          <a:p>
            <a:endParaRPr lang="en-GB" altLang="en-US"/>
          </a:p>
          <a:p>
            <a:pPr>
              <a:buFontTx/>
              <a:buNone/>
            </a:pPr>
            <a:r>
              <a:rPr lang="en-GB" altLang="en-US"/>
              <a:t>Problems with:</a:t>
            </a:r>
          </a:p>
          <a:p>
            <a:pPr lvl="1"/>
            <a:r>
              <a:rPr lang="en-GB" altLang="en-US"/>
              <a:t>subject groups</a:t>
            </a:r>
          </a:p>
          <a:p>
            <a:pPr lvl="1"/>
            <a:r>
              <a:rPr lang="en-GB" altLang="en-US"/>
              <a:t>choice of task</a:t>
            </a:r>
          </a:p>
          <a:p>
            <a:pPr lvl="1"/>
            <a:r>
              <a:rPr lang="en-GB" altLang="en-US"/>
              <a:t>data gathering</a:t>
            </a:r>
          </a:p>
          <a:p>
            <a:pPr lvl="1"/>
            <a:r>
              <a:rPr lang="en-GB" altLang="en-US"/>
              <a:t>analysis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1A0BB084-5FBC-D6C7-39FD-C0F6DD1CC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Subject groups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089171BE-54D8-8C66-BEEA-B3B0C7B21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80000"/>
              </a:spcBef>
              <a:buFontTx/>
              <a:buNone/>
            </a:pPr>
            <a:r>
              <a:rPr lang="en-GB" altLang="en-US" sz="2400"/>
              <a:t>larger number of subjects</a:t>
            </a:r>
            <a:br>
              <a:rPr lang="en-GB" altLang="en-US" sz="2400"/>
            </a:br>
            <a:r>
              <a:rPr lang="en-GB" altLang="en-US" sz="2400"/>
              <a:t>			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 more expensive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GB" altLang="en-US" sz="2400"/>
              <a:t>longer time to `settle down’</a:t>
            </a:r>
            <a:br>
              <a:rPr lang="en-GB" altLang="en-US" sz="2400"/>
            </a:br>
            <a:r>
              <a:rPr lang="en-GB" altLang="en-US" sz="2400"/>
              <a:t>			… even more variation!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GB" altLang="en-US" sz="2400"/>
              <a:t>difficult to timetable</a:t>
            </a:r>
          </a:p>
          <a:p>
            <a:pPr>
              <a:spcBef>
                <a:spcPct val="80000"/>
              </a:spcBef>
              <a:buFontTx/>
              <a:buNone/>
            </a:pPr>
            <a:r>
              <a:rPr lang="en-GB" altLang="en-US" sz="2400"/>
              <a:t>so … often only three or four groups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2486861-7015-D760-4BE1-099AE84BF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T</a:t>
            </a:r>
            <a:r>
              <a:rPr lang="en-GB" altLang="en-US"/>
              <a:t>he task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B346D9D-2889-FB2B-9B7E-300AA29DE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3522663" algn="l"/>
              </a:tabLst>
            </a:pPr>
            <a:r>
              <a:rPr lang="en-GB" altLang="en-US" sz="2400"/>
              <a:t>must encourage cooperation</a:t>
            </a:r>
          </a:p>
          <a:p>
            <a:pPr>
              <a:buFontTx/>
              <a:buNone/>
              <a:tabLst>
                <a:tab pos="3522663" algn="l"/>
              </a:tabLst>
            </a:pPr>
            <a:endParaRPr lang="en-GB" altLang="en-US" sz="1000"/>
          </a:p>
          <a:p>
            <a:pPr>
              <a:buFontTx/>
              <a:buNone/>
              <a:tabLst>
                <a:tab pos="3522663" algn="l"/>
              </a:tabLst>
            </a:pPr>
            <a:r>
              <a:rPr lang="en-GB" altLang="en-US" sz="2400"/>
              <a:t>perhaps involve multiple channels</a:t>
            </a:r>
          </a:p>
          <a:p>
            <a:pPr>
              <a:buFontTx/>
              <a:buNone/>
              <a:tabLst>
                <a:tab pos="3522663" algn="l"/>
              </a:tabLst>
            </a:pPr>
            <a:endParaRPr lang="en-GB" altLang="en-US" sz="1000"/>
          </a:p>
          <a:p>
            <a:pPr>
              <a:buFontTx/>
              <a:buNone/>
              <a:tabLst>
                <a:tab pos="3522663" algn="l"/>
              </a:tabLst>
            </a:pPr>
            <a:r>
              <a:rPr lang="en-GB" altLang="en-US" sz="2400"/>
              <a:t>options:</a:t>
            </a:r>
          </a:p>
          <a:p>
            <a:pPr lvl="1">
              <a:tabLst>
                <a:tab pos="3522663" algn="l"/>
              </a:tabLst>
            </a:pPr>
            <a:r>
              <a:rPr lang="en-GB" altLang="en-US" sz="2000"/>
              <a:t>creative task	</a:t>
            </a:r>
            <a:r>
              <a:rPr lang="en-GB" altLang="en-US" sz="1600"/>
              <a:t>e.g. ‘</a:t>
            </a:r>
            <a:r>
              <a:rPr lang="en-GB" altLang="en-US" sz="1600" i="1"/>
              <a:t>write a short report on …</a:t>
            </a:r>
            <a:r>
              <a:rPr lang="en-GB" altLang="en-US" sz="1600"/>
              <a:t>’</a:t>
            </a:r>
            <a:endParaRPr lang="en-GB" altLang="en-US" sz="1800"/>
          </a:p>
          <a:p>
            <a:pPr lvl="1">
              <a:tabLst>
                <a:tab pos="3522663" algn="l"/>
              </a:tabLst>
            </a:pPr>
            <a:r>
              <a:rPr lang="en-GB" altLang="en-US" sz="2000"/>
              <a:t>decision games	</a:t>
            </a:r>
            <a:r>
              <a:rPr lang="en-GB" altLang="en-US" sz="1600"/>
              <a:t>e.g. desert survival task</a:t>
            </a:r>
          </a:p>
          <a:p>
            <a:pPr lvl="1">
              <a:tabLst>
                <a:tab pos="3522663" algn="l"/>
              </a:tabLst>
            </a:pPr>
            <a:r>
              <a:rPr lang="en-GB" altLang="en-US" sz="2000"/>
              <a:t>control task	</a:t>
            </a:r>
            <a:r>
              <a:rPr lang="en-GB" altLang="en-US" sz="1600"/>
              <a:t>e.g. ARKola bottling plant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1B25F2B-8B54-36EF-8E3F-78D587009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Data gathering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914D798-BB8D-E23C-1038-0A3B9D6B3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several video cameras</a:t>
            </a:r>
            <a:br>
              <a:rPr lang="en-GB" altLang="en-US" sz="2400"/>
            </a:br>
            <a:r>
              <a:rPr lang="en-GB" altLang="en-US" sz="2400"/>
              <a:t>	+ direct logging of application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400"/>
              <a:t>problems:</a:t>
            </a:r>
          </a:p>
          <a:p>
            <a:pPr lvl="1"/>
            <a:r>
              <a:rPr lang="en-GB" altLang="en-US" sz="2000"/>
              <a:t>synchronisation</a:t>
            </a:r>
          </a:p>
          <a:p>
            <a:pPr lvl="1"/>
            <a:r>
              <a:rPr lang="en-GB" altLang="en-US" sz="2000"/>
              <a:t>sheer volume!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400"/>
              <a:t>one solution:</a:t>
            </a:r>
          </a:p>
          <a:p>
            <a:pPr lvl="1"/>
            <a:r>
              <a:rPr lang="en-GB" altLang="en-US" sz="2000"/>
              <a:t>record from each perspective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A42AF64-FFB0-3B75-35A7-80DFC9F7B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Analysis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AC2F78C0-CD8B-7F06-D78A-C2B12C552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N.B. vast variation between groups</a:t>
            </a:r>
          </a:p>
          <a:p>
            <a:pPr>
              <a:buFontTx/>
              <a:buNone/>
            </a:pPr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solutions:</a:t>
            </a:r>
          </a:p>
          <a:p>
            <a:pPr lvl="1"/>
            <a:r>
              <a:rPr lang="en-GB" altLang="en-US" sz="1800"/>
              <a:t>within groups experiments</a:t>
            </a:r>
          </a:p>
          <a:p>
            <a:pPr lvl="1"/>
            <a:r>
              <a:rPr lang="en-GB" altLang="en-US" sz="1800"/>
              <a:t>micro-analysis (e.g., gaps in speech)</a:t>
            </a:r>
          </a:p>
          <a:p>
            <a:pPr lvl="1"/>
            <a:r>
              <a:rPr lang="en-GB" altLang="en-US" sz="1800"/>
              <a:t>anecdotal and qualitative analysis</a:t>
            </a:r>
          </a:p>
          <a:p>
            <a:pPr>
              <a:buFontTx/>
              <a:buNone/>
            </a:pPr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look at interactions between group and media</a:t>
            </a:r>
          </a:p>
          <a:p>
            <a:pPr>
              <a:buFontTx/>
              <a:buNone/>
            </a:pPr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controlled experiments may `waste' resources!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14DC547-6979-DBA1-CE3D-8FBAD6BB6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Field studies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01FB995-B59C-A64B-F7F7-DB60E3770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Experiments dominated by group formation</a:t>
            </a:r>
          </a:p>
          <a:p>
            <a:pPr>
              <a:buFontTx/>
              <a:buNone/>
            </a:pPr>
            <a:endParaRPr lang="en-GB" altLang="en-US" sz="1600"/>
          </a:p>
          <a:p>
            <a:pPr>
              <a:buFontTx/>
              <a:buNone/>
            </a:pPr>
            <a:r>
              <a:rPr lang="en-GB" altLang="en-US" sz="2000"/>
              <a:t>Field studies more realistic:</a:t>
            </a:r>
          </a:p>
          <a:p>
            <a:pPr lvl="1">
              <a:buFontTx/>
              <a:buNone/>
            </a:pPr>
            <a:r>
              <a:rPr lang="en-GB" altLang="en-US" sz="1800" i="1"/>
              <a:t>distributed cognition</a:t>
            </a:r>
            <a:r>
              <a:rPr lang="en-GB" altLang="en-US" sz="1800"/>
              <a:t> 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work studied in context</a:t>
            </a:r>
          </a:p>
          <a:p>
            <a:pPr lvl="1">
              <a:buFontTx/>
              <a:buNone/>
            </a:pPr>
            <a:r>
              <a:rPr lang="en-GB" altLang="en-US" sz="1800"/>
              <a:t>real action is </a:t>
            </a:r>
            <a:r>
              <a:rPr lang="en-GB" altLang="en-US" sz="1800" i="1"/>
              <a:t>situated action</a:t>
            </a:r>
            <a:endParaRPr lang="en-GB" altLang="en-US" sz="1800"/>
          </a:p>
          <a:p>
            <a:pPr lvl="1">
              <a:buFontTx/>
              <a:buNone/>
            </a:pPr>
            <a:r>
              <a:rPr lang="en-GB" altLang="en-US" sz="1800"/>
              <a:t>physical and social environment both crucial</a:t>
            </a:r>
          </a:p>
          <a:p>
            <a:pPr>
              <a:buFontTx/>
              <a:buNone/>
            </a:pPr>
            <a:endParaRPr lang="en-GB" altLang="en-US" sz="1600"/>
          </a:p>
          <a:p>
            <a:pPr>
              <a:buFontTx/>
              <a:buNone/>
            </a:pPr>
            <a:r>
              <a:rPr lang="en-GB" altLang="en-US" sz="2000"/>
              <a:t>Contrast:</a:t>
            </a:r>
          </a:p>
          <a:p>
            <a:pPr lvl="1">
              <a:buFontTx/>
              <a:buNone/>
            </a:pPr>
            <a:r>
              <a:rPr lang="en-GB" altLang="en-US" sz="1800"/>
              <a:t>psychology – controlled experiment</a:t>
            </a:r>
          </a:p>
          <a:p>
            <a:pPr lvl="1">
              <a:buFontTx/>
              <a:buNone/>
            </a:pPr>
            <a:r>
              <a:rPr lang="en-GB" altLang="en-US" sz="1800"/>
              <a:t>sociology and anthropology – open study and rich data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B0265AF-BFC6-992B-9043-A6E23DBB06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Observational Methods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634C3C4-6319-3D2F-18CF-27F9ABA10B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Think Aloud</a:t>
            </a:r>
          </a:p>
          <a:p>
            <a:r>
              <a:rPr lang="en-GB" altLang="en-US"/>
              <a:t>Cooperative evaluation</a:t>
            </a:r>
          </a:p>
          <a:p>
            <a:r>
              <a:rPr lang="en-GB" altLang="en-US"/>
              <a:t>Protocol analysis</a:t>
            </a:r>
          </a:p>
          <a:p>
            <a:r>
              <a:rPr lang="en-GB" altLang="en-US"/>
              <a:t>Automated analysis</a:t>
            </a:r>
          </a:p>
          <a:p>
            <a:r>
              <a:rPr lang="en-GB" altLang="en-US"/>
              <a:t>Post-task walkthroughs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CEF535B-B8AB-DEF5-8D23-1728047FB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Think Aloud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94D200D-6D8B-C5A6-D202-054EF6E05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user observed performing task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user asked to describe what he is doing and why, what he thinks is happening etc.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simplicity - requires little expertise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provide useful insight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show how system is actually use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subjective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selective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act of describing may alter task performance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F169925-71E7-16EA-CA3E-B2E57012D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Cooperative evaluation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CE5CEF7-22F0-609A-23DE-B8B57C664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variation on think aloud</a:t>
            </a:r>
          </a:p>
          <a:p>
            <a:r>
              <a:rPr lang="en-GB" altLang="en-US" sz="2400"/>
              <a:t>user collaborates in evaluation</a:t>
            </a:r>
          </a:p>
          <a:p>
            <a:r>
              <a:rPr lang="en-GB" altLang="en-US" sz="2400"/>
              <a:t>both user and evaluator can ask each other questions throughout</a:t>
            </a:r>
          </a:p>
          <a:p>
            <a:pPr lvl="4"/>
            <a:endParaRPr lang="en-GB" altLang="en-US"/>
          </a:p>
          <a:p>
            <a:r>
              <a:rPr lang="en-GB" altLang="en-US" sz="2400"/>
              <a:t>Additional advantages</a:t>
            </a:r>
            <a:endParaRPr lang="en-GB" altLang="en-US"/>
          </a:p>
          <a:p>
            <a:pPr lvl="1"/>
            <a:r>
              <a:rPr lang="en-GB" altLang="en-US" sz="2000"/>
              <a:t>less constrained and easier to use</a:t>
            </a:r>
          </a:p>
          <a:p>
            <a:pPr lvl="1"/>
            <a:r>
              <a:rPr lang="en-GB" altLang="en-US" sz="2000"/>
              <a:t>user is encouraged to criticize system</a:t>
            </a:r>
          </a:p>
          <a:p>
            <a:pPr lvl="1"/>
            <a:r>
              <a:rPr lang="en-GB" altLang="en-US" sz="2000"/>
              <a:t>clarification possible</a:t>
            </a:r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3559C57-1094-AEE2-6BDD-CCB82EBCC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Goals of Evaluation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EF65B68-489E-68D8-D893-B12C51CB2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assess extent of system functionality</a:t>
            </a:r>
          </a:p>
          <a:p>
            <a:endParaRPr lang="en-GB" altLang="en-US"/>
          </a:p>
          <a:p>
            <a:r>
              <a:rPr lang="en-GB" altLang="en-US"/>
              <a:t>assess effect of interface on user</a:t>
            </a:r>
          </a:p>
          <a:p>
            <a:endParaRPr lang="en-GB" altLang="en-US"/>
          </a:p>
          <a:p>
            <a:r>
              <a:rPr lang="en-GB" altLang="en-US"/>
              <a:t>identify specific problems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CE81538-660E-529F-03D2-8170E28DC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Protocol analysis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A5E8C7B-A2B8-0870-EA44-A2CA48436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paper and pencil – </a:t>
            </a:r>
            <a:r>
              <a:rPr lang="en-GB" altLang="en-US" sz="1800"/>
              <a:t>cheap,  limited to writing speed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audio – </a:t>
            </a:r>
            <a:r>
              <a:rPr lang="en-GB" altLang="en-US" sz="1800"/>
              <a:t>good for think aloud,  difficult to match with other protocols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video – </a:t>
            </a:r>
            <a:r>
              <a:rPr lang="en-GB" altLang="en-US" sz="1800"/>
              <a:t>accurate and realistic,  needs special equipment,  obtrusive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computer logging – </a:t>
            </a:r>
            <a:r>
              <a:rPr lang="en-GB" altLang="en-US" sz="1800"/>
              <a:t>automatic and unobtrusive,  large amounts of data difficult to analyze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user notebooks – </a:t>
            </a:r>
            <a:r>
              <a:rPr lang="en-GB" altLang="en-US" sz="1800"/>
              <a:t>coarse and subjective, useful insights, good for longitudinal studies</a:t>
            </a:r>
            <a:endParaRPr lang="en-GB" altLang="en-US" sz="2000"/>
          </a:p>
          <a:p>
            <a:pPr lvl="4"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000"/>
              <a:t>Mixed use in practice.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audio/video transcription difficult and requires skill.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Some automatic support tools available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92C81E6-4CA1-1AD0-1593-AA7A753C8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automated analysis – EVA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C0539A0-867C-6EAC-4EDD-795573A02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Workplace project</a:t>
            </a:r>
          </a:p>
          <a:p>
            <a:r>
              <a:rPr lang="en-GB" altLang="en-US" sz="2400"/>
              <a:t>Post task walkthrough</a:t>
            </a:r>
          </a:p>
          <a:p>
            <a:pPr lvl="1"/>
            <a:r>
              <a:rPr lang="en-GB" altLang="en-US" sz="2000"/>
              <a:t>user reacts on action after the event</a:t>
            </a:r>
          </a:p>
          <a:p>
            <a:pPr lvl="1"/>
            <a:r>
              <a:rPr lang="en-GB" altLang="en-US" sz="2000"/>
              <a:t>used to fill in intention</a:t>
            </a:r>
          </a:p>
          <a:p>
            <a:r>
              <a:rPr lang="en-GB" altLang="en-US" sz="2400"/>
              <a:t>Advantages</a:t>
            </a:r>
          </a:p>
          <a:p>
            <a:pPr lvl="1"/>
            <a:r>
              <a:rPr lang="en-GB" altLang="en-US" sz="2000"/>
              <a:t>analyst has time to focus on relevant incidents</a:t>
            </a:r>
          </a:p>
          <a:p>
            <a:pPr lvl="1"/>
            <a:r>
              <a:rPr lang="en-GB" altLang="en-US" sz="2000"/>
              <a:t>avoid excessive interruption of task </a:t>
            </a:r>
          </a:p>
          <a:p>
            <a:r>
              <a:rPr lang="en-GB" altLang="en-US" sz="2400"/>
              <a:t>Disadvantages</a:t>
            </a:r>
          </a:p>
          <a:p>
            <a:pPr lvl="1"/>
            <a:r>
              <a:rPr lang="en-GB" altLang="en-US" sz="2000"/>
              <a:t>lack of freshness</a:t>
            </a:r>
          </a:p>
          <a:p>
            <a:pPr lvl="1"/>
            <a:r>
              <a:rPr lang="en-GB" altLang="en-US" sz="2000"/>
              <a:t>may be post-hoc interpretation of events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F0D46023-789B-1F1B-D64A-C27C44AC9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post-task walkthroughs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DAA8CDC-540D-2146-AA73-BF8D1A61B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transcript played back to participant for comment</a:t>
            </a:r>
          </a:p>
          <a:p>
            <a:pPr lvl="1"/>
            <a:r>
              <a:rPr lang="en-GB" altLang="en-US"/>
              <a:t>immediately </a:t>
            </a:r>
            <a:r>
              <a:rPr lang="en-GB" altLang="en-US">
                <a:sym typeface="Symbol" pitchFamily="2" charset="2"/>
              </a:rPr>
              <a:t> fresh in mind</a:t>
            </a:r>
          </a:p>
          <a:p>
            <a:pPr lvl="1"/>
            <a:r>
              <a:rPr lang="en-GB" altLang="en-US">
                <a:sym typeface="Symbol" pitchFamily="2" charset="2"/>
              </a:rPr>
              <a:t>delayed  evaluator has time to identify questions</a:t>
            </a:r>
          </a:p>
          <a:p>
            <a:r>
              <a:rPr lang="en-GB" altLang="en-US">
                <a:sym typeface="Symbol" pitchFamily="2" charset="2"/>
              </a:rPr>
              <a:t>useful to identify reasons for actions and alternatives considered</a:t>
            </a:r>
          </a:p>
          <a:p>
            <a:r>
              <a:rPr lang="en-GB" altLang="en-US">
                <a:sym typeface="Symbol" pitchFamily="2" charset="2"/>
              </a:rPr>
              <a:t>necessary in cases where think aloud is not possible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FA900FE-C3B1-24CC-752A-D7978F0F65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Query Techniques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B0427DA-D36B-F1F4-AEF8-B47E47A191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Interviews</a:t>
            </a:r>
          </a:p>
          <a:p>
            <a:r>
              <a:rPr lang="en-GB" altLang="en-US" sz="2800"/>
              <a:t>Questionnaires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9AFA2A4-44F6-7915-5EA7-8AC4329B7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Interviews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7132609-80FF-872A-BF55-EEFE745EF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analyst questions user on one-to -one basis</a:t>
            </a:r>
            <a:br>
              <a:rPr lang="en-GB" altLang="en-US" sz="2400"/>
            </a:br>
            <a:r>
              <a:rPr lang="en-GB" altLang="en-US" sz="2400"/>
              <a:t>usually based on prepared questions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informal, subjective and relatively cheap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be varied to suit context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issues can be explored more fully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can elicit user views and identify unanticipated problems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very subjective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time consuming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FE966CE-7B74-8EC0-1C91-63DE07F1C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Questionnaires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7C10F83-5483-7B79-11A5-006B35101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Set of fixed questions given to users</a:t>
            </a:r>
          </a:p>
          <a:p>
            <a:endParaRPr lang="en-GB" altLang="en-US" sz="2400"/>
          </a:p>
          <a:p>
            <a:r>
              <a:rPr lang="en-GB" altLang="en-US" sz="2400"/>
              <a:t>Advantages</a:t>
            </a:r>
          </a:p>
          <a:p>
            <a:pPr lvl="1"/>
            <a:r>
              <a:rPr lang="en-GB" altLang="en-US" sz="2000"/>
              <a:t>quick and reaches large user group</a:t>
            </a:r>
          </a:p>
          <a:p>
            <a:pPr lvl="1"/>
            <a:r>
              <a:rPr lang="en-GB" altLang="en-US" sz="2000"/>
              <a:t>can be analyzed more rigorously</a:t>
            </a:r>
          </a:p>
          <a:p>
            <a:r>
              <a:rPr lang="en-GB" altLang="en-US" sz="2400"/>
              <a:t>Disadvantages</a:t>
            </a:r>
          </a:p>
          <a:p>
            <a:pPr lvl="1"/>
            <a:r>
              <a:rPr lang="en-GB" altLang="en-US" sz="2000"/>
              <a:t>less flexible</a:t>
            </a:r>
          </a:p>
          <a:p>
            <a:pPr lvl="1"/>
            <a:r>
              <a:rPr lang="en-GB" altLang="en-US" sz="2000"/>
              <a:t>less probing</a:t>
            </a:r>
          </a:p>
          <a:p>
            <a:pPr lvl="1"/>
            <a:endParaRPr lang="en-GB" altLang="en-US" sz="2000"/>
          </a:p>
          <a:p>
            <a:pPr lvl="1"/>
            <a:endParaRPr lang="en-GB" altLang="en-US" sz="2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183650CF-9442-898E-9FE3-A2AF120A3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Questionnaires (ctd)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F2DC1C4-9986-6718-A46B-231D10B11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Need careful design	</a:t>
            </a:r>
          </a:p>
          <a:p>
            <a:pPr lvl="1"/>
            <a:r>
              <a:rPr lang="en-GB" altLang="en-US" sz="2000"/>
              <a:t>what information is required?</a:t>
            </a:r>
          </a:p>
          <a:p>
            <a:pPr lvl="1"/>
            <a:r>
              <a:rPr lang="en-GB" altLang="en-US" sz="2000"/>
              <a:t>how are answers to be analyzed?</a:t>
            </a:r>
          </a:p>
          <a:p>
            <a:endParaRPr lang="en-GB" altLang="en-US" sz="2400"/>
          </a:p>
          <a:p>
            <a:r>
              <a:rPr lang="en-GB" altLang="en-US" sz="2400"/>
              <a:t>Styles of question</a:t>
            </a:r>
          </a:p>
          <a:p>
            <a:pPr lvl="1"/>
            <a:r>
              <a:rPr lang="en-GB" altLang="en-US" sz="2000"/>
              <a:t>general</a:t>
            </a:r>
          </a:p>
          <a:p>
            <a:pPr lvl="1"/>
            <a:r>
              <a:rPr lang="en-GB" altLang="en-US" sz="2000"/>
              <a:t>open-ended</a:t>
            </a:r>
          </a:p>
          <a:p>
            <a:pPr lvl="1"/>
            <a:r>
              <a:rPr lang="en-GB" altLang="en-US" sz="2000"/>
              <a:t>scalar</a:t>
            </a:r>
          </a:p>
          <a:p>
            <a:pPr lvl="1"/>
            <a:r>
              <a:rPr lang="en-GB" altLang="en-US" sz="2000"/>
              <a:t>multi-choice</a:t>
            </a:r>
          </a:p>
          <a:p>
            <a:pPr lvl="1"/>
            <a:r>
              <a:rPr lang="en-GB" altLang="en-US" sz="2000"/>
              <a:t>ranked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9C741ECB-90F8-6B30-D1AD-CED97BAFBC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Physiological methods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794F15D-7131-7161-28BE-66295CE470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Eye tracking</a:t>
            </a:r>
          </a:p>
          <a:p>
            <a:r>
              <a:rPr lang="en-GB" altLang="en-US" sz="2800"/>
              <a:t>Physiological measurement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AABF64B9-F631-C84A-067B-6B6063590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eye tracking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1477C60-AB0C-03B5-A13F-B03EE0D5C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head or desk mounted equipment tracks the position of the eye</a:t>
            </a:r>
          </a:p>
          <a:p>
            <a:r>
              <a:rPr lang="en-GB" altLang="en-US" sz="2400"/>
              <a:t>eye movement reflects the amount of cognitive processing a display requires</a:t>
            </a:r>
          </a:p>
          <a:p>
            <a:r>
              <a:rPr lang="en-GB" altLang="en-US" sz="2400"/>
              <a:t>measurements include</a:t>
            </a:r>
          </a:p>
          <a:p>
            <a:pPr lvl="1"/>
            <a:r>
              <a:rPr lang="en-GB" altLang="en-US" sz="2000"/>
              <a:t>fixations: eye maintains stable position. Number and duration indicate level of difficulty with display</a:t>
            </a:r>
            <a:endParaRPr lang="en-GB" altLang="en-US"/>
          </a:p>
          <a:p>
            <a:pPr lvl="1"/>
            <a:r>
              <a:rPr lang="en-GB" altLang="en-US" sz="2000"/>
              <a:t>saccades: rapid eye movement from one point of interest to another</a:t>
            </a:r>
          </a:p>
          <a:p>
            <a:pPr lvl="1"/>
            <a:r>
              <a:rPr lang="en-GB" altLang="en-US" sz="2000"/>
              <a:t>scan paths: moving straight to a target with a short fixation at the target is optimal</a:t>
            </a:r>
            <a:endParaRPr lang="en-GB" altLang="en-US"/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00C71C6-402F-CB93-935A-D197CB274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physiological measurements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82260875-35B3-C8D6-E09A-DB9209423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GB" altLang="en-US" sz="2400"/>
              <a:t>emotional response linked to physical changes</a:t>
            </a:r>
          </a:p>
          <a:p>
            <a:r>
              <a:rPr lang="en-GB" altLang="en-US" sz="2400"/>
              <a:t>these may help determine a user’s reaction to an interface</a:t>
            </a:r>
          </a:p>
          <a:p>
            <a:r>
              <a:rPr lang="en-GB" altLang="en-US" sz="2400"/>
              <a:t>measurements include:</a:t>
            </a:r>
          </a:p>
          <a:p>
            <a:pPr lvl="1"/>
            <a:r>
              <a:rPr lang="en-GB" altLang="en-US" sz="1800"/>
              <a:t>heart activity, including blood pressure, volume and pulse. </a:t>
            </a:r>
          </a:p>
          <a:p>
            <a:pPr lvl="1"/>
            <a:r>
              <a:rPr lang="en-GB" altLang="en-US" sz="1800"/>
              <a:t>activity of sweat glands: Galvanic Skin Response (GSR)</a:t>
            </a:r>
          </a:p>
          <a:p>
            <a:pPr lvl="1"/>
            <a:r>
              <a:rPr lang="en-GB" altLang="en-US" sz="1800"/>
              <a:t>electrical activity in muscle: electromyogram (EMG)</a:t>
            </a:r>
          </a:p>
          <a:p>
            <a:pPr lvl="1"/>
            <a:r>
              <a:rPr lang="en-GB" altLang="en-US" sz="1800"/>
              <a:t>electrical activity in brain: electroencephalogram (EEG)</a:t>
            </a:r>
          </a:p>
          <a:p>
            <a:r>
              <a:rPr lang="en-GB" altLang="en-US" sz="2400"/>
              <a:t>some difficulty in interpreting these physiological responses - more research needed</a:t>
            </a:r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DAAECDE-6E23-034F-1E74-D7A8B70594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Evaluating Designs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FB83F9E-0EFA-2FA2-D68D-BF16D82B62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Cognitive Walkthrough</a:t>
            </a:r>
          </a:p>
          <a:p>
            <a:r>
              <a:rPr lang="en-GB" altLang="en-US" sz="2800"/>
              <a:t>Heuristic Evaluation</a:t>
            </a:r>
          </a:p>
          <a:p>
            <a:r>
              <a:rPr lang="en-GB" altLang="en-US" sz="2800"/>
              <a:t>Review-based evaluation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25C5E74B-E810-55F0-6C57-FC03C24D0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Choosing an Evaluation Method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E827296-5918-E57C-1601-5CE2B3A61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  <a:buFontTx/>
              <a:buNone/>
              <a:tabLst>
                <a:tab pos="3340100" algn="l"/>
              </a:tabLst>
            </a:pPr>
            <a:r>
              <a:rPr lang="en-GB" altLang="en-US" sz="2400"/>
              <a:t>when in process:	design vs. implementation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style of evaluation:	laboratory vs. field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how objective:	subjective vs. objective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type of measures:	qualitative vs. quantitative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level of information:	high level vs. low level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level of interference:	obtrusive vs. unobtrusive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3340100" algn="l"/>
              </a:tabLst>
            </a:pPr>
            <a:r>
              <a:rPr lang="en-GB" altLang="en-US" sz="2400"/>
              <a:t>resources available:	time, subjects, </a:t>
            </a:r>
            <a:br>
              <a:rPr lang="en-GB" altLang="en-US" sz="2400"/>
            </a:br>
            <a:r>
              <a:rPr lang="en-GB" altLang="en-US" sz="2400"/>
              <a:t>	equipment, expertise</a:t>
            </a:r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75872AE-FC8A-776B-3AD3-50D6C5DD2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Cognitive Walkthrough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1351A94-A4EA-AA30-D52C-05ABA5472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673100">
              <a:buFontTx/>
              <a:buNone/>
            </a:pPr>
            <a:r>
              <a:rPr lang="en-GB" altLang="en-US"/>
              <a:t>Proposed by Polson </a:t>
            </a:r>
            <a:r>
              <a:rPr lang="en-GB" altLang="en-US" i="1"/>
              <a:t>et al.</a:t>
            </a:r>
            <a:endParaRPr lang="en-GB" altLang="en-US"/>
          </a:p>
          <a:p>
            <a:pPr marL="476250" lvl="1" defTabSz="673100"/>
            <a:r>
              <a:rPr lang="en-GB" altLang="en-US"/>
              <a:t>evaluates design on how well it supports user in learning task</a:t>
            </a:r>
          </a:p>
          <a:p>
            <a:pPr marL="476250" lvl="1" defTabSz="673100"/>
            <a:r>
              <a:rPr lang="en-GB" altLang="en-US"/>
              <a:t>usually performed by expert in cognitive psychology</a:t>
            </a:r>
          </a:p>
          <a:p>
            <a:pPr marL="476250" lvl="1" defTabSz="673100"/>
            <a:r>
              <a:rPr lang="en-GB" altLang="en-US"/>
              <a:t>expert ‘walks though’ design to identify potential problems using psychological principles</a:t>
            </a:r>
          </a:p>
          <a:p>
            <a:pPr marL="476250" lvl="1" defTabSz="673100"/>
            <a:r>
              <a:rPr lang="en-GB" altLang="en-US"/>
              <a:t>forms used to guide analysis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1502608-56DB-698C-8FF0-B30BD4E63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Cognitive Walkthrough (ctd)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6DAAB26-F02B-0E70-9001-5731A307E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For each task walkthrough considers</a:t>
            </a:r>
          </a:p>
          <a:p>
            <a:pPr lvl="1"/>
            <a:r>
              <a:rPr lang="en-GB" altLang="en-US"/>
              <a:t>what impact will interaction have on user?</a:t>
            </a:r>
          </a:p>
          <a:p>
            <a:pPr lvl="1"/>
            <a:r>
              <a:rPr lang="en-GB" altLang="en-US"/>
              <a:t>what cognitive processes are required?</a:t>
            </a:r>
          </a:p>
          <a:p>
            <a:pPr lvl="1"/>
            <a:r>
              <a:rPr lang="en-GB" altLang="en-US"/>
              <a:t>what learning problems may occur?</a:t>
            </a:r>
          </a:p>
          <a:p>
            <a:endParaRPr lang="en-GB" altLang="en-US"/>
          </a:p>
          <a:p>
            <a:r>
              <a:rPr lang="en-GB" altLang="en-US"/>
              <a:t>Analysis focuses on goals and knowledge: does the design lead the user to generate the correct goals?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166CCF6-D2E0-0B53-9E7F-3D7383A5B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Heuristic Evaluation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06F4D1C-8EC9-282C-DC82-D2A71AB9B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Proposed by Nielsen and Molich.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usability criteria (heuristics) are identified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design examined by experts to see if these are violated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Example heuristics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system behaviour is predictable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system behaviour is consistent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feedback is provided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Heuristic evaluation `debugs' design.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6C84EA7-DCA1-D140-60AF-35CB5B4F6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Review-based evaluation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BD58899-7591-CA0B-FD26-B84A59520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Results from the literature used to support or refute parts of design.</a:t>
            </a:r>
          </a:p>
          <a:p>
            <a:pPr lvl="4">
              <a:lnSpc>
                <a:spcPct val="90000"/>
              </a:lnSpc>
              <a:buFont typeface="Times" charset="0"/>
              <a:buChar char="•"/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Care needed to ensure results are transferable to new design.</a:t>
            </a:r>
          </a:p>
          <a:p>
            <a:pPr lvl="4">
              <a:lnSpc>
                <a:spcPct val="90000"/>
              </a:lnSpc>
              <a:buFont typeface="Times" charset="0"/>
              <a:buChar char="•"/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Model-based evaluation</a:t>
            </a:r>
          </a:p>
          <a:p>
            <a:pPr lvl="3">
              <a:lnSpc>
                <a:spcPct val="90000"/>
              </a:lnSpc>
              <a:buFont typeface="Times" charset="0"/>
              <a:buChar char="•"/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Cognitive models used to filter design options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e.g. GOMS prediction of user performance.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Design rationale can also provide useful evaluation information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3697CED-D1A9-FDDD-8A21-8F9D093068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Evaluating through user Participation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F0B54C9-F523-F549-D321-2FB790A0C2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1492</Words>
  <Application>Microsoft Macintosh PowerPoint</Application>
  <PresentationFormat>On-screen Show (4:3)</PresentationFormat>
  <Paragraphs>328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Comic Sans MS</vt:lpstr>
      <vt:lpstr>Symbol</vt:lpstr>
      <vt:lpstr>Times</vt:lpstr>
      <vt:lpstr>Verdana</vt:lpstr>
      <vt:lpstr>Blank</vt:lpstr>
      <vt:lpstr>chapter 9</vt:lpstr>
      <vt:lpstr>Evaluation Techniques</vt:lpstr>
      <vt:lpstr>Goals of Evaluation</vt:lpstr>
      <vt:lpstr>Evaluating Designs</vt:lpstr>
      <vt:lpstr>Cognitive Walkthrough</vt:lpstr>
      <vt:lpstr>Cognitive Walkthrough (ctd)</vt:lpstr>
      <vt:lpstr>Heuristic Evaluation</vt:lpstr>
      <vt:lpstr>Review-based evaluation</vt:lpstr>
      <vt:lpstr>Evaluating through user Participation</vt:lpstr>
      <vt:lpstr>Laboratory studies</vt:lpstr>
      <vt:lpstr>Field Studies</vt:lpstr>
      <vt:lpstr>Evaluating Implementations</vt:lpstr>
      <vt:lpstr>Experimental evaluation</vt:lpstr>
      <vt:lpstr>Experimental factors</vt:lpstr>
      <vt:lpstr>Variables</vt:lpstr>
      <vt:lpstr>Hypothesis</vt:lpstr>
      <vt:lpstr>Experimental design</vt:lpstr>
      <vt:lpstr>Analysis of data</vt:lpstr>
      <vt:lpstr>Analysis - types of test</vt:lpstr>
      <vt:lpstr>Analysis of data (cont.)</vt:lpstr>
      <vt:lpstr>Experimental studies on groups</vt:lpstr>
      <vt:lpstr>Subject groups</vt:lpstr>
      <vt:lpstr>The task</vt:lpstr>
      <vt:lpstr>Data gathering</vt:lpstr>
      <vt:lpstr>Analysis</vt:lpstr>
      <vt:lpstr>Field studies</vt:lpstr>
      <vt:lpstr>Observational Methods</vt:lpstr>
      <vt:lpstr>Think Aloud</vt:lpstr>
      <vt:lpstr>Cooperative evaluation</vt:lpstr>
      <vt:lpstr>Protocol analysis</vt:lpstr>
      <vt:lpstr>automated analysis – EVA</vt:lpstr>
      <vt:lpstr>post-task walkthroughs</vt:lpstr>
      <vt:lpstr>Query Techniques</vt:lpstr>
      <vt:lpstr>Interviews</vt:lpstr>
      <vt:lpstr>Questionnaires</vt:lpstr>
      <vt:lpstr>Questionnaires (ctd)</vt:lpstr>
      <vt:lpstr>Physiological methods</vt:lpstr>
      <vt:lpstr>eye tracking</vt:lpstr>
      <vt:lpstr>physiological measurements</vt:lpstr>
      <vt:lpstr>Choosing an Evaluation Method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11</cp:revision>
  <dcterms:created xsi:type="dcterms:W3CDTF">2003-08-07T14:10:51Z</dcterms:created>
  <dcterms:modified xsi:type="dcterms:W3CDTF">2025-03-02T10:20:17Z</dcterms:modified>
</cp:coreProperties>
</file>