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80" r:id="rId2"/>
    <p:sldId id="303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304" r:id="rId22"/>
    <p:sldId id="299" r:id="rId23"/>
    <p:sldId id="300" r:id="rId24"/>
    <p:sldId id="305" r:id="rId25"/>
    <p:sldId id="302" r:id="rId26"/>
    <p:sldId id="306" r:id="rId2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F371-76E1-380F-BACA-46A73C2A4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D3EB5-87D4-D886-6E1C-622D0130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953B9-FA63-762A-17E7-53074AB8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13C94-6193-1756-EAAA-15190632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F8270-FA21-3490-92D1-CEAFA45B8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ADF43-A4F0-9A4B-B4EC-572C92DEA0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12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AC4D7-A14C-EC82-A92F-B10CEF72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3BAE4F-771E-F5B7-259B-DCA2EB77E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75948-1674-B27F-1D69-1A5D291B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7E637-B41B-3701-02F3-9B7DC3A4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344CF-DAB5-ACA6-C38E-8AAC9898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0D6B8-D50A-7C43-B09C-303E1993A4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49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FA1520-FA87-C4BE-C3D3-67DA536D3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B1A3E-2A2A-6648-9253-E4228CC74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2F432-1D01-416F-5130-7FCF6402C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5B4FC-1E1B-6268-B25E-6A3F263A9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C534D-9554-2A37-1A20-B9D5C0DD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E085D-CA0F-1542-93D3-581DFDC5DE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187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333FC-DF47-2CEC-684B-950915E01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C4DA1-EDA5-ACC1-7D9F-3AF944D13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60666-F682-5ACC-0C7E-9801C6D09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3C636-5225-1A05-925C-7B736893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E625A-20E9-4402-84E7-95DD464B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E1424-6A5C-964B-98A8-AE7B727ABD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10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11463-A837-47F4-C167-B2A780D4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560C8-A4B8-61F6-F393-7FCEEC18A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62159-5B74-C2EC-D92F-3A3D89158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69A4D-C936-9E00-AAD3-8B7CA650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59D75-13D1-6601-1E37-7C48E860E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B9CE0-2682-5C4E-BA38-2BFB8B5F9B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14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D021F-BA85-D5C7-CEDF-57C389312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EC5F2-892E-7590-0055-2B80CC3C6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F7735-7A87-CD39-FD9C-C6186BDBE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E23D1-B21E-7EE6-6FFD-CA5E149D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A2308-E69D-2DB4-012D-4B912CF0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BAB76-8FB2-2CF2-B7B3-8B0FC5DF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222B6-D4CA-4A44-8061-D078B1C8FA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451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B55D-8A57-6065-D844-163D0F640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886F7-D2C4-BB4E-2F09-27773E370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DAF1D-3B40-0468-FEE1-B7F0419FF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735892-438B-BE2C-FB72-A746B6DBD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E3DDB6-89BA-8C3F-9F6D-93EF77469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22B194-4CF1-E05D-343C-9FFD4B9D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D10C1E-E27B-C115-0287-B201DB4A5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FB8A8-91C4-B20C-43F3-90B2CBD2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BF7C-237E-A04A-BFC1-09187B5D2E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816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2FF75-7C3C-81DC-8E80-89336A42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196E8B-85D7-F183-558F-6E67AC4E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EFA4D-04A1-BFA6-13FF-B6166A22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AA0BB-D4C3-300E-BD51-C743EFCC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2C092-5F97-2E49-BD55-5D5E760591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6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E2B09-F7B5-61F8-476D-6F1BBAF3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684815-6585-148A-4270-AC2511F5C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B019C-F49E-0043-7870-D0F6E82D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85C22-2BF9-9742-BE51-1C5649FC17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277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D0123-345E-C403-5131-F860FE15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7B5D4-B0E8-BF28-48C9-7C3625C40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50BD6-3275-C8CF-6A21-0929AD126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1C594-64CC-CB98-C5BA-9F8FE7BB2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32585-EDB2-D3BB-0B78-8C0E7130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1945E-FFFA-0325-906A-B916F946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CA34F-A186-AA4E-BF84-B303910FB9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489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69A7-DBC4-86B3-1075-8633690D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D1EE4-75BF-76AB-658D-422FDE9E7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E04BB-90D9-3954-F422-75DD169E8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6752B-5877-3275-0676-AC334F17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4E8C5-F37B-B2DA-10D0-749F98CA6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9F5A3-02F7-455C-46E8-912744C6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12250-2DA8-6043-BAD7-E33F9C514D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452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0ADF3D02-CE62-6A9A-46C3-2D3664EE50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2" name="Rectangle 18">
            <a:extLst>
              <a:ext uri="{FF2B5EF4-FFF2-40B4-BE49-F238E27FC236}">
                <a16:creationId xmlns:a16="http://schemas.microsoft.com/office/drawing/2014/main" id="{564A7F72-4E55-CEB8-C5B6-B6105BA150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05800" y="8382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1" name="Line 17">
            <a:extLst>
              <a:ext uri="{FF2B5EF4-FFF2-40B4-BE49-F238E27FC236}">
                <a16:creationId xmlns:a16="http://schemas.microsoft.com/office/drawing/2014/main" id="{033FA415-DA2C-3540-7AB0-D37E7357EE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971800" y="304800"/>
            <a:ext cx="47244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505ABEC0-5068-182C-7F08-670355B2D2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288" y="304800"/>
            <a:ext cx="1687512" cy="6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1053FCE4-D21A-5CA0-E694-4DC7267EC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B52091-F8C7-6A01-29C7-42C27C0D6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F0BD906-68A2-B5D8-D0B4-2DD291118F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446515-95AA-7D83-2D55-D590CD24F7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E55F8ED-BBF7-F3C5-6246-B32E1825EF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868655-E7DE-9442-8191-0381FD479536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FB671D0F-25A2-954C-AF30-92C79060B6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32004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CFBDDE75-6658-7F58-DF95-4D33CAA440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6002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5DA667B-C82B-BE1C-3207-57FD5FE078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10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73D832A-CBCC-0073-3E19-565E9A74AA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universal design</a:t>
            </a:r>
          </a:p>
        </p:txBody>
      </p:sp>
      <p:grpSp>
        <p:nvGrpSpPr>
          <p:cNvPr id="27652" name="Group 4">
            <a:extLst>
              <a:ext uri="{FF2B5EF4-FFF2-40B4-BE49-F238E27FC236}">
                <a16:creationId xmlns:a16="http://schemas.microsoft.com/office/drawing/2014/main" id="{5994A769-D09F-572C-E5CD-EF970569911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653" name="Rectangle 5">
              <a:extLst>
                <a:ext uri="{FF2B5EF4-FFF2-40B4-BE49-F238E27FC236}">
                  <a16:creationId xmlns:a16="http://schemas.microsoft.com/office/drawing/2014/main" id="{1D210735-ECF4-F9EE-D771-2B7BB7BA3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54" name="Rectangle 6">
              <a:extLst>
                <a:ext uri="{FF2B5EF4-FFF2-40B4-BE49-F238E27FC236}">
                  <a16:creationId xmlns:a16="http://schemas.microsoft.com/office/drawing/2014/main" id="{82467F77-8911-9A9A-9351-A2FD07F11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27655" name="Picture 7">
              <a:extLst>
                <a:ext uri="{FF2B5EF4-FFF2-40B4-BE49-F238E27FC236}">
                  <a16:creationId xmlns:a16="http://schemas.microsoft.com/office/drawing/2014/main" id="{588D2ED9-0D3C-4225-F4CF-35C2B04175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6" name="Picture 8">
              <a:extLst>
                <a:ext uri="{FF2B5EF4-FFF2-40B4-BE49-F238E27FC236}">
                  <a16:creationId xmlns:a16="http://schemas.microsoft.com/office/drawing/2014/main" id="{545DB4DD-57A9-0959-9669-0F7C36423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7" name="Picture 9">
              <a:extLst>
                <a:ext uri="{FF2B5EF4-FFF2-40B4-BE49-F238E27FC236}">
                  <a16:creationId xmlns:a16="http://schemas.microsoft.com/office/drawing/2014/main" id="{9773A01B-7CAE-9274-54CF-ED472E246F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8" name="Picture 10">
              <a:extLst>
                <a:ext uri="{FF2B5EF4-FFF2-40B4-BE49-F238E27FC236}">
                  <a16:creationId xmlns:a16="http://schemas.microsoft.com/office/drawing/2014/main" id="{420D0869-D840-A33B-A4F5-45AA7C58D3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659" name="Picture 11">
              <a:extLst>
                <a:ext uri="{FF2B5EF4-FFF2-40B4-BE49-F238E27FC236}">
                  <a16:creationId xmlns:a16="http://schemas.microsoft.com/office/drawing/2014/main" id="{39A5A6DA-9811-042E-5524-9B09507325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F11AE7E-BA5B-6622-9058-2303B1F12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Phonetic Typewriter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51BC257-31B7-ADE8-F9E9-4B3E8695D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Developed for Finnish </a:t>
            </a:r>
            <a:r>
              <a:rPr lang="en-GB" altLang="en-US" sz="1600"/>
              <a:t>(a phonetic language, written as it is said)</a:t>
            </a:r>
            <a:endParaRPr lang="en-GB" altLang="en-US" sz="20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 sz="2000"/>
              <a:t>Trained on one speaker, will generalise to others.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 sz="2000"/>
              <a:t>A neural network is trained to cluster together similar sounds, which are then labelled with the corresponding character.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 sz="2000"/>
              <a:t>When recognising speech, the sounds uttered are allocated to the closest corresponding output, and the character for that output is printed.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requires large dictionary of minor variations to correct general mechanism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noticeably poorer performance on speakers it has not been trained 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F30BC26C-C235-2691-2C4A-D583DD70D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Phonetic Typewriter</a:t>
            </a:r>
            <a:r>
              <a:rPr lang="en-GB" altLang="en-US" sz="2800" b="1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(ctd)</a:t>
            </a:r>
          </a:p>
        </p:txBody>
      </p:sp>
      <p:graphicFrame>
        <p:nvGraphicFramePr>
          <p:cNvPr id="36867" name="Object 3">
            <a:extLst>
              <a:ext uri="{FF2B5EF4-FFF2-40B4-BE49-F238E27FC236}">
                <a16:creationId xmlns:a16="http://schemas.microsoft.com/office/drawing/2014/main" id="{EA26475A-5304-8EC9-48B2-AAC4941CAC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1905000"/>
          <a:ext cx="70104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073400" imgH="1917700" progId="Word.Picture.8">
                  <p:embed/>
                </p:oleObj>
              </mc:Choice>
              <mc:Fallback>
                <p:oleObj name="Picture" r:id="rId2" imgW="3073400" imgH="19177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05000"/>
                        <a:ext cx="7010400" cy="438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66AA070-A4E2-349B-149A-86C96696F8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Recognition: useful?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37543E8-34F7-6850-5118-7035D606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Single user or limited vocabulary systems  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e.g. computer dictation</a:t>
            </a: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Open use, limited vocabulary systems can work satisfactorily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e.g. some voice activated telephone systems</a:t>
            </a: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general user, wide vocabulary systems …</a:t>
            </a:r>
            <a:br>
              <a:rPr lang="en-GB" altLang="en-US" sz="2400"/>
            </a:br>
            <a:r>
              <a:rPr lang="en-GB" altLang="en-US" sz="2400"/>
              <a:t>… still a problem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Great potential, however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when users hands are already occupied</a:t>
            </a:r>
            <a:br>
              <a:rPr lang="en-GB" altLang="en-US" sz="2000"/>
            </a:br>
            <a:r>
              <a:rPr lang="en-GB" altLang="en-US" sz="2000"/>
              <a:t>		</a:t>
            </a:r>
            <a:r>
              <a:rPr lang="en-GB" altLang="en-US" sz="1800"/>
              <a:t>e.g. driving, manufacturing</a:t>
            </a:r>
            <a:endParaRPr lang="en-GB" altLang="en-US" sz="2000"/>
          </a:p>
          <a:p>
            <a:pPr lvl="1">
              <a:lnSpc>
                <a:spcPct val="90000"/>
              </a:lnSpc>
            </a:pPr>
            <a:r>
              <a:rPr lang="en-GB" altLang="en-US" sz="2000"/>
              <a:t>for users with physical disabilities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lightweight, mobile devices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  <p:sp>
        <p:nvSpPr>
          <p:cNvPr id="37892" name="AutoShape 4">
            <a:extLst>
              <a:ext uri="{FF2B5EF4-FFF2-40B4-BE49-F238E27FC236}">
                <a16:creationId xmlns:a16="http://schemas.microsoft.com/office/drawing/2014/main" id="{A6F494E1-CA76-6908-69F9-33854812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812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AutoShape 5">
            <a:extLst>
              <a:ext uri="{FF2B5EF4-FFF2-40B4-BE49-F238E27FC236}">
                <a16:creationId xmlns:a16="http://schemas.microsoft.com/office/drawing/2014/main" id="{924250E0-6F71-F73A-70CD-63B09E8CC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432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4" name="AutoShape 6">
            <a:extLst>
              <a:ext uri="{FF2B5EF4-FFF2-40B4-BE49-F238E27FC236}">
                <a16:creationId xmlns:a16="http://schemas.microsoft.com/office/drawing/2014/main" id="{E9EAAF84-8A80-F76F-3277-990B7035E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0"/>
            <a:ext cx="457200" cy="457200"/>
          </a:xfrm>
          <a:prstGeom prst="smileyFace">
            <a:avLst>
              <a:gd name="adj" fmla="val -4653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E2D6A3-A96B-F41C-6ED9-B8342B431A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Synthesis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6D11B63-47BB-9682-4FB0-5C9903652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The generation of speech</a:t>
            </a:r>
          </a:p>
          <a:p>
            <a:endParaRPr lang="en-GB" altLang="en-US" sz="900"/>
          </a:p>
          <a:p>
            <a:pPr>
              <a:buFontTx/>
              <a:buNone/>
            </a:pPr>
            <a:r>
              <a:rPr lang="en-GB" altLang="en-US" sz="2000"/>
              <a:t>Useful</a:t>
            </a:r>
          </a:p>
          <a:p>
            <a:pPr lvl="1"/>
            <a:r>
              <a:rPr lang="en-GB" altLang="en-US" sz="1800"/>
              <a:t>natural and familiar way of receiving information</a:t>
            </a:r>
          </a:p>
          <a:p>
            <a:pPr>
              <a:buFontTx/>
              <a:buNone/>
            </a:pPr>
            <a:r>
              <a:rPr lang="en-GB" altLang="en-US" sz="2000"/>
              <a:t>Problems </a:t>
            </a:r>
          </a:p>
          <a:p>
            <a:pPr lvl="1"/>
            <a:r>
              <a:rPr lang="en-GB" altLang="en-US" sz="1800"/>
              <a:t>similar to recognition: prosody particularly</a:t>
            </a:r>
          </a:p>
          <a:p>
            <a:endParaRPr lang="en-GB" altLang="en-US" sz="900"/>
          </a:p>
          <a:p>
            <a:pPr>
              <a:buFontTx/>
              <a:buNone/>
            </a:pPr>
            <a:r>
              <a:rPr lang="en-GB" altLang="en-US" sz="2000"/>
              <a:t>Additional problems</a:t>
            </a:r>
          </a:p>
          <a:p>
            <a:pPr lvl="1"/>
            <a:r>
              <a:rPr lang="en-GB" altLang="en-US" sz="1800"/>
              <a:t>intrusive - needs headphones, or creates noise in the workplace</a:t>
            </a:r>
          </a:p>
          <a:p>
            <a:pPr lvl="1"/>
            <a:r>
              <a:rPr lang="en-GB" altLang="en-US" sz="1800"/>
              <a:t>transient - harder to review and browse</a:t>
            </a:r>
          </a:p>
          <a:p>
            <a:endParaRPr lang="en-GB" altLang="en-US" sz="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40AD57B-7041-C8D6-6B93-FC4D6564C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Synthesis: useful?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7982AB3-B354-8CE1-B207-4CF818DF2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000"/>
              <a:t>Successful in certain constrained applications</a:t>
            </a:r>
            <a:br>
              <a:rPr lang="en-GB" altLang="en-US" sz="2000"/>
            </a:br>
            <a:r>
              <a:rPr lang="en-GB" altLang="en-US" sz="2000"/>
              <a:t>when the user:</a:t>
            </a:r>
          </a:p>
          <a:p>
            <a:pPr lvl="1"/>
            <a:r>
              <a:rPr lang="en-GB" altLang="en-US" sz="1800"/>
              <a:t>is particularly motivated to overcome problems</a:t>
            </a:r>
          </a:p>
          <a:p>
            <a:pPr lvl="1"/>
            <a:r>
              <a:rPr lang="en-GB" altLang="en-US" sz="1800"/>
              <a:t>has few alternatives</a:t>
            </a:r>
          </a:p>
          <a:p>
            <a:endParaRPr lang="en-GB" altLang="en-US" sz="1000"/>
          </a:p>
          <a:p>
            <a:pPr>
              <a:buFontTx/>
              <a:buNone/>
            </a:pPr>
            <a:r>
              <a:rPr lang="en-GB" altLang="en-US" sz="2000"/>
              <a:t>Examples:</a:t>
            </a:r>
          </a:p>
          <a:p>
            <a:r>
              <a:rPr lang="en-GB" altLang="en-US" sz="2000"/>
              <a:t>screen readers</a:t>
            </a:r>
          </a:p>
          <a:p>
            <a:pPr lvl="1"/>
            <a:r>
              <a:rPr lang="en-GB" altLang="en-US" sz="1800"/>
              <a:t>read the textual display to the user</a:t>
            </a:r>
            <a:br>
              <a:rPr lang="en-GB" altLang="en-US" sz="1800"/>
            </a:br>
            <a:r>
              <a:rPr lang="en-GB" altLang="en-US" sz="1800"/>
              <a:t>		utilised by visually impaired people</a:t>
            </a:r>
          </a:p>
          <a:p>
            <a:r>
              <a:rPr lang="en-GB" altLang="en-US" sz="2000"/>
              <a:t>warning signals</a:t>
            </a:r>
          </a:p>
          <a:p>
            <a:pPr lvl="1"/>
            <a:r>
              <a:rPr lang="en-GB" altLang="en-US" sz="1800"/>
              <a:t>spoken information sometimes presented to pilots whose visual and haptic skills are already fully occupied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3D47916C-D19C-3C23-34AF-5ED71BB3E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Non-Speech Sounds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0A25492-7513-3394-DDB6-D21D3B472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altLang="en-US" sz="2400"/>
              <a:t>boings, bangs, squeaks, clicks etc.</a:t>
            </a:r>
          </a:p>
          <a:p>
            <a:endParaRPr lang="en-GB" altLang="en-US" sz="2400"/>
          </a:p>
          <a:p>
            <a:r>
              <a:rPr lang="en-GB" altLang="en-US" sz="2400"/>
              <a:t>commonly used for warnings and alarms</a:t>
            </a:r>
          </a:p>
          <a:p>
            <a:endParaRPr lang="en-GB" altLang="en-US" sz="1000"/>
          </a:p>
          <a:p>
            <a:r>
              <a:rPr lang="en-GB" altLang="en-US" sz="2400"/>
              <a:t>Evidence to show they are useful</a:t>
            </a:r>
          </a:p>
          <a:p>
            <a:pPr lvl="1"/>
            <a:r>
              <a:rPr lang="en-GB" altLang="en-US" sz="2000"/>
              <a:t>fewer typing mistakes with key clicks</a:t>
            </a:r>
          </a:p>
          <a:p>
            <a:pPr lvl="1"/>
            <a:r>
              <a:rPr lang="en-GB" altLang="en-US" sz="2000"/>
              <a:t>video games harder without sound</a:t>
            </a:r>
          </a:p>
          <a:p>
            <a:endParaRPr lang="en-GB" altLang="en-US" sz="1000"/>
          </a:p>
          <a:p>
            <a:r>
              <a:rPr lang="en-GB" altLang="en-US" sz="2400"/>
              <a:t>Language/culture independent, unlike speech</a:t>
            </a:r>
            <a:endParaRPr lang="en-GB" altLang="en-US"/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23B3CC7-4E81-9E4C-D78A-EF1C35037F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Non-Speech Sounds: useful?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C34D297-74F4-D526-A42C-3A276ECBD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Dual mode displays: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information presented along two different sensory channels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redundant presentation of information 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resolution of ambiguity in one mode through information in another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Sound good for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transient information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background status information</a:t>
            </a:r>
          </a:p>
          <a:p>
            <a:pPr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600"/>
              <a:t>	</a:t>
            </a:r>
            <a:r>
              <a:rPr lang="en-GB" altLang="en-US" sz="1800"/>
              <a:t>e.g. Sound can be used as a redundant mode in the Apple Macintosh; almost any user action (file selection, window active, disk insert, search error, copy complete, etc.) can have a different sound associated with it.</a:t>
            </a:r>
            <a:endParaRPr lang="en-GB" altLang="en-US" sz="1600"/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FABB70C-0D90-45F9-C281-F1628CDCB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Auditory Icons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797798B-1DFF-A33F-1F5F-7722666DD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Use natural sounds to represent different types of object or action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Natural sounds have associated semantics which can be mapped onto similar meanings in the interaction</a:t>
            </a:r>
            <a:br>
              <a:rPr lang="en-GB" altLang="en-US" sz="2000"/>
            </a:br>
            <a:r>
              <a:rPr lang="en-GB" altLang="en-US" sz="2000"/>
              <a:t>	</a:t>
            </a:r>
            <a:r>
              <a:rPr lang="en-GB" altLang="en-US" sz="1600"/>
              <a:t>e.g. throwing something away</a:t>
            </a:r>
            <a:br>
              <a:rPr lang="en-GB" altLang="en-US" sz="1600"/>
            </a:br>
            <a:r>
              <a:rPr lang="en-GB" altLang="en-US" sz="1600"/>
              <a:t>			~ the sound of smashing glass</a:t>
            </a: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Problem: not all things have associated meanings</a:t>
            </a:r>
            <a:br>
              <a:rPr lang="en-GB" altLang="en-US" sz="2000"/>
            </a:br>
            <a:r>
              <a:rPr lang="en-GB" altLang="en-US" sz="2000"/>
              <a:t>	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Additional information can also be presented: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muffled sounds if object is obscured or action is in the background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use of stereo allows positional information to be added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928C0797-A086-B5A3-C201-AE1927C3B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SonicFinder for the Macintosh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D83602C-55E3-5101-5D9C-260EB6913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sz="2400"/>
              <a:t>items and actions on the desktop have associated sounds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folders have a papery noise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moving files – dragging sound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copying – a problem … 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sound of a liquid being poured into a receptacle</a:t>
            </a:r>
            <a:br>
              <a:rPr lang="en-GB" altLang="en-US" sz="2000"/>
            </a:br>
            <a:r>
              <a:rPr lang="en-GB" altLang="en-US" sz="2000"/>
              <a:t>	rising pitch indicates the progress of the copy</a:t>
            </a:r>
            <a:endParaRPr lang="en-GB" altLang="en-US" sz="2400"/>
          </a:p>
          <a:p>
            <a:pPr>
              <a:spcBef>
                <a:spcPct val="50000"/>
              </a:spcBef>
            </a:pPr>
            <a:r>
              <a:rPr lang="en-GB" altLang="en-US" sz="2400"/>
              <a:t>big files have louder sound than smaller ones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4773290-F88D-1EA0-F245-F6A8BAD4E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Earcons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8235C51-E0AC-8B18-24AF-B0D1620E9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48000"/>
          </a:xfrm>
        </p:spPr>
        <p:txBody>
          <a:bodyPr/>
          <a:lstStyle/>
          <a:p>
            <a:r>
              <a:rPr lang="en-GB" altLang="en-US" sz="2400"/>
              <a:t>Synthetic sounds used to convey information</a:t>
            </a:r>
          </a:p>
          <a:p>
            <a:r>
              <a:rPr lang="en-GB" altLang="en-US" sz="2400"/>
              <a:t>Structured combinations of notes (motives ) represent actions and objects</a:t>
            </a:r>
          </a:p>
          <a:p>
            <a:r>
              <a:rPr lang="en-GB" altLang="en-US" sz="2400"/>
              <a:t>Motives combined to provide rich information</a:t>
            </a:r>
          </a:p>
          <a:p>
            <a:pPr lvl="1"/>
            <a:r>
              <a:rPr lang="en-GB" altLang="en-US" sz="2000"/>
              <a:t>compound earcons</a:t>
            </a:r>
          </a:p>
          <a:p>
            <a:pPr lvl="1"/>
            <a:r>
              <a:rPr lang="en-GB" altLang="en-US" sz="2000"/>
              <a:t>multiple motives combined to make one more complicated earcon</a:t>
            </a:r>
          </a:p>
        </p:txBody>
      </p:sp>
      <p:pic>
        <p:nvPicPr>
          <p:cNvPr id="45061" name="Picture 5">
            <a:extLst>
              <a:ext uri="{FF2B5EF4-FFF2-40B4-BE49-F238E27FC236}">
                <a16:creationId xmlns:a16="http://schemas.microsoft.com/office/drawing/2014/main" id="{56025ABC-E70A-0296-8BF1-345B2ADCD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76800"/>
            <a:ext cx="3343275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62" name="Picture 6">
            <a:extLst>
              <a:ext uri="{FF2B5EF4-FFF2-40B4-BE49-F238E27FC236}">
                <a16:creationId xmlns:a16="http://schemas.microsoft.com/office/drawing/2014/main" id="{1549AD6F-30A4-3E03-C171-35C362894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029200"/>
            <a:ext cx="3386138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3" name="AutoShape 7">
            <a:extLst>
              <a:ext uri="{FF2B5EF4-FFF2-40B4-BE49-F238E27FC236}">
                <a16:creationId xmlns:a16="http://schemas.microsoft.com/office/drawing/2014/main" id="{E24EC259-0E41-87EB-7387-C673BEF61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334000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4BBC5D2E-6486-DB95-09BB-9BA245E0F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6858000" cy="1143000"/>
          </a:xfrm>
        </p:spPr>
        <p:txBody>
          <a:bodyPr/>
          <a:lstStyle/>
          <a:p>
            <a:r>
              <a:rPr lang="en-GB" altLang="en-US"/>
              <a:t>universal design principles</a:t>
            </a:r>
            <a:r>
              <a:rPr lang="en-GB" altLang="en-US" sz="2000"/>
              <a:t> </a:t>
            </a:r>
            <a:br>
              <a:rPr lang="en-GB" altLang="en-US" sz="2400"/>
            </a:br>
            <a:r>
              <a:rPr lang="en-GB" altLang="en-US" sz="2400"/>
              <a:t>          </a:t>
            </a:r>
            <a:r>
              <a:rPr lang="en-GB" altLang="en-US"/>
              <a:t>                     </a:t>
            </a:r>
            <a:r>
              <a:rPr lang="en-GB" altLang="en-US" sz="2400"/>
              <a:t>- NCSW</a:t>
            </a:r>
            <a:endParaRPr lang="en-GB" alt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D1CA6FD-AE0F-ECC3-42EF-93F8F17A9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equitable use</a:t>
            </a:r>
          </a:p>
          <a:p>
            <a:r>
              <a:rPr lang="en-GB" altLang="en-US"/>
              <a:t>flexibility in use</a:t>
            </a:r>
          </a:p>
          <a:p>
            <a:r>
              <a:rPr lang="en-GB" altLang="en-US"/>
              <a:t>simple and intuitive to use</a:t>
            </a:r>
          </a:p>
          <a:p>
            <a:r>
              <a:rPr lang="en-GB" altLang="en-US"/>
              <a:t>perceptible information</a:t>
            </a:r>
          </a:p>
          <a:p>
            <a:r>
              <a:rPr lang="en-GB" altLang="en-US"/>
              <a:t>tolerance for error</a:t>
            </a:r>
          </a:p>
          <a:p>
            <a:r>
              <a:rPr lang="en-GB" altLang="en-US"/>
              <a:t>low physical effort</a:t>
            </a:r>
          </a:p>
          <a:p>
            <a:r>
              <a:rPr lang="en-GB" altLang="en-US"/>
              <a:t>size and space for approach and use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D1A72C3-32B8-2B50-7F0E-80B826EA9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Earcons (ctd)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065A572-DCB5-A6CC-3DE6-72E76D77A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family earcons</a:t>
            </a:r>
          </a:p>
          <a:p>
            <a:pPr lvl="1">
              <a:buFontTx/>
              <a:buNone/>
            </a:pPr>
            <a:r>
              <a:rPr lang="en-GB" altLang="en-US" sz="2000"/>
              <a:t>	similar types of earcons represent similar classes of action or similar objects: the family of “errors” would contain syntax and operating system errors</a:t>
            </a:r>
          </a:p>
          <a:p>
            <a:endParaRPr lang="en-GB" altLang="en-US" sz="2400"/>
          </a:p>
          <a:p>
            <a:r>
              <a:rPr lang="en-GB" altLang="en-US" sz="2400"/>
              <a:t>Earcons easily grouped and refined due to compositional and hierarchical nature</a:t>
            </a:r>
          </a:p>
          <a:p>
            <a:endParaRPr lang="en-GB" altLang="en-US" sz="2400"/>
          </a:p>
          <a:p>
            <a:r>
              <a:rPr lang="en-GB" altLang="en-US" sz="2400"/>
              <a:t>Harder to associate with the interface task since there is no natural mapping</a:t>
            </a:r>
          </a:p>
        </p:txBody>
      </p:sp>
      <p:sp>
        <p:nvSpPr>
          <p:cNvPr id="46084" name="AutoShape 4">
            <a:extLst>
              <a:ext uri="{FF2B5EF4-FFF2-40B4-BE49-F238E27FC236}">
                <a16:creationId xmlns:a16="http://schemas.microsoft.com/office/drawing/2014/main" id="{587B599E-178A-8792-BEBC-B3A2FD33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86200"/>
            <a:ext cx="457200" cy="457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5" name="AutoShape 5">
            <a:extLst>
              <a:ext uri="{FF2B5EF4-FFF2-40B4-BE49-F238E27FC236}">
                <a16:creationId xmlns:a16="http://schemas.microsoft.com/office/drawing/2014/main" id="{969FD815-7D55-299F-FDE2-1198AF7CC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81600"/>
            <a:ext cx="457200" cy="457200"/>
          </a:xfrm>
          <a:prstGeom prst="smileyFace">
            <a:avLst>
              <a:gd name="adj" fmla="val -4653"/>
            </a:avLst>
          </a:prstGeom>
          <a:solidFill>
            <a:schemeClr val="folHlink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99369D4-B6E4-2ECA-57ED-973546325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touch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427C368-D0FD-D766-C0AE-7878CFF7A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haptic interaction </a:t>
            </a:r>
          </a:p>
          <a:p>
            <a:pPr lvl="1"/>
            <a:r>
              <a:rPr lang="en-GB" altLang="en-US" sz="2000"/>
              <a:t>cutaneous perception</a:t>
            </a:r>
            <a:endParaRPr lang="en-GB" altLang="en-US"/>
          </a:p>
          <a:p>
            <a:pPr lvl="2"/>
            <a:r>
              <a:rPr lang="en-GB" altLang="en-US" sz="1800"/>
              <a:t>tactile sensation; vibrations on the skin</a:t>
            </a:r>
          </a:p>
          <a:p>
            <a:pPr lvl="1"/>
            <a:r>
              <a:rPr lang="en-GB" altLang="en-US" sz="2000"/>
              <a:t>kinesthetics</a:t>
            </a:r>
            <a:endParaRPr lang="en-GB" altLang="en-US"/>
          </a:p>
          <a:p>
            <a:pPr lvl="2"/>
            <a:r>
              <a:rPr lang="en-GB" altLang="en-US" sz="1800"/>
              <a:t>movement and position; force feedback</a:t>
            </a:r>
          </a:p>
          <a:p>
            <a:r>
              <a:rPr lang="en-GB" altLang="en-US" sz="2400"/>
              <a:t>information on shape, texture, resistance, temperature, comparative spatial factors</a:t>
            </a:r>
          </a:p>
          <a:p>
            <a:r>
              <a:rPr lang="en-GB" altLang="en-US" sz="2400"/>
              <a:t>example technologies</a:t>
            </a:r>
          </a:p>
          <a:p>
            <a:pPr lvl="1"/>
            <a:r>
              <a:rPr lang="en-GB" altLang="en-US" sz="2000"/>
              <a:t>electronic braille displays</a:t>
            </a:r>
          </a:p>
          <a:p>
            <a:pPr lvl="1"/>
            <a:r>
              <a:rPr lang="en-GB" altLang="en-US" sz="2000"/>
              <a:t>force feedback devices e.g. Phantom</a:t>
            </a:r>
          </a:p>
          <a:p>
            <a:pPr lvl="2"/>
            <a:r>
              <a:rPr lang="en-GB" altLang="en-US"/>
              <a:t>resistance, texture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9FEC571-C155-199A-6F46-13FC29582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Handwriting recognition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F9E32BD-ADF5-8EF6-D467-0A1779A1D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	</a:t>
            </a:r>
            <a:r>
              <a:rPr lang="en-GB" altLang="en-US" sz="2000"/>
              <a:t>Handwriting is another communication mechanism which we are used to in day-to-day life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000"/>
              <a:t>Technology</a:t>
            </a:r>
            <a:endParaRPr lang="en-GB" altLang="en-US" sz="2400"/>
          </a:p>
          <a:p>
            <a:pPr lvl="1">
              <a:lnSpc>
                <a:spcPct val="90000"/>
              </a:lnSpc>
            </a:pPr>
            <a:r>
              <a:rPr lang="en-GB" altLang="en-US" sz="2000"/>
              <a:t>Handwriting consists of complex strokes and spaces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Captured by digitising tablet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strokes transformed to sequence of dots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large tablets available 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suitable for digitising maps and technical drawings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smaller devices, some incorporating thin screens to display the information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PDAs such as Palm Pilot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tablet PCs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5D0CA935-3D89-66D6-934D-5E331288B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Handwriting recognition (ctd)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BE44FC0-470E-73BF-833B-BEA2EEB02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personal differences in letter formation</a:t>
            </a:r>
          </a:p>
          <a:p>
            <a:pPr lvl="1"/>
            <a:r>
              <a:rPr lang="en-GB" altLang="en-US" sz="2000"/>
              <a:t>co-articulation effects</a:t>
            </a:r>
          </a:p>
          <a:p>
            <a:endParaRPr lang="en-GB" altLang="en-US" sz="1200"/>
          </a:p>
          <a:p>
            <a:r>
              <a:rPr lang="en-GB" altLang="en-US" sz="2400"/>
              <a:t>Breakthroughs:</a:t>
            </a:r>
          </a:p>
          <a:p>
            <a:pPr lvl="1"/>
            <a:r>
              <a:rPr lang="en-GB" altLang="en-US" sz="2000"/>
              <a:t>stroke not just bitmap</a:t>
            </a:r>
          </a:p>
          <a:p>
            <a:pPr lvl="1"/>
            <a:r>
              <a:rPr lang="en-GB" altLang="en-US" sz="2000"/>
              <a:t>special ‘alphabet’  –  </a:t>
            </a:r>
            <a:r>
              <a:rPr lang="en-GB" altLang="en-US" sz="1800"/>
              <a:t>Graffeti on PalmOS</a:t>
            </a:r>
            <a:endParaRPr lang="en-GB" altLang="en-US" sz="2000"/>
          </a:p>
          <a:p>
            <a:endParaRPr lang="en-GB" altLang="en-US" sz="1200"/>
          </a:p>
          <a:p>
            <a:r>
              <a:rPr lang="en-GB" altLang="en-US" sz="2400"/>
              <a:t>Current state:</a:t>
            </a:r>
          </a:p>
          <a:p>
            <a:pPr lvl="1"/>
            <a:r>
              <a:rPr lang="en-GB" altLang="en-US" sz="2000"/>
              <a:t>usable – even without training</a:t>
            </a:r>
          </a:p>
          <a:p>
            <a:pPr lvl="1"/>
            <a:r>
              <a:rPr lang="en-GB" altLang="en-US" sz="2000"/>
              <a:t>but many prefer keyboards!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975917E-0D17-D4A9-7808-01F080616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gesture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FBDD70C-BAF7-A743-7404-715646E25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GB" altLang="en-US" sz="2400"/>
              <a:t>applications</a:t>
            </a:r>
          </a:p>
          <a:p>
            <a:pPr lvl="1"/>
            <a:r>
              <a:rPr lang="en-GB" altLang="en-US" sz="2000"/>
              <a:t>gestural input - e.g. “put that there”</a:t>
            </a:r>
          </a:p>
          <a:p>
            <a:pPr lvl="1"/>
            <a:r>
              <a:rPr lang="en-GB" altLang="en-US" sz="2000"/>
              <a:t>sign language</a:t>
            </a:r>
          </a:p>
          <a:p>
            <a:r>
              <a:rPr lang="en-GB" altLang="en-US" sz="2400"/>
              <a:t>technology</a:t>
            </a:r>
          </a:p>
          <a:p>
            <a:pPr lvl="1"/>
            <a:r>
              <a:rPr lang="en-GB" altLang="en-US" sz="2000"/>
              <a:t>data glove</a:t>
            </a:r>
          </a:p>
          <a:p>
            <a:pPr lvl="1"/>
            <a:r>
              <a:rPr lang="en-GB" altLang="en-US" sz="2000"/>
              <a:t>position sensing devices e.g MIT Media Room</a:t>
            </a:r>
          </a:p>
          <a:p>
            <a:r>
              <a:rPr lang="en-GB" altLang="en-US" sz="2400"/>
              <a:t>benefits</a:t>
            </a:r>
          </a:p>
          <a:p>
            <a:pPr lvl="1"/>
            <a:r>
              <a:rPr lang="en-GB" altLang="en-US" sz="2000"/>
              <a:t>natural form of interaction - pointing</a:t>
            </a:r>
          </a:p>
          <a:p>
            <a:pPr lvl="1"/>
            <a:r>
              <a:rPr lang="en-GB" altLang="en-US" sz="2000"/>
              <a:t>enhance communication between signing and non-signing users</a:t>
            </a:r>
          </a:p>
          <a:p>
            <a:r>
              <a:rPr lang="en-GB" altLang="en-US" sz="2400"/>
              <a:t>problems</a:t>
            </a:r>
          </a:p>
          <a:p>
            <a:pPr lvl="1"/>
            <a:r>
              <a:rPr lang="en-GB" altLang="en-US" sz="2000"/>
              <a:t>user dependent, variable and issues of coarticulation</a:t>
            </a:r>
            <a:endParaRPr lang="en-GB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A5C6464-9087-5FC0-74FE-007C5730C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Users with disabilities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CDB4A16C-3CE0-518F-2A12-1C1BEE9FA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visual impairment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screen readers, SonicFinder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hearing impairment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text communication, gesture, captions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physical impairment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speech I/O, eyegaze, gesture, predictive systems (e.g. Reactive keyboard)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speech impairment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speech synthesis, text communication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dyslexia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speech input, output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autism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communication, education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D2746B2-ABCE-8B96-B062-B085944D7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… plus …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1DF5FCB-7BD1-63AA-D85C-8CDC4EFDD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age groups</a:t>
            </a:r>
            <a:endParaRPr lang="en-GB" altLang="en-US"/>
          </a:p>
          <a:p>
            <a:pPr lvl="1"/>
            <a:r>
              <a:rPr lang="en-GB" altLang="en-US" sz="2000"/>
              <a:t>older people e.g. disability aids, memory aids, communication tools to prevent social isolation</a:t>
            </a:r>
            <a:r>
              <a:rPr lang="en-GB" altLang="en-US"/>
              <a:t> </a:t>
            </a:r>
          </a:p>
          <a:p>
            <a:pPr lvl="1"/>
            <a:r>
              <a:rPr lang="en-GB" altLang="en-US" sz="2000"/>
              <a:t>children e.g. appropriate input/output devices, involvement in design process</a:t>
            </a:r>
            <a:endParaRPr lang="en-GB" altLang="en-US"/>
          </a:p>
          <a:p>
            <a:r>
              <a:rPr lang="en-GB" altLang="en-US" sz="2400"/>
              <a:t>cultural differences</a:t>
            </a:r>
            <a:endParaRPr lang="en-GB" altLang="en-US"/>
          </a:p>
          <a:p>
            <a:pPr lvl="1"/>
            <a:r>
              <a:rPr lang="en-GB" altLang="en-US" sz="2000"/>
              <a:t>influence of nationality, generation, gender, race, sexuality, class, religion, political persuasion etc. on interpretation of interface features</a:t>
            </a:r>
          </a:p>
          <a:p>
            <a:pPr lvl="1"/>
            <a:r>
              <a:rPr lang="en-GB" altLang="en-US" sz="2000"/>
              <a:t>e.g. interpretation and acceptability of language, cultural symbols, gesture and colour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0B93D29-59B4-0AFC-5E81-FC8F033E6C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Multi-Sensory Systems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E0B757A-7217-7902-748E-332CCF905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>
                <a:cs typeface="Times New Roman" panose="02020603050405020304" pitchFamily="18" charset="0"/>
              </a:rPr>
              <a:t>More than one sensory channel in interaction</a:t>
            </a:r>
          </a:p>
          <a:p>
            <a:pPr lvl="1"/>
            <a:r>
              <a:rPr lang="en-US" altLang="en-US" sz="1800">
                <a:cs typeface="Times New Roman" panose="02020603050405020304" pitchFamily="18" charset="0"/>
              </a:rPr>
              <a:t>e.g. sounds, text, hypertext, animation, video, gestures, vision</a:t>
            </a:r>
          </a:p>
          <a:p>
            <a:r>
              <a:rPr lang="en-US" altLang="en-US" sz="2000">
                <a:cs typeface="Times New Roman" panose="02020603050405020304" pitchFamily="18" charset="0"/>
              </a:rPr>
              <a:t>Used in a range of applications:</a:t>
            </a:r>
          </a:p>
          <a:p>
            <a:pPr lvl="1"/>
            <a:r>
              <a:rPr lang="en-US" altLang="en-US" sz="1800">
                <a:cs typeface="Times New Roman" panose="02020603050405020304" pitchFamily="18" charset="0"/>
              </a:rPr>
              <a:t>particularly good for users with special needs, and</a:t>
            </a:r>
            <a:r>
              <a:rPr lang="en-GB" altLang="en-US" sz="1800">
                <a:cs typeface="Times New Roman" panose="02020603050405020304" pitchFamily="18" charset="0"/>
              </a:rPr>
              <a:t> </a:t>
            </a:r>
            <a:r>
              <a:rPr lang="en-US" altLang="en-US" sz="1800">
                <a:cs typeface="Times New Roman" panose="02020603050405020304" pitchFamily="18" charset="0"/>
              </a:rPr>
              <a:t>virtual reality</a:t>
            </a:r>
          </a:p>
          <a:p>
            <a:r>
              <a:rPr lang="en-US" altLang="en-US" sz="1800">
                <a:cs typeface="Times New Roman" panose="02020603050405020304" pitchFamily="18" charset="0"/>
              </a:rPr>
              <a:t> </a:t>
            </a:r>
            <a:r>
              <a:rPr lang="en-US" altLang="en-US" sz="2000">
                <a:cs typeface="Times New Roman" panose="02020603050405020304" pitchFamily="18" charset="0"/>
              </a:rPr>
              <a:t>Will cover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cs typeface="Times New Roman" panose="02020603050405020304" pitchFamily="18" charset="0"/>
              </a:rPr>
              <a:t>general terminology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cs typeface="Times New Roman" panose="02020603050405020304" pitchFamily="18" charset="0"/>
              </a:rPr>
              <a:t>speech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cs typeface="Times New Roman" panose="02020603050405020304" pitchFamily="18" charset="0"/>
              </a:rPr>
              <a:t>non-speech sounds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cs typeface="Times New Roman" panose="02020603050405020304" pitchFamily="18" charset="0"/>
              </a:rPr>
              <a:t>handwriting</a:t>
            </a:r>
          </a:p>
          <a:p>
            <a:r>
              <a:rPr lang="en-US" altLang="en-US" sz="2000">
                <a:cs typeface="Times New Roman" panose="02020603050405020304" pitchFamily="18" charset="0"/>
              </a:rPr>
              <a:t>considering applications as well as principles</a:t>
            </a:r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679C2FD-C0B6-D2A5-A8E1-D49D09CC5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Usable Senses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47248C6-0A26-C41A-DB6F-45568FF5A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The 5 senses (sight, sound, touch, taste and smell) are used by us every day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each is important on its own</a:t>
            </a:r>
          </a:p>
          <a:p>
            <a:pPr lvl="1">
              <a:lnSpc>
                <a:spcPct val="90000"/>
              </a:lnSpc>
            </a:pPr>
            <a:r>
              <a:rPr lang="en-GB" altLang="en-US" sz="1600"/>
              <a:t>together, they provide a fuller interaction with the natural world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Computers rarely offer such a rich interaction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Can we use all the available senses?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ideally, yes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practically – no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We can use	• sight  • sound  • touch (sometimes)</a:t>
            </a:r>
          </a:p>
          <a:p>
            <a:pPr>
              <a:lnSpc>
                <a:spcPct val="90000"/>
              </a:lnSpc>
            </a:pPr>
            <a:endParaRPr lang="en-GB" altLang="en-US" sz="10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We cannot (yet) use    • taste  • smell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094A47F-1B20-B101-5964-DDF06FF04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Multi-modal vs. Multi-media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83E0926-DFB9-CCFE-A939-70E6E8B0D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Multi-modal systems</a:t>
            </a:r>
          </a:p>
          <a:p>
            <a:pPr lvl="1"/>
            <a:r>
              <a:rPr lang="en-GB" altLang="en-US" sz="2000"/>
              <a:t>use more than one sense (or mode ) of interaction</a:t>
            </a:r>
          </a:p>
          <a:p>
            <a:pPr lvl="2">
              <a:buFontTx/>
              <a:buNone/>
            </a:pPr>
            <a:r>
              <a:rPr lang="en-GB" altLang="en-US" sz="1800"/>
              <a:t>	</a:t>
            </a:r>
            <a:r>
              <a:rPr lang="en-GB" altLang="en-US" sz="1600"/>
              <a:t>e.g. visual and aural senses: a text processor may speak the words as well as echoing them to the screen</a:t>
            </a:r>
            <a:endParaRPr lang="en-GB" altLang="en-US" sz="1800"/>
          </a:p>
          <a:p>
            <a:endParaRPr lang="en-GB" altLang="en-US" sz="2400"/>
          </a:p>
          <a:p>
            <a:r>
              <a:rPr lang="en-GB" altLang="en-US" sz="2400"/>
              <a:t>Multi-media systems</a:t>
            </a:r>
          </a:p>
          <a:p>
            <a:pPr lvl="1"/>
            <a:r>
              <a:rPr lang="en-GB" altLang="en-US" sz="2000"/>
              <a:t>use a number of different media to communicate information</a:t>
            </a:r>
          </a:p>
          <a:p>
            <a:pPr lvl="2">
              <a:buFontTx/>
              <a:buNone/>
            </a:pPr>
            <a:r>
              <a:rPr lang="en-GB" altLang="en-US" sz="1800"/>
              <a:t>	</a:t>
            </a:r>
            <a:r>
              <a:rPr lang="en-GB" altLang="en-US" sz="1600"/>
              <a:t>e.g. a computer-based teaching system:may use video, animation, text and still images: different media all using the visual mode of interaction; may also use sounds, both speech and non-speech: two more media, now using a different mode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E2C8EEA-14FF-90A5-BDCB-D6D17B974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50BE4DC-E963-F79D-314D-95CBCFC62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pPr>
              <a:buFontTx/>
              <a:buNone/>
            </a:pPr>
            <a:r>
              <a:rPr lang="en-GB" altLang="en-US"/>
              <a:t>	Human beings have a great and natural mastery of speech</a:t>
            </a:r>
          </a:p>
          <a:p>
            <a:pPr lvl="1"/>
            <a:endParaRPr lang="en-GB" altLang="en-US"/>
          </a:p>
          <a:p>
            <a:pPr lvl="1"/>
            <a:r>
              <a:rPr lang="en-GB" altLang="en-US"/>
              <a:t>makes it difficult to appreciate the complexities</a:t>
            </a:r>
          </a:p>
          <a:p>
            <a:pPr lvl="1">
              <a:buFontTx/>
              <a:buNone/>
            </a:pPr>
            <a:r>
              <a:rPr lang="en-GB" altLang="en-US"/>
              <a:t>but</a:t>
            </a:r>
          </a:p>
          <a:p>
            <a:pPr lvl="1"/>
            <a:r>
              <a:rPr lang="en-GB" altLang="en-US"/>
              <a:t>it’s an easy medium for communication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0AC9D13-CF70-3D3C-E4EA-4F212870D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Structure of Speech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B7C4DE7-B684-94BE-CFC1-E8C008BF8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phonemes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40 of them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basic atomic units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sound slightly different depending on the context they are in, these larger units are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allophones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all the sounds in the language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between 120 and 130 of them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these are formed into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morphemes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smallest unit of language that has meaning.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4FE02E1-C7E9-E2E0-3FFB-B1F06F4C6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(cont’d)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7ED1828-3DF7-F360-BED5-D2DFF2A39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 sz="2400"/>
              <a:t>Other terminology:</a:t>
            </a:r>
          </a:p>
          <a:p>
            <a:pPr>
              <a:buFontTx/>
              <a:buNone/>
            </a:pPr>
            <a:r>
              <a:rPr lang="en-GB" altLang="en-US" sz="2400"/>
              <a:t>• prosody</a:t>
            </a:r>
          </a:p>
          <a:p>
            <a:pPr lvl="1"/>
            <a:r>
              <a:rPr lang="en-GB" altLang="en-US" sz="2000"/>
              <a:t>alteration in tone and quality</a:t>
            </a:r>
          </a:p>
          <a:p>
            <a:pPr lvl="1"/>
            <a:r>
              <a:rPr lang="en-GB" altLang="en-US" sz="2000"/>
              <a:t>variations in emphasis, stress, pauses and pitch</a:t>
            </a:r>
          </a:p>
          <a:p>
            <a:pPr lvl="1"/>
            <a:r>
              <a:rPr lang="en-GB" altLang="en-US" sz="2000"/>
              <a:t>impart more meaning to sentences.</a:t>
            </a:r>
          </a:p>
          <a:p>
            <a:pPr>
              <a:buFontTx/>
              <a:buNone/>
            </a:pPr>
            <a:r>
              <a:rPr lang="en-GB" altLang="en-US" sz="2400"/>
              <a:t>• co-articulation</a:t>
            </a:r>
          </a:p>
          <a:p>
            <a:pPr lvl="1"/>
            <a:r>
              <a:rPr lang="en-GB" altLang="en-US" sz="2000"/>
              <a:t>the effect of context on the sound</a:t>
            </a:r>
          </a:p>
          <a:p>
            <a:pPr lvl="1"/>
            <a:r>
              <a:rPr lang="en-GB" altLang="en-US" sz="2000"/>
              <a:t>transforms the phonemes into allophones</a:t>
            </a:r>
          </a:p>
          <a:p>
            <a:pPr>
              <a:buFontTx/>
              <a:buNone/>
            </a:pPr>
            <a:r>
              <a:rPr lang="en-GB" altLang="en-US" sz="2400"/>
              <a:t>• syntax – </a:t>
            </a:r>
            <a:r>
              <a:rPr lang="en-GB" altLang="en-US" sz="2000"/>
              <a:t>structure of sentences</a:t>
            </a: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• semantics – </a:t>
            </a:r>
            <a:r>
              <a:rPr lang="en-GB" altLang="en-US" sz="2000"/>
              <a:t>meaning of sentences</a:t>
            </a:r>
            <a:endParaRPr lang="en-GB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5ADB781-A09C-917E-3D1E-D20806CBD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Speech Recognition Problems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8C6C8F9-A546-5A66-5BA8-2B2AED711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Different people speak differently:</a:t>
            </a:r>
          </a:p>
          <a:p>
            <a:pPr lvl="1"/>
            <a:r>
              <a:rPr lang="en-GB" altLang="en-US" sz="1800"/>
              <a:t>accent, intonation, stress, idiom, volume, etc.</a:t>
            </a:r>
          </a:p>
          <a:p>
            <a:pPr>
              <a:spcBef>
                <a:spcPct val="40000"/>
              </a:spcBef>
            </a:pPr>
            <a:r>
              <a:rPr lang="en-GB" altLang="en-US" sz="2000"/>
              <a:t>The syntax of semantically similar sentences may vary.</a:t>
            </a:r>
          </a:p>
          <a:p>
            <a:pPr>
              <a:spcBef>
                <a:spcPct val="40000"/>
              </a:spcBef>
            </a:pPr>
            <a:r>
              <a:rPr lang="en-GB" altLang="en-US" sz="2000"/>
              <a:t>Background noises can interfere.</a:t>
            </a:r>
          </a:p>
          <a:p>
            <a:pPr>
              <a:spcBef>
                <a:spcPct val="40000"/>
              </a:spcBef>
            </a:pPr>
            <a:r>
              <a:rPr lang="en-GB" altLang="en-US" sz="2000"/>
              <a:t>People often “ummm.....” and “errr.....”</a:t>
            </a:r>
          </a:p>
          <a:p>
            <a:pPr>
              <a:spcBef>
                <a:spcPct val="40000"/>
              </a:spcBef>
            </a:pPr>
            <a:r>
              <a:rPr lang="en-GB" altLang="en-US" sz="2000"/>
              <a:t>Words not enough - semantics needed as well</a:t>
            </a:r>
          </a:p>
          <a:p>
            <a:pPr lvl="1"/>
            <a:r>
              <a:rPr lang="en-GB" altLang="en-US" sz="1800"/>
              <a:t>requires intelligence to understand a sentence</a:t>
            </a:r>
          </a:p>
          <a:p>
            <a:pPr lvl="1"/>
            <a:r>
              <a:rPr lang="en-GB" altLang="en-US" sz="1800"/>
              <a:t>context of the utterance often has to be known</a:t>
            </a:r>
          </a:p>
          <a:p>
            <a:pPr lvl="1"/>
            <a:r>
              <a:rPr lang="en-GB" altLang="en-US" sz="1800"/>
              <a:t>also information about the subject and speaker</a:t>
            </a:r>
          </a:p>
          <a:p>
            <a:pPr>
              <a:buFontTx/>
              <a:buNone/>
            </a:pPr>
            <a:r>
              <a:rPr lang="en-GB" altLang="en-US" sz="1800"/>
              <a:t>	</a:t>
            </a:r>
            <a:r>
              <a:rPr lang="en-GB" altLang="en-US" sz="1600"/>
              <a:t>e.g.  even if  “Errr.... I, um, don’t like this” is recognised, it is a fairly useless piece of information on it’s own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1497</Words>
  <Application>Microsoft Macintosh PowerPoint</Application>
  <PresentationFormat>On-screen Show (4:3)</PresentationFormat>
  <Paragraphs>233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Comic Sans MS</vt:lpstr>
      <vt:lpstr>Times</vt:lpstr>
      <vt:lpstr>Times New Roman</vt:lpstr>
      <vt:lpstr>Verdana</vt:lpstr>
      <vt:lpstr>Blank</vt:lpstr>
      <vt:lpstr>Picture</vt:lpstr>
      <vt:lpstr>chapter 10</vt:lpstr>
      <vt:lpstr>universal design principles                                 - NCSW</vt:lpstr>
      <vt:lpstr>Multi-Sensory Systems</vt:lpstr>
      <vt:lpstr>Usable Senses</vt:lpstr>
      <vt:lpstr>Multi-modal vs. Multi-media</vt:lpstr>
      <vt:lpstr>Speech</vt:lpstr>
      <vt:lpstr>Structure of Speech</vt:lpstr>
      <vt:lpstr>Speech (cont’d)</vt:lpstr>
      <vt:lpstr>Speech Recognition Problems</vt:lpstr>
      <vt:lpstr>The Phonetic Typewriter</vt:lpstr>
      <vt:lpstr>The Phonetic Typewriter (ctd)</vt:lpstr>
      <vt:lpstr>Speech Recognition: useful?</vt:lpstr>
      <vt:lpstr>Speech Synthesis</vt:lpstr>
      <vt:lpstr>Speech Synthesis: useful?</vt:lpstr>
      <vt:lpstr>Non-Speech Sounds</vt:lpstr>
      <vt:lpstr>Non-Speech Sounds: useful?</vt:lpstr>
      <vt:lpstr>Auditory Icons</vt:lpstr>
      <vt:lpstr>SonicFinder for the Macintosh</vt:lpstr>
      <vt:lpstr>Earcons</vt:lpstr>
      <vt:lpstr>Earcons (ctd)</vt:lpstr>
      <vt:lpstr>touch</vt:lpstr>
      <vt:lpstr>Handwriting recognition</vt:lpstr>
      <vt:lpstr>Handwriting recognition (ctd)</vt:lpstr>
      <vt:lpstr>gesture</vt:lpstr>
      <vt:lpstr>Users with disabilities</vt:lpstr>
      <vt:lpstr>… plus …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9</cp:revision>
  <dcterms:created xsi:type="dcterms:W3CDTF">2003-08-07T14:10:51Z</dcterms:created>
  <dcterms:modified xsi:type="dcterms:W3CDTF">2025-03-02T10:20:57Z</dcterms:modified>
</cp:coreProperties>
</file>