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71" r:id="rId2"/>
    <p:sldId id="257" r:id="rId3"/>
    <p:sldId id="272" r:id="rId4"/>
    <p:sldId id="273" r:id="rId5"/>
    <p:sldId id="274" r:id="rId6"/>
    <p:sldId id="285" r:id="rId7"/>
    <p:sldId id="275" r:id="rId8"/>
    <p:sldId id="276" r:id="rId9"/>
    <p:sldId id="277" r:id="rId10"/>
    <p:sldId id="278" r:id="rId11"/>
    <p:sldId id="286" r:id="rId12"/>
    <p:sldId id="279" r:id="rId13"/>
    <p:sldId id="280" r:id="rId14"/>
    <p:sldId id="281" r:id="rId15"/>
    <p:sldId id="287" r:id="rId16"/>
    <p:sldId id="283" r:id="rId17"/>
    <p:sldId id="284" r:id="rId1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58"/>
  </p:normalViewPr>
  <p:slideViewPr>
    <p:cSldViewPr>
      <p:cViewPr varScale="1">
        <p:scale>
          <a:sx n="116" d="100"/>
          <a:sy n="116" d="100"/>
        </p:scale>
        <p:origin x="16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7B01A-30DA-7AB8-65C6-39C3B655B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97B9-02CD-F36D-F930-E85157751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D87D9-F1B1-AC81-2870-5DE2CFF0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20E47-5C21-AC17-3936-13BE2682B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3B1C1-0425-C8FF-0F10-E84D45FFA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8AA63-66F1-AD44-8B55-4364A134B8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778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438CB-963F-DAB3-1479-8855D645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B285D-CDCC-5DDA-DDB9-2363F864C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6B7B-8DBD-4CA8-1001-B5FCC8FFA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366F6-6BDA-9422-7974-E050BF7C7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67080-BA44-ADE5-362B-42087B82B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28F69-A8A7-0048-AD80-E3F5A7E3AB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786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3E4FCD-D26E-AA96-7643-AD6DAFB3A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6D6E3-B3EF-1957-78C1-2B8BEB26F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FC31B-EF09-38DB-5CC9-B3810A70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E8D16-E296-C585-2D2E-E0E41360D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07A4E-34D9-073A-3D39-F521D710E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BEC19-C2FA-5F44-82B2-20D630D067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814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62D5E-81A9-08D4-0491-633320946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C5B64-5745-79EA-E560-3DD947323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8CE18-BACE-749A-C972-68DB842F7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DA00F-0C69-339B-B974-F25097865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0DB0B-3122-B6F2-6F9F-287BA5BD0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272CE-DC38-354A-8797-DB8643222C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832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FE7EC-F3D1-8043-5CE0-48B3873F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FF9E6-755B-07DF-0FFF-65E9DEE84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74ED7-9BF9-BE70-A888-D4FC4EE7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8544A-89B9-0CF0-827F-F457F357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45CA9-E3CE-D7CE-68C9-8A67646C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898CA-5D0E-744F-B074-73B1986697A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232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3A8C1-2F06-CDE8-05CA-E6EE32E67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DA4BC-AFDA-8B34-62AB-62C2DE24F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F9FCC-7CE2-D7F7-45AB-A037D6F1E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D1174-F26D-3FFF-49EE-8278B5D7F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24CB5-A089-0E9E-8628-3C28DFF3C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1EDE4-52B3-DFC8-D6DB-6523FB8B9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7EEB3-34F0-C644-94FC-4E4EBC0FED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92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94BD4-A6E6-B825-EB04-BF0AE886F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DB216-B0B0-BEBA-E2FD-8F002E2DD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28DF11-0387-A511-C29E-7EE178D41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6C3D43-B7D3-10E5-F043-E48D13789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69DAE0-7AA2-D5AD-4E41-117EC2ABB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BBD44E-CA69-3FCF-09C5-BAD0E9187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BB2C04-AE7F-9FC8-DC21-00118D840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8B8519-0BBC-806E-FA61-DC969ED8C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8DE9E-D899-3442-B068-9AD0896016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238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37C9D-E760-8BE7-779E-1CF6BF98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71131F-713A-6543-0AF5-DD1818583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4AB1A2-5ECC-2CD6-BAC0-92E36BAC4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E5D98-0ED9-FDA3-9677-8B89BF869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061B6-4076-3649-98A2-DA05AE8F5C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3750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260926-7BE4-7D58-0A59-BAFEE546A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167C2A-8EDF-B1AB-B937-28E3AE30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FD6DF-9BB3-73D5-AC4A-1BA352DD9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F6D68-48C9-664F-A698-30B565FB92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062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F3CCF-2800-0BB6-4680-A0195A7F6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FC896-F478-08EF-56B8-FE46F1911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6FAB7E-D42C-4798-2138-5535E11A5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BB9FF-45D7-559A-3F22-236BD49CF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E2821-E5BC-23DB-27D4-FB951415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E3BF8-47C2-7213-97B9-4F6BF98D4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9461C-8081-9F4D-ABAA-BDBB11028E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024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C32CF-2FE5-5261-F921-84B6428D4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CE5DAF-1328-1421-C247-89604AF057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E6978-263A-ECE4-26F4-52E52DA20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C73DA-64AF-52BC-A424-D355B79BB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A8B98-4B27-0159-1334-AE967115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250CA-0221-6EAD-0F2B-CD03A65B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844F1-1303-C84D-84C4-5DA6EA5028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516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F739E812-8EE2-9C6A-3894-443714F985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57FF3EC7-D521-8C40-60D6-571A15B9F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7075BC5-1D75-9DDB-A713-D6ED40336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B617DA6-AF71-DD14-86BD-4E2668BBD2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1E70DD-DF86-35E8-51AC-149543CC29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61D2E9-8DB6-A391-DFE4-EBC201BDCC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6FD21A-E19A-014A-A689-2FB8C719D6F1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5D525678-70E7-B8AE-0361-67B8839865D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4396CCFA-F982-C3EF-6B16-3058E42477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ECA7AED8-DB43-6AC8-C350-E15AB0F2535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035B4BA3-0774-77CC-EAA9-6C65B10B903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6FE8E959-196A-F52A-FFA8-95E8A58C0EB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CA8415D2-10D7-1652-7310-FD6265AE7A1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FDD1E45-AE6A-7E1A-3EDC-DA35AFA3929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11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55D8291-3DA8-0318-5483-661A080659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user support</a:t>
            </a:r>
          </a:p>
        </p:txBody>
      </p:sp>
      <p:grpSp>
        <p:nvGrpSpPr>
          <p:cNvPr id="17412" name="Group 4">
            <a:extLst>
              <a:ext uri="{FF2B5EF4-FFF2-40B4-BE49-F238E27FC236}">
                <a16:creationId xmlns:a16="http://schemas.microsoft.com/office/drawing/2014/main" id="{A123F477-E646-1FDF-74EC-B81960030D8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7413" name="Rectangle 5">
              <a:extLst>
                <a:ext uri="{FF2B5EF4-FFF2-40B4-BE49-F238E27FC236}">
                  <a16:creationId xmlns:a16="http://schemas.microsoft.com/office/drawing/2014/main" id="{93C311F6-FE8C-0C9B-D3E0-AB9988BB3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14" name="Rectangle 6">
              <a:extLst>
                <a:ext uri="{FF2B5EF4-FFF2-40B4-BE49-F238E27FC236}">
                  <a16:creationId xmlns:a16="http://schemas.microsoft.com/office/drawing/2014/main" id="{EAAA3F05-650D-06C8-C0E1-DD9F684B5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7415" name="Picture 7">
              <a:extLst>
                <a:ext uri="{FF2B5EF4-FFF2-40B4-BE49-F238E27FC236}">
                  <a16:creationId xmlns:a16="http://schemas.microsoft.com/office/drawing/2014/main" id="{B228F9C6-E0FB-E0C5-C93B-FA486AD4CA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416" name="Picture 8">
              <a:extLst>
                <a:ext uri="{FF2B5EF4-FFF2-40B4-BE49-F238E27FC236}">
                  <a16:creationId xmlns:a16="http://schemas.microsoft.com/office/drawing/2014/main" id="{4752EDBB-56A8-27AC-ECA3-E18D418BEB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417" name="Picture 9">
              <a:extLst>
                <a:ext uri="{FF2B5EF4-FFF2-40B4-BE49-F238E27FC236}">
                  <a16:creationId xmlns:a16="http://schemas.microsoft.com/office/drawing/2014/main" id="{EC12E0D6-9041-82EB-486B-E7E60B5D56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418" name="Picture 10">
              <a:extLst>
                <a:ext uri="{FF2B5EF4-FFF2-40B4-BE49-F238E27FC236}">
                  <a16:creationId xmlns:a16="http://schemas.microsoft.com/office/drawing/2014/main" id="{32070B17-C743-247C-9E3D-FF3A90A6B5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419" name="Picture 11">
              <a:extLst>
                <a:ext uri="{FF2B5EF4-FFF2-40B4-BE49-F238E27FC236}">
                  <a16:creationId xmlns:a16="http://schemas.microsoft.com/office/drawing/2014/main" id="{D5E2A0FE-A36C-0574-1872-FA314A0302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CE40377-B38E-AE12-0680-DBEE0AE96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Knowledge representation</a:t>
            </a:r>
            <a:br>
              <a:rPr lang="en-GB" altLang="en-US"/>
            </a:br>
            <a:r>
              <a:rPr lang="en-GB" altLang="en-US"/>
              <a:t>Domain and task modelling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59C092D-D1E3-B8A2-839C-1248EF93C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Covers</a:t>
            </a:r>
          </a:p>
          <a:p>
            <a:pPr lvl="1"/>
            <a:r>
              <a:rPr lang="en-GB" altLang="en-US" sz="2000"/>
              <a:t>common errors and tasks</a:t>
            </a:r>
          </a:p>
          <a:p>
            <a:pPr lvl="1"/>
            <a:r>
              <a:rPr lang="en-GB" altLang="en-US" sz="2000"/>
              <a:t>current task</a:t>
            </a:r>
          </a:p>
          <a:p>
            <a:r>
              <a:rPr lang="en-GB" altLang="en-US" sz="2400"/>
              <a:t>Usually involves analysis of command sequences.</a:t>
            </a:r>
          </a:p>
          <a:p>
            <a:r>
              <a:rPr lang="en-GB" altLang="en-US" sz="2400"/>
              <a:t>Problems</a:t>
            </a:r>
          </a:p>
          <a:p>
            <a:pPr lvl="1"/>
            <a:r>
              <a:rPr lang="en-GB" altLang="en-US" sz="2000"/>
              <a:t>representing tasks</a:t>
            </a:r>
          </a:p>
          <a:p>
            <a:pPr lvl="1"/>
            <a:r>
              <a:rPr lang="en-GB" altLang="en-US" sz="2000"/>
              <a:t>interleaved tasks</a:t>
            </a:r>
          </a:p>
          <a:p>
            <a:pPr lvl="1"/>
            <a:r>
              <a:rPr lang="en-GB" altLang="en-US" sz="2000"/>
              <a:t>user intention</a:t>
            </a:r>
          </a:p>
          <a:p>
            <a:endParaRPr lang="en-GB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F5ABB67-3059-9AFB-DAF9-DA0B3CF0B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Knowledge representation</a:t>
            </a:r>
            <a:br>
              <a:rPr lang="en-GB" altLang="en-US"/>
            </a:br>
            <a:r>
              <a:rPr lang="en-GB" altLang="en-US"/>
              <a:t>Advisory strategy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4807448-69E3-0E08-65E5-C59F53D7C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z="2400"/>
          </a:p>
          <a:p>
            <a:r>
              <a:rPr lang="en-GB" altLang="en-US" sz="2400"/>
              <a:t>involves choosing the correct style of advice for a given situation.</a:t>
            </a:r>
            <a:br>
              <a:rPr lang="en-GB" altLang="en-US" sz="2400"/>
            </a:br>
            <a:r>
              <a:rPr lang="en-GB" altLang="en-US" sz="2400"/>
              <a:t>	e.g. reminder, tutorial, etc.</a:t>
            </a:r>
          </a:p>
          <a:p>
            <a:endParaRPr lang="en-GB" altLang="en-US" sz="2400"/>
          </a:p>
          <a:p>
            <a:r>
              <a:rPr lang="en-GB" altLang="en-US" sz="2400"/>
              <a:t>few intelligent help systems model advisory strategy, but choice of strategy is still important.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BA3D845-65F2-847F-A063-3FB33ECD0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Techniques for knowledge representation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71FFEE0-9362-B94E-9D2D-D660EB9FD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rule based  (e.g. logic, production rules)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knowledge presented as rules and facts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interpreted using inference mechanism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can be used in relatively large domains.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frame based  (e.g. semantic network)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knowledge stored in structures with slots to be filled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useful for a small domain.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network based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knowledge represented as relationships between facts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can be used to link frames.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example based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knowledge represented implicitly within decision structure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trained to classify rather than programmed with rules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requires little knowledge acquisition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E7AB115-F6F4-7256-A9D6-16228751F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Problems with knowledge representation and modelling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D206C84-7672-1B26-BA56-CA1A7BC1D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r>
              <a:rPr lang="en-GB" altLang="en-US"/>
              <a:t>knowledge acquisition</a:t>
            </a:r>
          </a:p>
          <a:p>
            <a:endParaRPr lang="en-GB" altLang="en-US"/>
          </a:p>
          <a:p>
            <a:r>
              <a:rPr lang="en-GB" altLang="en-US"/>
              <a:t>resources</a:t>
            </a:r>
          </a:p>
          <a:p>
            <a:endParaRPr lang="en-GB" altLang="en-US"/>
          </a:p>
          <a:p>
            <a:r>
              <a:rPr lang="en-GB" altLang="en-US"/>
              <a:t>interpretation of user behaviour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2DB0C2A-0EA7-FC7B-D744-FE9D2D6666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Issues in adaptive help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F43EB56-E012-EBC1-35EC-8EF1F927F6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Initiative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does the user retain control or can the system direct the interaction?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can the system interrupt the user to offer help?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Effect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what is going to be adapted and what information is needed to do this?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only model what is needed.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Scope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is modelling at application or system level?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latter more complex</a:t>
            </a:r>
            <a:br>
              <a:rPr lang="en-GB" altLang="en-US" sz="1800"/>
            </a:br>
            <a:r>
              <a:rPr lang="en-GB" altLang="en-US" sz="1800"/>
              <a:t>		e.g. expertise varies between applications.</a:t>
            </a:r>
          </a:p>
          <a:p>
            <a:pPr>
              <a:lnSpc>
                <a:spcPct val="90000"/>
              </a:lnSpc>
            </a:pPr>
            <a:endParaRPr lang="en-GB" altLang="en-US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CAC12E0-A793-F116-C4A7-42B7289AEF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Designing user support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C6A8D4E-FFD7-EDA6-6679-88D5B0854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r>
              <a:rPr lang="en-GB" altLang="en-US"/>
              <a:t>User support is not an `add on’</a:t>
            </a:r>
          </a:p>
          <a:p>
            <a:pPr lvl="1"/>
            <a:r>
              <a:rPr lang="en-GB" altLang="en-US"/>
              <a:t>should be designed integrally with the system.</a:t>
            </a:r>
          </a:p>
          <a:p>
            <a:endParaRPr lang="en-GB" altLang="en-US"/>
          </a:p>
          <a:p>
            <a:r>
              <a:rPr lang="en-GB" altLang="en-US"/>
              <a:t>Concentrate on content and context of help rather than technological issues.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FBC9BAB-F6A8-B14D-4FEF-EA96C8E92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Presentation issues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01068DF-C373-6A74-487F-14DCA41CC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How is help requested?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command,  button,  function (on/off),  separate application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How is help displayed?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new window,  whole screen,  split screen,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pop-up boxes,  hint icons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Effective presentation requires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clear, familiar, consistent language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instructional rather than descriptive language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avoidance of blocks of text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clear indication of summary and example information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E4C0DBD-5F8A-BFDD-6D3B-F7E6594D3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Implementation issues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D72E7C1-D21A-9CF4-1142-B16817C03B0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Is help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operating system command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meta command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application</a:t>
            </a:r>
          </a:p>
          <a:p>
            <a:pPr marL="0" indent="0">
              <a:lnSpc>
                <a:spcPct val="90000"/>
              </a:lnSpc>
            </a:pPr>
            <a:endParaRPr lang="en-GB" altLang="en-US" sz="2000"/>
          </a:p>
          <a:p>
            <a:pPr marL="0" indent="0">
              <a:lnSpc>
                <a:spcPct val="90000"/>
              </a:lnSpc>
            </a:pP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Structure of help data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single file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file hierarchy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database</a:t>
            </a:r>
          </a:p>
          <a:p>
            <a:pPr marL="0" indent="0">
              <a:lnSpc>
                <a:spcPct val="90000"/>
              </a:lnSpc>
            </a:pPr>
            <a:endParaRPr lang="en-GB" altLang="en-US" sz="2000"/>
          </a:p>
          <a:p>
            <a:pPr marL="0" indent="0">
              <a:lnSpc>
                <a:spcPct val="90000"/>
              </a:lnSpc>
            </a:pPr>
            <a:endParaRPr lang="en-GB" altLang="en-US" sz="2000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A6457067-995D-E321-A129-626137BD2C6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What resources are available?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screen space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memory capacity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speed</a:t>
            </a:r>
          </a:p>
          <a:p>
            <a:pPr marL="0" indent="0">
              <a:lnSpc>
                <a:spcPct val="90000"/>
              </a:lnSpc>
            </a:pPr>
            <a:endParaRPr lang="en-GB" altLang="en-US" sz="2000"/>
          </a:p>
          <a:p>
            <a:pPr marL="0" indent="0">
              <a:lnSpc>
                <a:spcPct val="90000"/>
              </a:lnSpc>
            </a:pP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Issues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flexibility and extensibility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hard copy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browsing</a:t>
            </a:r>
          </a:p>
          <a:p>
            <a:pPr marL="0" indent="0">
              <a:lnSpc>
                <a:spcPct val="90000"/>
              </a:lnSpc>
            </a:pPr>
            <a:endParaRPr lang="en-GB" alt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198E743-41B6-591A-9695-ACEB532A4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user support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01E9DFE-6339-BC0C-3B91-DA9A6DD94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n-US" altLang="en-US" sz="2400"/>
              <a:t>Issues</a:t>
            </a:r>
          </a:p>
          <a:p>
            <a:pPr lvl="1">
              <a:spcBef>
                <a:spcPct val="0"/>
              </a:spcBef>
            </a:pPr>
            <a:r>
              <a:rPr lang="en-US" altLang="en-US" sz="2000"/>
              <a:t>di</a:t>
            </a:r>
            <a:r>
              <a:rPr lang="en-GB" altLang="en-US" sz="2000"/>
              <a:t>ff</a:t>
            </a:r>
            <a:r>
              <a:rPr lang="en-US" altLang="en-US" sz="2000"/>
              <a:t>erent types of support at</a:t>
            </a:r>
            <a:r>
              <a:rPr lang="en-GB" altLang="en-US" sz="2000"/>
              <a:t> different</a:t>
            </a:r>
            <a:r>
              <a:rPr lang="en-US" altLang="en-US" sz="2000"/>
              <a:t> times</a:t>
            </a:r>
            <a:endParaRPr lang="en-US" altLang="en-US" sz="900"/>
          </a:p>
          <a:p>
            <a:pPr lvl="1">
              <a:spcBef>
                <a:spcPct val="0"/>
              </a:spcBef>
            </a:pPr>
            <a:r>
              <a:rPr lang="en-US" altLang="en-US" sz="2000"/>
              <a:t>implementation and presentation both important</a:t>
            </a:r>
          </a:p>
          <a:p>
            <a:pPr lvl="1">
              <a:spcBef>
                <a:spcPct val="0"/>
              </a:spcBef>
            </a:pPr>
            <a:r>
              <a:rPr lang="en-US" altLang="en-US" sz="2000"/>
              <a:t>all need careful design</a:t>
            </a:r>
            <a:endParaRPr lang="en-US" altLang="en-US" sz="900"/>
          </a:p>
          <a:p>
            <a:pPr>
              <a:spcBef>
                <a:spcPct val="30000"/>
              </a:spcBef>
            </a:pPr>
            <a:r>
              <a:rPr lang="en-US" altLang="en-US" sz="2400"/>
              <a:t>Types of user support</a:t>
            </a:r>
            <a:endParaRPr lang="en-US" altLang="en-US"/>
          </a:p>
          <a:p>
            <a:pPr lvl="1">
              <a:spcBef>
                <a:spcPct val="30000"/>
              </a:spcBef>
            </a:pPr>
            <a:r>
              <a:rPr lang="en-US" altLang="en-US" sz="2000"/>
              <a:t>quick </a:t>
            </a:r>
            <a:r>
              <a:rPr lang="en-GB" altLang="en-US" sz="2000"/>
              <a:t>r</a:t>
            </a:r>
            <a:r>
              <a:rPr lang="en-US" altLang="en-US" sz="2000"/>
              <a:t>eference, task speci</a:t>
            </a:r>
            <a:r>
              <a:rPr lang="en-GB" altLang="en-US" sz="2000"/>
              <a:t>fi</a:t>
            </a:r>
            <a:r>
              <a:rPr lang="en-US" altLang="en-US" sz="2000"/>
              <a:t>c help, full e</a:t>
            </a:r>
            <a:r>
              <a:rPr lang="en-GB" altLang="en-US" sz="2000"/>
              <a:t>x</a:t>
            </a:r>
            <a:r>
              <a:rPr lang="en-US" altLang="en-US" sz="2000"/>
              <a:t>planation, tutorial</a:t>
            </a:r>
          </a:p>
          <a:p>
            <a:pPr>
              <a:spcBef>
                <a:spcPct val="30000"/>
              </a:spcBef>
            </a:pPr>
            <a:r>
              <a:rPr lang="en-US" altLang="en-US" sz="2400"/>
              <a:t>Provided by help and documentation</a:t>
            </a:r>
          </a:p>
          <a:p>
            <a:pPr lvl="1">
              <a:spcBef>
                <a:spcPct val="0"/>
              </a:spcBef>
            </a:pPr>
            <a:r>
              <a:rPr lang="en-US" altLang="en-US" sz="2000"/>
              <a:t>help -</a:t>
            </a:r>
            <a:r>
              <a:rPr lang="en-GB" altLang="en-US" sz="2000"/>
              <a:t> </a:t>
            </a:r>
            <a:r>
              <a:rPr lang="en-US" altLang="en-US" sz="2000"/>
              <a:t>problem-oriented and spec</a:t>
            </a:r>
            <a:r>
              <a:rPr lang="en-GB" altLang="en-US" sz="2000"/>
              <a:t>if</a:t>
            </a:r>
            <a:r>
              <a:rPr lang="en-US" altLang="en-US" sz="2000"/>
              <a:t>ic</a:t>
            </a:r>
          </a:p>
          <a:p>
            <a:pPr lvl="1">
              <a:spcBef>
                <a:spcPct val="0"/>
              </a:spcBef>
            </a:pPr>
            <a:r>
              <a:rPr lang="en-US" altLang="en-US" sz="2000"/>
              <a:t>documentation - system-oriented and</a:t>
            </a:r>
            <a:r>
              <a:rPr lang="en-GB" altLang="en-US" sz="2000"/>
              <a:t> </a:t>
            </a:r>
            <a:r>
              <a:rPr lang="en-US" altLang="en-US" sz="2000"/>
              <a:t>general</a:t>
            </a:r>
          </a:p>
          <a:p>
            <a:pPr lvl="1">
              <a:spcBef>
                <a:spcPct val="30000"/>
              </a:spcBef>
            </a:pPr>
            <a:r>
              <a:rPr lang="en-US" altLang="en-US" sz="2000"/>
              <a:t>same design principles apply to</a:t>
            </a:r>
            <a:r>
              <a:rPr lang="en-GB" altLang="en-US" sz="2000"/>
              <a:t> </a:t>
            </a:r>
            <a:r>
              <a:rPr lang="en-US" altLang="en-US" sz="2000"/>
              <a:t>both</a:t>
            </a:r>
            <a:endParaRPr lang="en-US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AAA8E73-0912-9A3F-F610-86C6624AF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Requirements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B1400E3-7F33-B63B-5E5A-6D7ADA7CD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1800"/>
              <a:t>Availability 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continuous access concurrent to main application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Accuracy and completeness 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help matches and covers actual system behaviour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Consistency 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between different parts of the help system and paper documentation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Robustness 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correct error handling and npredictable behaviour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Flexibility 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allows user to interact in a way appropriate to experience and task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Unobtrusiveness 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does not prevent the user continuing with work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432510F-4028-842C-3512-317152C3C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Approaches to user support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34B3EAE-70BA-7CAD-F759-D6EAC2EB10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Command assistance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User requests help on particular command</a:t>
            </a:r>
            <a:br>
              <a:rPr lang="en-GB" altLang="en-US" sz="2000"/>
            </a:br>
            <a:r>
              <a:rPr lang="en-GB" altLang="en-US" sz="2000"/>
              <a:t>		e.g., UNIX man, DOS help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Good for quick reference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Assumes user know what to look for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Command prompts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Provide information about correct usage when an error occurs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Good for simple syntactic errors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Also assumes knowledge of the command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1EF62F3-CE41-3B00-908F-D5984CC38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Approaches to user support (ctd)</a:t>
            </a:r>
            <a:endParaRPr lang="en-GB" alt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FD4EBE6-F30D-A426-38BC-6ABEFE69C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Context sensitive help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help request interpreted according to context in which it occurs.   e.g. tooltips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On-line tutorials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user works through basics of application in a test environment.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can be useful but are often in flexible.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On-line documentation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paper documentation is made available on computer.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continually available in common medium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can be difficult to browse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hypertext used to support browsing.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1DF2FC7-B867-0538-FC59-11E3919840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wizards and assistants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72BB1A7-D5EB-3D21-4646-A8EEE0D85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wizards</a:t>
            </a:r>
          </a:p>
          <a:p>
            <a:pPr lvl="1"/>
            <a:r>
              <a:rPr lang="en-GB" altLang="en-US" sz="1800"/>
              <a:t>task specific tool leads the user through task, step by step, using user’s answers to specific questions</a:t>
            </a:r>
          </a:p>
          <a:p>
            <a:pPr lvl="1"/>
            <a:r>
              <a:rPr lang="en-GB" altLang="en-US" sz="1800"/>
              <a:t>example: resumé</a:t>
            </a:r>
          </a:p>
          <a:p>
            <a:pPr lvl="1"/>
            <a:r>
              <a:rPr lang="en-GB" altLang="en-US" sz="1800"/>
              <a:t>useful for safe completion of complex or infrequent tasks</a:t>
            </a:r>
          </a:p>
          <a:p>
            <a:pPr lvl="1"/>
            <a:r>
              <a:rPr lang="en-GB" altLang="en-US" sz="1800"/>
              <a:t>constrained task execution so limited flexibility</a:t>
            </a:r>
          </a:p>
          <a:p>
            <a:pPr lvl="1"/>
            <a:r>
              <a:rPr lang="en-GB" altLang="en-US" sz="1800"/>
              <a:t>must allow user to go back</a:t>
            </a:r>
          </a:p>
          <a:p>
            <a:pPr lvl="1"/>
            <a:endParaRPr lang="en-GB" altLang="en-US" sz="1800"/>
          </a:p>
          <a:p>
            <a:r>
              <a:rPr lang="en-GB" altLang="en-US" sz="2400"/>
              <a:t>assistants</a:t>
            </a:r>
            <a:endParaRPr lang="en-GB" altLang="en-US" sz="2000"/>
          </a:p>
          <a:p>
            <a:pPr lvl="1"/>
            <a:r>
              <a:rPr lang="en-GB" altLang="en-US" sz="1800"/>
              <a:t>monitor user behaviour and offer contextual advice</a:t>
            </a:r>
          </a:p>
          <a:p>
            <a:pPr lvl="1"/>
            <a:r>
              <a:rPr lang="en-GB" altLang="en-US" sz="1800"/>
              <a:t>can be irritating e.g. MS paperclip</a:t>
            </a:r>
          </a:p>
          <a:p>
            <a:pPr lvl="1"/>
            <a:r>
              <a:rPr lang="en-GB" altLang="en-US" sz="1800"/>
              <a:t>must be under user control e.g. XP smart tags</a:t>
            </a:r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426DC4E-725D-681B-D032-80C5DDC7C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Adaptive Help Systems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5CBE484-8DDB-B6A0-62D1-356CDE738D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Use knowledge of the context, individual user, task, domain and instruction to provide help adapted to user's needs.</a:t>
            </a:r>
          </a:p>
          <a:p>
            <a:endParaRPr lang="en-GB" altLang="en-US" sz="2400"/>
          </a:p>
          <a:p>
            <a:r>
              <a:rPr lang="en-GB" altLang="en-US" sz="2400"/>
              <a:t>Problems</a:t>
            </a:r>
          </a:p>
          <a:p>
            <a:pPr lvl="1"/>
            <a:r>
              <a:rPr lang="en-GB" altLang="en-US" sz="2000"/>
              <a:t>knowledge requirements considerable</a:t>
            </a:r>
          </a:p>
          <a:p>
            <a:pPr lvl="1"/>
            <a:r>
              <a:rPr lang="en-GB" altLang="en-US" sz="2000"/>
              <a:t>who has control of the interaction?</a:t>
            </a:r>
          </a:p>
          <a:p>
            <a:pPr lvl="1"/>
            <a:r>
              <a:rPr lang="en-GB" altLang="en-US" sz="2000"/>
              <a:t>what should be adapted?</a:t>
            </a:r>
          </a:p>
          <a:p>
            <a:pPr lvl="1"/>
            <a:r>
              <a:rPr lang="en-GB" altLang="en-US" sz="2000"/>
              <a:t>what is the scope of the adaptation?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B113C92-6DD0-FEE1-7FF1-EA65156FF9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Knowledge representation</a:t>
            </a:r>
            <a:br>
              <a:rPr lang="en-GB" altLang="en-US"/>
            </a:br>
            <a:r>
              <a:rPr lang="en-GB" altLang="en-US"/>
              <a:t>User modeling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259BF42-BF32-2B7B-780D-67DF2916B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r>
              <a:rPr lang="en-GB" altLang="en-US"/>
              <a:t>All help systems have a model of the user</a:t>
            </a:r>
          </a:p>
          <a:p>
            <a:pPr lvl="1"/>
            <a:r>
              <a:rPr lang="en-GB" altLang="en-US"/>
              <a:t>single, generic user (non-intelligent)</a:t>
            </a:r>
          </a:p>
          <a:p>
            <a:pPr lvl="1"/>
            <a:r>
              <a:rPr lang="en-GB" altLang="en-US"/>
              <a:t>user-configured model (adaptable)</a:t>
            </a:r>
          </a:p>
          <a:p>
            <a:pPr lvl="1"/>
            <a:r>
              <a:rPr lang="en-GB" altLang="en-US"/>
              <a:t>system-configure model (adaptive)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BEAB216-FD4A-E284-3453-C925338A30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Approaches to user modelling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23E7FC6-8EB4-14EA-3620-9CCD3B878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Quantification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user moves between levels of expertise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based on quantitative measure of what he knows.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Stereotypes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user is classified into a particular category.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Overlay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idealized model of expert use is constructed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actual use compared to ideal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model may contain the commonality or difference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Special case: user behaviour compared to known error catalogue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858</Words>
  <Application>Microsoft Macintosh PowerPoint</Application>
  <PresentationFormat>On-screen Show (4:3)</PresentationFormat>
  <Paragraphs>170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Comic Sans MS</vt:lpstr>
      <vt:lpstr>Times</vt:lpstr>
      <vt:lpstr>Verdana</vt:lpstr>
      <vt:lpstr>Blank</vt:lpstr>
      <vt:lpstr>chapter 11</vt:lpstr>
      <vt:lpstr>user support</vt:lpstr>
      <vt:lpstr>Requirements</vt:lpstr>
      <vt:lpstr>Approaches to user support</vt:lpstr>
      <vt:lpstr>Approaches to user support (ctd)</vt:lpstr>
      <vt:lpstr>wizards and assistants</vt:lpstr>
      <vt:lpstr>Adaptive Help Systems</vt:lpstr>
      <vt:lpstr>Knowledge representation User modeling</vt:lpstr>
      <vt:lpstr>Approaches to user modelling</vt:lpstr>
      <vt:lpstr>Knowledge representation Domain and task modelling </vt:lpstr>
      <vt:lpstr>Knowledge representation Advisory strategy</vt:lpstr>
      <vt:lpstr>Techniques for knowledge representation</vt:lpstr>
      <vt:lpstr>Problems with knowledge representation and modelling</vt:lpstr>
      <vt:lpstr>Issues in adaptive help</vt:lpstr>
      <vt:lpstr>Designing user support</vt:lpstr>
      <vt:lpstr>Presentation issues</vt:lpstr>
      <vt:lpstr>Implementation issues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8</cp:revision>
  <dcterms:created xsi:type="dcterms:W3CDTF">2003-08-07T14:10:51Z</dcterms:created>
  <dcterms:modified xsi:type="dcterms:W3CDTF">2025-03-02T10:22:16Z</dcterms:modified>
</cp:coreProperties>
</file>