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85" r:id="rId2"/>
    <p:sldId id="257" r:id="rId3"/>
    <p:sldId id="283" r:id="rId4"/>
    <p:sldId id="259" r:id="rId5"/>
    <p:sldId id="282" r:id="rId6"/>
    <p:sldId id="28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13"/>
    <p:restoredTop sz="90929"/>
  </p:normalViewPr>
  <p:slideViewPr>
    <p:cSldViewPr>
      <p:cViewPr varScale="1">
        <p:scale>
          <a:sx n="123" d="100"/>
          <a:sy n="123" d="100"/>
        </p:scale>
        <p:origin x="12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2CA6-BADA-7BFD-B214-69BEDF4E2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95FCF-0486-B9AA-9F93-C00BBF2D4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7E240-E415-3333-6DB5-32447AFA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5320C-3EA5-FA6C-560A-1F518C10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AF233-B8DE-0C91-A9A7-D506D625C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B397C-D6C8-ED46-A2AA-FADDED2124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114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5EDD-CE9B-CEFF-1719-2D5BD9FD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1B87A-B99A-8521-5581-9FCD2FE81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E8F14-37E9-11AF-BD52-EF0AB564A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29293-FF65-9843-970F-69F56920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6B198-353A-AB36-D1FD-AA8FF443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52728-07DE-374B-A428-4D5EE904C8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865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51D1C4-8CA0-6A2C-D487-8AB8919F1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019B1-E611-718F-0747-21F7AEF21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4DABC-E4E1-45AB-9B33-D495B97D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50A0B-E88B-A16C-12BE-D00955F6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41F78-9419-0ECD-6512-7BC03975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B6389-FF24-5E44-9B88-FDA255920F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5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263F9-795C-11B1-DACA-EFA4AA14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B3863-07B1-894F-43BF-09512B86E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879C4-89FD-8642-E700-FCF256BBD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44EE7-994A-58B4-BC1B-DD218C638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A1A7F-08E5-64E8-7F14-A50DB262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30C31-1E8A-5442-A0CF-7F88FAC95B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182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1EB5-557B-1ABC-A95E-21571E23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02B6E-59A6-F8DD-5E5B-5728FCC99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88C67-86C7-9CF2-C9BD-DD80FD91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69AF1-C7F8-0FD5-B698-07C40003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DA170-A964-698A-7B25-4B369662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2356B-429C-004A-B894-9B6C40FEA3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14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49B0-94B9-6967-21C4-D4026AD8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540DF-E447-33B1-1D6A-589BD800E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7CB8C-73E9-EE5F-0BB4-5B9BF4B07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2C3EA-CA8E-1788-D574-DF8743658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AE29D-6150-56FF-329A-1F1641AB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A010B-05CA-FC5C-BD3A-35481D14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DA5EA-2369-AB4D-AF92-907301BF35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61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84C5-E19B-11F3-B68C-DB9470B2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6D87B-842D-8E85-5A25-D222191C8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C8D6F-9277-F06C-34E5-45326EFF0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05D286-9528-008A-D9EC-E64C2180C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8E6043-26C3-7CBC-9501-21DB3D9BE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8A7F3-80C5-723B-C7EE-B117FE36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B3017-1217-B8BA-AEA9-777F92C1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854806-8524-4E28-D465-92C55303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04F4E-3872-4340-8A25-04A04E2A29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871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F0554-941D-E65E-14B1-1BF402F7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51DAE-1600-905D-44D1-EE8150D0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8C453-349F-B502-4F4E-35F95518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5182D-3492-29BE-296E-756D3D48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EC942-3C4B-C243-9E23-9ED35B9105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68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85EB95-4BD4-8B92-B8A6-444F3268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D0323-F000-D90E-8BB7-7E118C1C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BC68E-E91D-E08F-5581-E1E749C5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D2888-F4FD-7949-9F8E-C41DF277CF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07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1516-3DF1-1944-A27C-93D03E15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1F05-64C7-1D70-AF82-BB8F829D4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E594C-B6E7-E778-3519-641DC6035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714A4-C0E1-2001-B847-2A9E4FAB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1F8B1-0122-3800-E404-A34B3A8E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3E137-EC09-1560-F96B-7446A77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0846B-9430-6E43-875A-54710FA99B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26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D014-E841-C6D0-50DA-CC21728D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D9003-1AC4-086F-2C84-E67F32073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E4F1A-5539-E842-F044-916362815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D6171-E1A6-07C6-557E-5D7AEC6A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C17E3-F0E0-29F3-65BA-3BA1A871A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B9C71-E6ED-A554-B9AA-A7C7F695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57FC5-49E5-6D40-A83E-26D4B0D864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465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115708C4-F45F-F71F-EADF-E617B9442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59F93487-07D2-979A-1C3B-DFCC6521B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B51DDAA-8631-FE16-93D1-6323C8A5E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1E4CAE-839E-9B3A-9147-4FF6759572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E62FFC-4AA3-F461-CFB2-DEC81D2040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4E4339-6B5F-04D5-C041-767AEA7757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788D3F-162C-7144-BC79-1B159AB6CE5E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76C5A61E-E43D-D08D-BCBB-A4B149C6494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D10146C7-7C11-CDE3-D9EF-8717B82C0A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014D85F5-7D91-E629-D5CE-17F005D76D8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6F708D1F-0D34-5984-BA24-FD6BF89110A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40B20C7E-ABD6-BF40-9566-C4BC111395E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032597A0-CCF4-4E36-43F0-0F4288414E6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53972C5-41E5-2651-119E-94BA1F2D35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12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CB124B1-213A-DAC1-DBB7-8E1E61CB5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cognitive models</a:t>
            </a: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275A7F6E-28D0-6053-1511-C8BF7979D36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1749" name="Rectangle 5">
              <a:extLst>
                <a:ext uri="{FF2B5EF4-FFF2-40B4-BE49-F238E27FC236}">
                  <a16:creationId xmlns:a16="http://schemas.microsoft.com/office/drawing/2014/main" id="{0CF8E236-A1F6-406B-9B98-77E79CC22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61A83A46-6DAB-E701-8981-00EC1AE4F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1751" name="Picture 7">
              <a:extLst>
                <a:ext uri="{FF2B5EF4-FFF2-40B4-BE49-F238E27FC236}">
                  <a16:creationId xmlns:a16="http://schemas.microsoft.com/office/drawing/2014/main" id="{B61B37B3-7EC0-7738-7E6B-122AD6745B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52" name="Picture 8">
              <a:extLst>
                <a:ext uri="{FF2B5EF4-FFF2-40B4-BE49-F238E27FC236}">
                  <a16:creationId xmlns:a16="http://schemas.microsoft.com/office/drawing/2014/main" id="{85EABB6A-B7C8-65C9-4534-8E6A54673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53" name="Picture 9">
              <a:extLst>
                <a:ext uri="{FF2B5EF4-FFF2-40B4-BE49-F238E27FC236}">
                  <a16:creationId xmlns:a16="http://schemas.microsoft.com/office/drawing/2014/main" id="{91254989-1FE1-843F-3859-CEF8C4794B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54" name="Picture 10">
              <a:extLst>
                <a:ext uri="{FF2B5EF4-FFF2-40B4-BE49-F238E27FC236}">
                  <a16:creationId xmlns:a16="http://schemas.microsoft.com/office/drawing/2014/main" id="{C2D5C3C7-1A48-B395-E303-C4BAB4A5F1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55" name="Picture 11">
              <a:extLst>
                <a:ext uri="{FF2B5EF4-FFF2-40B4-BE49-F238E27FC236}">
                  <a16:creationId xmlns:a16="http://schemas.microsoft.com/office/drawing/2014/main" id="{4ACAB87C-D24A-1B78-3CE3-8D9348B41C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044B12E-9457-1316-2264-79E848A70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Cognitive Complexity Theory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C9F5FA7-AEF2-CF33-F543-7C25344DA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Two parallel descriptions: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User production rules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Device generalised transition networks</a:t>
            </a:r>
          </a:p>
          <a:p>
            <a:pPr lvl="4"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Production rules are of the form: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if condition then action</a:t>
            </a:r>
          </a:p>
          <a:p>
            <a:pPr lvl="4"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Transition networks covered under dialogue models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C70BE08-A702-66A2-4472-1010E4672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Example: editing with vi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BBEE13A-5B96-CE7F-0D6C-83DE0994A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Production rules are in long-term memory</a:t>
            </a:r>
          </a:p>
          <a:p>
            <a:r>
              <a:rPr lang="en-GB" altLang="en-US" sz="2400"/>
              <a:t>Model working memory as attribute-value mapping:</a:t>
            </a:r>
          </a:p>
          <a:p>
            <a:pPr marL="1616075" lvl="1" indent="-668338">
              <a:buFontTx/>
              <a:buNone/>
            </a:pPr>
            <a:r>
              <a:rPr lang="en-GB" altLang="en-US" sz="1800"/>
              <a:t>(GOAL perform unit task)</a:t>
            </a:r>
          </a:p>
          <a:p>
            <a:pPr marL="1616075" lvl="1" indent="-668338">
              <a:buFontTx/>
              <a:buNone/>
            </a:pPr>
            <a:r>
              <a:rPr lang="en-GB" altLang="en-US" sz="1800"/>
              <a:t>(TEXT task is insert space)</a:t>
            </a:r>
          </a:p>
          <a:p>
            <a:pPr marL="1616075" lvl="1" indent="-668338">
              <a:buFontTx/>
              <a:buNone/>
            </a:pPr>
            <a:r>
              <a:rPr lang="en-GB" altLang="en-US" sz="1800"/>
              <a:t>(TEXT task is at 5 23)</a:t>
            </a:r>
          </a:p>
          <a:p>
            <a:pPr marL="1616075" lvl="1" indent="-668338">
              <a:buFontTx/>
              <a:buNone/>
            </a:pPr>
            <a:r>
              <a:rPr lang="en-GB" altLang="en-US" sz="1800"/>
              <a:t>(CURSOR 8 7)</a:t>
            </a:r>
          </a:p>
          <a:p>
            <a:r>
              <a:rPr lang="en-GB" altLang="en-US" sz="2400"/>
              <a:t>Rules are pattern-matched to working memory,</a:t>
            </a:r>
          </a:p>
          <a:p>
            <a:pPr marL="1616075" lvl="1" indent="-668338">
              <a:buFontTx/>
              <a:buChar char=" "/>
            </a:pPr>
            <a:r>
              <a:rPr lang="en-GB" altLang="en-US" sz="1800"/>
              <a:t>e.g., LOOK-TEXT task is at %LINE %COLUMN</a:t>
            </a:r>
            <a:br>
              <a:rPr lang="en-GB" altLang="en-US" sz="1800"/>
            </a:br>
            <a:r>
              <a:rPr lang="en-GB" altLang="en-US" sz="1800"/>
              <a:t>is true, with LINE = 5 COLUMN = 23.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8B460B8-D1F2-8F20-2E8A-011210990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09775"/>
            <a:ext cx="30480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Active rules:</a:t>
            </a:r>
            <a:endParaRPr lang="en-US" altLang="en-US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SELECT-INSERT-SPACE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INSERT-SPACE-MOVE-FIRST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INSERT-SPACE-DOIT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INSERT-SPACE-DONE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165C7B9-9C12-CC09-ECA3-5E58ECF9D5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6705600" cy="1066800"/>
          </a:xfrm>
        </p:spPr>
        <p:txBody>
          <a:bodyPr/>
          <a:lstStyle/>
          <a:p>
            <a:r>
              <a:rPr lang="en-US" altLang="en-US"/>
              <a:t>Four rules to model inserting a space</a:t>
            </a:r>
            <a:endParaRPr lang="en-US" altLang="en-US" sz="5400"/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962E807-5DCB-CAED-1931-6CBF93412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265363"/>
            <a:ext cx="3481388" cy="116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000">
                <a:latin typeface="Arial" panose="020B0604020202020204" pitchFamily="34" charset="0"/>
              </a:rPr>
              <a:t>New  working memory</a:t>
            </a:r>
            <a:endParaRPr lang="en-US" altLang="en-US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(GOAL insert space)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(NOTE executing insert space)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(LINE 5)</a:t>
            </a:r>
            <a:r>
              <a:rPr lang="en-GB" altLang="en-US" sz="1400">
                <a:latin typeface="Courier New" panose="02070309020205020404" pitchFamily="49" charset="0"/>
              </a:rPr>
              <a:t> </a:t>
            </a:r>
            <a:r>
              <a:rPr lang="en-US" altLang="en-US" sz="1400">
                <a:latin typeface="Courier New" panose="02070309020205020404" pitchFamily="49" charset="0"/>
              </a:rPr>
              <a:t>(COLUMN 23)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506E900B-A7B9-5904-E684-8CD2EE70B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657600"/>
            <a:ext cx="2803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>
                <a:latin typeface="Courier New" panose="02070309020205020404" pitchFamily="49" charset="0"/>
              </a:rPr>
              <a:t>SELECT-INSERT-SPACE</a:t>
            </a:r>
          </a:p>
          <a:p>
            <a:pPr algn="ctr"/>
            <a:r>
              <a:rPr lang="en-US" altLang="en-US" sz="1400">
                <a:latin typeface="Arial" panose="020B0604020202020204" pitchFamily="34" charset="0"/>
              </a:rPr>
              <a:t>matches current working memory</a:t>
            </a:r>
            <a:endParaRPr lang="en-US" altLang="en-US" sz="1400">
              <a:latin typeface="Courier New" panose="02070309020205020404" pitchFamily="49" charset="0"/>
            </a:endParaRPr>
          </a:p>
        </p:txBody>
      </p:sp>
      <p:sp>
        <p:nvSpPr>
          <p:cNvPr id="12294" name="AutoShape 6">
            <a:extLst>
              <a:ext uri="{FF2B5EF4-FFF2-40B4-BE49-F238E27FC236}">
                <a16:creationId xmlns:a16="http://schemas.microsoft.com/office/drawing/2014/main" id="{6EEF7A2D-C722-89A7-C67E-D6A9023C8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4953000" cy="1143000"/>
          </a:xfrm>
          <a:prstGeom prst="curvedUpArrow">
            <a:avLst>
              <a:gd name="adj1" fmla="val 34787"/>
              <a:gd name="adj2" fmla="val 86466"/>
              <a:gd name="adj3" fmla="val 348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7A52A65A-00A7-EA00-9691-A313E20A2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5486400" cy="2112963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(SELECT-INSERT-SPACE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IF (AND (TEST-GOAL perform unit task)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    (TEST-TEXT task is insert space)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    (NOT (TEST-GOAL insert space))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    (NOT (TEST-NOTE executing insert space)))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THEN (  (ADD-GOAL insert space)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    (ADD-NOTE executing insert space)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    (LOOK-TEXT task is at %LINE %COLUMN)))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F09496F-762C-1528-2C84-0F0CB5A5F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Notes on CCT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30D14F7-880B-F6FF-9B7B-39CD010F5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Parallel model</a:t>
            </a:r>
          </a:p>
          <a:p>
            <a:pPr>
              <a:lnSpc>
                <a:spcPct val="90000"/>
              </a:lnSpc>
            </a:pPr>
            <a:r>
              <a:rPr lang="en-GB" altLang="en-US"/>
              <a:t>Proceduralisation of actions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Novice versus expert style rules</a:t>
            </a:r>
          </a:p>
          <a:p>
            <a:pPr>
              <a:lnSpc>
                <a:spcPct val="90000"/>
              </a:lnSpc>
            </a:pPr>
            <a:r>
              <a:rPr lang="en-GB" altLang="en-US"/>
              <a:t>Error behaviour can be represented</a:t>
            </a:r>
          </a:p>
          <a:p>
            <a:pPr>
              <a:lnSpc>
                <a:spcPct val="90000"/>
              </a:lnSpc>
            </a:pPr>
            <a:r>
              <a:rPr lang="en-GB" altLang="en-US"/>
              <a:t>Measures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depth of goal structure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number of rules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comparison with device description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0686FD6-C49B-EFCD-B1FF-F6B69582F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Problems with goal hierarchies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0339AC7-5A4F-B00D-F1A1-D4C551A6C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a post hoc technique</a:t>
            </a:r>
          </a:p>
          <a:p>
            <a:endParaRPr lang="en-GB" altLang="en-US"/>
          </a:p>
          <a:p>
            <a:r>
              <a:rPr lang="en-GB" altLang="en-US"/>
              <a:t>expert versus novice</a:t>
            </a:r>
          </a:p>
          <a:p>
            <a:endParaRPr lang="en-GB" altLang="en-US"/>
          </a:p>
          <a:p>
            <a:r>
              <a:rPr lang="en-GB" altLang="en-US"/>
              <a:t>How cognitive are they?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11D369-0DAC-C7CC-F502-CABF0CA7F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Linguistic notations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8E369A9-6C94-AB0F-68DD-AEDE9FBCD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Understanding the user's behaviour and cognitive difficulty based on analysis of language between user and system.</a:t>
            </a:r>
          </a:p>
          <a:p>
            <a:r>
              <a:rPr lang="en-GB" altLang="en-US"/>
              <a:t>Similar in emphasis to dialogue models</a:t>
            </a:r>
          </a:p>
          <a:p>
            <a:endParaRPr lang="en-GB" altLang="en-US"/>
          </a:p>
          <a:p>
            <a:r>
              <a:rPr lang="en-GB" altLang="en-US"/>
              <a:t>Backus–Naur Form (BNF)</a:t>
            </a:r>
          </a:p>
          <a:p>
            <a:r>
              <a:rPr lang="en-GB" altLang="en-US"/>
              <a:t>Task–Action Grammar (TAG)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F2C5387-428D-D489-7A2C-647812370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Backus-Naur Form (BNF)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987556-D3C5-5560-4FD3-533BA1CF0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Very common notation from computer science</a:t>
            </a:r>
          </a:p>
          <a:p>
            <a:pPr lvl="4">
              <a:lnSpc>
                <a:spcPct val="90000"/>
              </a:lnSpc>
            </a:pPr>
            <a:endParaRPr lang="en-GB" altLang="en-US" sz="900"/>
          </a:p>
          <a:p>
            <a:pPr>
              <a:lnSpc>
                <a:spcPct val="90000"/>
              </a:lnSpc>
            </a:pPr>
            <a:r>
              <a:rPr lang="en-GB" altLang="en-US" sz="2400"/>
              <a:t>A purely syntactic view of the dialogue</a:t>
            </a:r>
          </a:p>
          <a:p>
            <a:pPr lvl="4">
              <a:lnSpc>
                <a:spcPct val="90000"/>
              </a:lnSpc>
            </a:pPr>
            <a:endParaRPr lang="en-GB" altLang="en-US" sz="900"/>
          </a:p>
          <a:p>
            <a:pPr>
              <a:lnSpc>
                <a:spcPct val="90000"/>
              </a:lnSpc>
            </a:pPr>
            <a:r>
              <a:rPr lang="en-GB" altLang="en-US" sz="2400"/>
              <a:t>Terminals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lowest level of user behaviour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e.g. CLICK-MOUSE, MOVE-MOUSE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Nonterminals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ordering of terminals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higher level of abstraction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e.g. select-menu, position-mouse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91B0205-4CEB-A3B9-D5D8-5A115EFA6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Example of BNF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F7EE47A-FFA6-3BC1-0FE6-968A4D24D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altLang="en-US" sz="2400"/>
              <a:t>Basic syntax:</a:t>
            </a:r>
          </a:p>
          <a:p>
            <a:pPr lvl="1">
              <a:lnSpc>
                <a:spcPct val="90000"/>
              </a:lnSpc>
              <a:tabLst>
                <a:tab pos="1706563" algn="l"/>
              </a:tabLst>
            </a:pPr>
            <a:r>
              <a:rPr lang="en-GB" altLang="en-US" sz="2000"/>
              <a:t>nonterminal ::= expression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altLang="en-US" sz="2400"/>
              <a:t>An expression</a:t>
            </a:r>
          </a:p>
          <a:p>
            <a:pPr lvl="1">
              <a:lnSpc>
                <a:spcPct val="90000"/>
              </a:lnSpc>
              <a:tabLst>
                <a:tab pos="1706563" algn="l"/>
              </a:tabLst>
            </a:pPr>
            <a:r>
              <a:rPr lang="en-GB" altLang="en-US" sz="2000"/>
              <a:t>contains terminals and nonterminals</a:t>
            </a:r>
          </a:p>
          <a:p>
            <a:pPr lvl="1">
              <a:lnSpc>
                <a:spcPct val="90000"/>
              </a:lnSpc>
              <a:tabLst>
                <a:tab pos="1706563" algn="l"/>
              </a:tabLst>
            </a:pPr>
            <a:r>
              <a:rPr lang="en-GB" altLang="en-US" sz="2000"/>
              <a:t>combined in sequence (+) or as alternatives (|)</a:t>
            </a:r>
          </a:p>
          <a:p>
            <a:pPr lvl="4">
              <a:lnSpc>
                <a:spcPct val="90000"/>
              </a:lnSpc>
              <a:tabLst>
                <a:tab pos="1706563" algn="l"/>
              </a:tabLst>
            </a:pPr>
            <a:endParaRPr lang="en-GB" altLang="en-US" sz="1600"/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draw line  	::=  select line + choose points + last point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select line 	::=  pos mouse + CLICK MOUSE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choose points	::=  choose one   |   choose one + choose points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choose one 	::=  pos mouse + CLICK MOUSE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last point  	::=  pos mouse + DBL CLICK MOUSE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706563" algn="l"/>
              </a:tabLst>
            </a:pPr>
            <a:r>
              <a:rPr lang="en-GB" altLang="en-US" sz="1600"/>
              <a:t>pos mouse  	::=  NULL  |  MOVE MOUSE+ pos mouse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A1A6696-4A64-48D7-C422-DF99FA7D5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Measurements with BNF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FC8D793-E7DD-CB20-3858-1E83788E1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Number of rules (not so good)</a:t>
            </a:r>
          </a:p>
          <a:p>
            <a:pPr lvl="4"/>
            <a:endParaRPr lang="en-GB" altLang="en-US"/>
          </a:p>
          <a:p>
            <a:r>
              <a:rPr lang="en-GB" altLang="en-US"/>
              <a:t>Number of + and | operators</a:t>
            </a:r>
          </a:p>
          <a:p>
            <a:pPr lvl="4"/>
            <a:endParaRPr lang="en-GB" altLang="en-US"/>
          </a:p>
          <a:p>
            <a:r>
              <a:rPr lang="en-GB" altLang="en-US"/>
              <a:t>Complications</a:t>
            </a:r>
          </a:p>
          <a:p>
            <a:pPr lvl="1"/>
            <a:r>
              <a:rPr lang="en-GB" altLang="en-US"/>
              <a:t>	same syntax for different semantics</a:t>
            </a:r>
          </a:p>
          <a:p>
            <a:pPr lvl="1"/>
            <a:r>
              <a:rPr lang="en-GB" altLang="en-US"/>
              <a:t>	no reflection of user's perception</a:t>
            </a:r>
          </a:p>
          <a:p>
            <a:pPr lvl="1"/>
            <a:r>
              <a:rPr lang="en-GB" altLang="en-US"/>
              <a:t>	minimal consistency checking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9A7BB82-9298-A19C-D8D7-5CAF232F3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Task Action Grammar (TAG)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A4924D5-61D1-6859-102E-F742F10C1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Making consistency more explicit</a:t>
            </a:r>
          </a:p>
          <a:p>
            <a:pPr lvl="3"/>
            <a:endParaRPr lang="en-GB" altLang="en-US"/>
          </a:p>
          <a:p>
            <a:r>
              <a:rPr lang="en-GB" altLang="en-US"/>
              <a:t>Encoding user's world knowledge</a:t>
            </a:r>
          </a:p>
          <a:p>
            <a:pPr lvl="3"/>
            <a:endParaRPr lang="en-GB" altLang="en-US"/>
          </a:p>
          <a:p>
            <a:r>
              <a:rPr lang="en-GB" altLang="en-US"/>
              <a:t>Parameterised grammar rules</a:t>
            </a:r>
          </a:p>
          <a:p>
            <a:pPr lvl="3"/>
            <a:endParaRPr lang="en-GB" altLang="en-US"/>
          </a:p>
          <a:p>
            <a:r>
              <a:rPr lang="en-GB" altLang="en-US"/>
              <a:t>Nonterminals are modified to include additional semantic features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EEC31A-DD11-C501-798D-5A9A7D876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Cognitive models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4E4CF37-FB3C-9BF8-9958-2C5A817ED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goal and task hierarchies</a:t>
            </a:r>
            <a:endParaRPr lang="en-GB" altLang="en-US" sz="2400"/>
          </a:p>
          <a:p>
            <a:endParaRPr lang="en-US" altLang="en-US" sz="2400"/>
          </a:p>
          <a:p>
            <a:r>
              <a:rPr lang="en-US" altLang="en-US" sz="2400"/>
              <a:t>linguistic</a:t>
            </a:r>
            <a:endParaRPr lang="en-GB" altLang="en-US" sz="2400"/>
          </a:p>
          <a:p>
            <a:endParaRPr lang="en-US" altLang="en-US" sz="2400"/>
          </a:p>
          <a:p>
            <a:r>
              <a:rPr lang="en-US" altLang="en-US" sz="2400"/>
              <a:t>physical and device</a:t>
            </a:r>
            <a:endParaRPr lang="en-GB" altLang="en-US" sz="2400"/>
          </a:p>
          <a:p>
            <a:endParaRPr lang="en-US" altLang="en-US" sz="2400"/>
          </a:p>
          <a:p>
            <a:r>
              <a:rPr lang="en-US" altLang="en-US" sz="2400"/>
              <a:t>architectural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EDF34D7-01F2-769A-41AD-D0C5FD32B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Consistency in TAG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816BD40-2795-E796-5E8C-D8F1D7D84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136650" algn="l"/>
              </a:tabLst>
            </a:pPr>
            <a:r>
              <a:rPr lang="en-GB" altLang="en-US" sz="2000"/>
              <a:t>In BNF, three UNIX commands would be described as: </a:t>
            </a:r>
          </a:p>
          <a:p>
            <a:pPr lvl="4">
              <a:lnSpc>
                <a:spcPct val="90000"/>
              </a:lnSpc>
              <a:tabLst>
                <a:tab pos="1136650" algn="l"/>
              </a:tabLst>
            </a:pPr>
            <a:endParaRPr lang="en-GB" altLang="en-US" sz="800"/>
          </a:p>
          <a:p>
            <a:pPr lvl="1">
              <a:lnSpc>
                <a:spcPct val="90000"/>
              </a:lnSpc>
              <a:buFontTx/>
              <a:buNone/>
              <a:tabLst>
                <a:tab pos="1136650" algn="l"/>
              </a:tabLst>
            </a:pPr>
            <a:r>
              <a:rPr lang="en-GB" altLang="en-US" sz="1600"/>
              <a:t>copy 	::= cp + filename + filename | cp + filenames + directory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136650" algn="l"/>
              </a:tabLst>
            </a:pPr>
            <a:r>
              <a:rPr lang="en-GB" altLang="en-US" sz="1600"/>
              <a:t>move	::= mv + filename + filename | mv + filenames + directory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136650" algn="l"/>
              </a:tabLst>
            </a:pPr>
            <a:r>
              <a:rPr lang="en-GB" altLang="en-US" sz="1600"/>
              <a:t>link	::= ln + filename + filename | ln + filenames + directory</a:t>
            </a:r>
            <a:r>
              <a:rPr lang="en-GB" altLang="en-US" sz="1800"/>
              <a:t> </a:t>
            </a:r>
          </a:p>
          <a:p>
            <a:pPr lvl="4">
              <a:lnSpc>
                <a:spcPct val="90000"/>
              </a:lnSpc>
              <a:tabLst>
                <a:tab pos="1136650" algn="l"/>
              </a:tabLst>
            </a:pPr>
            <a:endParaRPr lang="en-GB" altLang="en-US" sz="1400"/>
          </a:p>
          <a:p>
            <a:pPr>
              <a:lnSpc>
                <a:spcPct val="90000"/>
              </a:lnSpc>
              <a:tabLst>
                <a:tab pos="1136650" algn="l"/>
              </a:tabLst>
            </a:pPr>
            <a:r>
              <a:rPr lang="en-GB" altLang="en-US" sz="2000"/>
              <a:t>No BNF measure could distinguish between this and a less consistent grammar in which</a:t>
            </a:r>
          </a:p>
          <a:p>
            <a:pPr lvl="4">
              <a:lnSpc>
                <a:spcPct val="90000"/>
              </a:lnSpc>
              <a:tabLst>
                <a:tab pos="1136650" algn="l"/>
              </a:tabLst>
            </a:pPr>
            <a:endParaRPr lang="en-GB" altLang="en-US" sz="1400"/>
          </a:p>
          <a:p>
            <a:pPr lvl="1">
              <a:lnSpc>
                <a:spcPct val="90000"/>
              </a:lnSpc>
              <a:buFontTx/>
              <a:buChar char=" "/>
              <a:tabLst>
                <a:tab pos="1136650" algn="l"/>
              </a:tabLst>
            </a:pPr>
            <a:r>
              <a:rPr lang="en-GB" altLang="en-US" sz="1600"/>
              <a:t>link	::= ln + filename + filename  |  ln + directory + filenames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B688824-0BE2-7716-B61F-F66623705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Consistency in TAG (cont'd)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9C0A3C6-93A7-205B-D00F-D4D25EB6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2476500" algn="l"/>
                <a:tab pos="2667000" algn="l"/>
              </a:tabLst>
            </a:pPr>
            <a:r>
              <a:rPr lang="en-GB" altLang="en-US" sz="2400"/>
              <a:t>consistency of argument order made explicit using a parameter, or semantic feature for file operations</a:t>
            </a:r>
          </a:p>
          <a:p>
            <a:pPr lvl="4">
              <a:lnSpc>
                <a:spcPct val="90000"/>
              </a:lnSpc>
              <a:tabLst>
                <a:tab pos="2476500" algn="l"/>
                <a:tab pos="2667000" algn="l"/>
              </a:tabLst>
            </a:pPr>
            <a:endParaRPr lang="en-GB" altLang="en-US" sz="500"/>
          </a:p>
          <a:p>
            <a:pPr>
              <a:lnSpc>
                <a:spcPct val="90000"/>
              </a:lnSpc>
              <a:tabLst>
                <a:tab pos="2476500" algn="l"/>
                <a:tab pos="2667000" algn="l"/>
              </a:tabLst>
            </a:pPr>
            <a:r>
              <a:rPr lang="en-GB" altLang="en-US" sz="2400"/>
              <a:t>Feature Possible values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2000"/>
              <a:t>  </a:t>
            </a:r>
            <a:r>
              <a:rPr lang="en-GB" altLang="en-US" sz="1800"/>
              <a:t>Op = copy; move; link</a:t>
            </a:r>
          </a:p>
          <a:p>
            <a:pPr lvl="4">
              <a:lnSpc>
                <a:spcPct val="90000"/>
              </a:lnSpc>
              <a:tabLst>
                <a:tab pos="2476500" algn="l"/>
                <a:tab pos="2667000" algn="l"/>
              </a:tabLst>
            </a:pPr>
            <a:endParaRPr lang="en-GB" altLang="en-US" sz="500"/>
          </a:p>
          <a:p>
            <a:pPr>
              <a:lnSpc>
                <a:spcPct val="90000"/>
              </a:lnSpc>
              <a:tabLst>
                <a:tab pos="2476500" algn="l"/>
                <a:tab pos="2667000" algn="l"/>
              </a:tabLst>
            </a:pPr>
            <a:r>
              <a:rPr lang="en-GB" altLang="en-US" sz="2400"/>
              <a:t>Rules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1800"/>
              <a:t>file-op[Op] ::=		command[Op] + filename + filename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1800"/>
              <a:t>                	| command[Op] + filenames + directory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1800"/>
              <a:t>command[Op = copy] ::= cp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1800"/>
              <a:t>command[Op = move] ::= mv</a:t>
            </a:r>
          </a:p>
          <a:p>
            <a:pPr marL="565150" lvl="1" indent="19050">
              <a:lnSpc>
                <a:spcPct val="90000"/>
              </a:lnSpc>
              <a:buFontTx/>
              <a:buChar char=" "/>
              <a:tabLst>
                <a:tab pos="2476500" algn="l"/>
                <a:tab pos="2667000" algn="l"/>
              </a:tabLst>
            </a:pPr>
            <a:r>
              <a:rPr lang="en-GB" altLang="en-US" sz="1800"/>
              <a:t>command[Op = link] ::= ln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5A359BD-1A2B-A50D-D5FA-7BE4E7D7CF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Other uses of TAG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D4D235D-AB08-6A45-D46A-756E537CD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User’s existing knowledge</a:t>
            </a:r>
          </a:p>
          <a:p>
            <a:endParaRPr lang="en-GB" altLang="en-US"/>
          </a:p>
          <a:p>
            <a:r>
              <a:rPr lang="en-GB" altLang="en-US"/>
              <a:t>Congruence between features and commands</a:t>
            </a:r>
          </a:p>
          <a:p>
            <a:pPr lvl="4"/>
            <a:endParaRPr lang="en-GB" altLang="en-US"/>
          </a:p>
          <a:p>
            <a:r>
              <a:rPr lang="en-GB" altLang="en-US"/>
              <a:t>These are modelled as derived rules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695A997-DF3C-A305-0DDF-7EF58FB2F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Physical and device models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8DBE0FB-2BBB-CFB7-FD29-45DE845E5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Keystroke Level Model (KLM)</a:t>
            </a:r>
          </a:p>
          <a:p>
            <a:r>
              <a:rPr lang="en-GB" altLang="en-US"/>
              <a:t>Buxton's 3-state model</a:t>
            </a:r>
          </a:p>
          <a:p>
            <a:endParaRPr lang="en-GB" altLang="en-US"/>
          </a:p>
          <a:p>
            <a:r>
              <a:rPr lang="en-GB" altLang="en-US"/>
              <a:t>Based on empirical knowledge of human motor system</a:t>
            </a:r>
          </a:p>
          <a:p>
            <a:r>
              <a:rPr lang="en-GB" altLang="en-US"/>
              <a:t>User's task: acquisition then execution.</a:t>
            </a:r>
          </a:p>
          <a:p>
            <a:pPr lvl="1"/>
            <a:r>
              <a:rPr lang="en-GB" altLang="en-US"/>
              <a:t>these only address execution</a:t>
            </a:r>
          </a:p>
          <a:p>
            <a:r>
              <a:rPr lang="en-GB" altLang="en-US"/>
              <a:t>Complementary with goal hierarchies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7FCBB32-5136-F9C8-D32D-094DC0070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Keystroke Level Model (KLM)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E791D9-579E-941E-5101-A2EAD897D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400"/>
              <a:t>lowest level of (original) GOMS</a:t>
            </a:r>
          </a:p>
          <a:p>
            <a:pPr lvl="3">
              <a:lnSpc>
                <a:spcPct val="90000"/>
              </a:lnSpc>
              <a:tabLst>
                <a:tab pos="3241675" algn="l"/>
              </a:tabLst>
            </a:pPr>
            <a:endParaRPr lang="en-GB" altLang="en-US" sz="1000"/>
          </a:p>
          <a:p>
            <a:pPr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400"/>
              <a:t>six execution phase operators</a:t>
            </a:r>
          </a:p>
          <a:p>
            <a:pPr lvl="1"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000"/>
              <a:t>Physical motor:	K - keystroking</a:t>
            </a:r>
            <a:br>
              <a:rPr lang="en-GB" altLang="en-US" sz="2000"/>
            </a:br>
            <a:r>
              <a:rPr lang="en-GB" altLang="en-US" sz="2000"/>
              <a:t>	P - pointing</a:t>
            </a:r>
            <a:br>
              <a:rPr lang="en-GB" altLang="en-US" sz="2000"/>
            </a:br>
            <a:r>
              <a:rPr lang="en-GB" altLang="en-US" sz="2000"/>
              <a:t>	H - homing</a:t>
            </a:r>
            <a:br>
              <a:rPr lang="en-GB" altLang="en-US" sz="2000"/>
            </a:br>
            <a:r>
              <a:rPr lang="en-GB" altLang="en-US" sz="2000"/>
              <a:t>	D - drawing</a:t>
            </a:r>
          </a:p>
          <a:p>
            <a:pPr lvl="4">
              <a:lnSpc>
                <a:spcPct val="90000"/>
              </a:lnSpc>
              <a:tabLst>
                <a:tab pos="3241675" algn="l"/>
              </a:tabLst>
            </a:pPr>
            <a:endParaRPr lang="en-GB" altLang="en-US" sz="700"/>
          </a:p>
          <a:p>
            <a:pPr lvl="1"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000"/>
              <a:t>Mental	M - mental preparation</a:t>
            </a:r>
          </a:p>
          <a:p>
            <a:pPr lvl="4">
              <a:lnSpc>
                <a:spcPct val="90000"/>
              </a:lnSpc>
              <a:tabLst>
                <a:tab pos="3241675" algn="l"/>
              </a:tabLst>
            </a:pPr>
            <a:endParaRPr lang="en-GB" altLang="en-US" sz="700"/>
          </a:p>
          <a:p>
            <a:pPr lvl="1"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000"/>
              <a:t>System	R - response</a:t>
            </a:r>
          </a:p>
          <a:p>
            <a:pPr lvl="3">
              <a:lnSpc>
                <a:spcPct val="90000"/>
              </a:lnSpc>
              <a:tabLst>
                <a:tab pos="3241675" algn="l"/>
              </a:tabLst>
            </a:pPr>
            <a:endParaRPr lang="en-GB" altLang="en-US" sz="1400"/>
          </a:p>
          <a:p>
            <a:pPr>
              <a:lnSpc>
                <a:spcPct val="90000"/>
              </a:lnSpc>
              <a:tabLst>
                <a:tab pos="3241675" algn="l"/>
              </a:tabLst>
            </a:pPr>
            <a:r>
              <a:rPr lang="en-GB" altLang="en-US" sz="2400"/>
              <a:t>times are empirically determined.</a:t>
            </a:r>
          </a:p>
          <a:p>
            <a:pPr lvl="2">
              <a:lnSpc>
                <a:spcPct val="90000"/>
              </a:lnSpc>
              <a:buFontTx/>
              <a:buChar char=" "/>
              <a:tabLst>
                <a:tab pos="3241675" algn="l"/>
              </a:tabLst>
            </a:pPr>
            <a:r>
              <a:rPr lang="en-GB" altLang="en-US"/>
              <a:t>Texecute = TK + TP + TH + TD + TM + TR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ADAAF49-7A6F-4F8E-FB81-F896AD819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KLM example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A5293C6-8EFD-420F-99C8-9DCC76FBF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GOAL: ICONISE-WINDOW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[select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GOAL: USE-CLOSE-METHOD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.     MOVE-MOUSE-TO- FILE-MENU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.     PULL-DOWN-FILE-MENU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.     CLICK-OVER-CLOSE-OPTION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GOAL: USE-CTRL-W-METHOD</a:t>
            </a:r>
          </a:p>
          <a:p>
            <a:pPr>
              <a:spcBef>
                <a:spcPct val="0"/>
              </a:spcBef>
              <a:buClr>
                <a:schemeClr val="tx1"/>
              </a:buClr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         PRESS-CONTROL-W-KEY]</a:t>
            </a:r>
          </a:p>
          <a:p>
            <a:pPr>
              <a:spcBef>
                <a:spcPct val="0"/>
              </a:spcBef>
            </a:pPr>
            <a:endParaRPr lang="en-US" altLang="en-US" sz="1400"/>
          </a:p>
          <a:p>
            <a:pPr>
              <a:spcBef>
                <a:spcPct val="0"/>
              </a:spcBef>
            </a:pPr>
            <a:endParaRPr lang="en-US" altLang="en-US" sz="1400"/>
          </a:p>
          <a:p>
            <a:pPr>
              <a:spcBef>
                <a:spcPct val="0"/>
              </a:spcBef>
            </a:pPr>
            <a:r>
              <a:rPr lang="en-US" altLang="en-US" sz="1600"/>
              <a:t>compare alternatives: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1600">
                <a:latin typeface="Courier New" panose="02070309020205020404" pitchFamily="49" charset="0"/>
              </a:rPr>
              <a:t>USE-CTRL-W-METHOD</a:t>
            </a:r>
            <a:r>
              <a:rPr lang="en-US" altLang="en-US" sz="1600"/>
              <a:t>  vs.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1600">
                <a:latin typeface="Courier New" panose="02070309020205020404" pitchFamily="49" charset="0"/>
              </a:rPr>
              <a:t>USE-CLOSE-METHOD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US" altLang="en-US" sz="1400"/>
          </a:p>
          <a:p>
            <a:pPr>
              <a:spcBef>
                <a:spcPct val="0"/>
              </a:spcBef>
            </a:pPr>
            <a:r>
              <a:rPr lang="en-US" altLang="en-US" sz="1600"/>
              <a:t>assume hand starts on mouse</a:t>
            </a:r>
            <a:endParaRPr lang="en-GB" altLang="en-US" sz="1600"/>
          </a:p>
        </p:txBody>
      </p:sp>
      <p:grpSp>
        <p:nvGrpSpPr>
          <p:cNvPr id="25604" name="Group 4">
            <a:extLst>
              <a:ext uri="{FF2B5EF4-FFF2-40B4-BE49-F238E27FC236}">
                <a16:creationId xmlns:a16="http://schemas.microsoft.com/office/drawing/2014/main" id="{687D1D45-2642-4954-8773-474E43302184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267200"/>
            <a:ext cx="4495800" cy="2057400"/>
            <a:chOff x="2928" y="2496"/>
            <a:chExt cx="2832" cy="1296"/>
          </a:xfrm>
        </p:grpSpPr>
        <p:sp>
          <p:nvSpPr>
            <p:cNvPr id="25605" name="Text Box 5">
              <a:extLst>
                <a:ext uri="{FF2B5EF4-FFF2-40B4-BE49-F238E27FC236}">
                  <a16:creationId xmlns:a16="http://schemas.microsoft.com/office/drawing/2014/main" id="{70A8814A-0C16-8A9E-012B-CE55F2E4CC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496"/>
              <a:ext cx="1392" cy="1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/>
              <a:r>
                <a:rPr lang="en-US" altLang="en-US" sz="1200" b="1">
                  <a:latin typeface="Verdana" panose="020B0604030504040204" pitchFamily="34" charset="0"/>
                </a:rPr>
                <a:t>USE-CLOSE-METHOD</a:t>
              </a:r>
              <a:endParaRPr lang="en-US" altLang="en-US" sz="1200"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P[to menu] 	1.1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B[LEFT down]	0.1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M                	1.35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P[to option]	1.1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B[LEFT up]	0.1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Total 	3.75 s</a:t>
              </a:r>
              <a:endParaRPr lang="en-US" altLang="en-US" sz="1200">
                <a:latin typeface="Verdana" panose="020B0604030504040204" pitchFamily="34" charset="0"/>
              </a:endParaRPr>
            </a:p>
          </p:txBody>
        </p:sp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FAEC0D36-6096-371F-AD25-B1A62A6F8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496"/>
              <a:ext cx="1344" cy="1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244600" algn="dec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USE-CTRL-W-METHOD</a:t>
              </a:r>
              <a:r>
                <a:rPr lang="en-US" altLang="en-US" sz="1200">
                  <a:latin typeface="Verdana" panose="020B0604030504040204" pitchFamily="34" charset="0"/>
                </a:rPr>
                <a:t>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H[to kbd] 	 0.40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M             	 1.35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latin typeface="Verdana" panose="020B0604030504040204" pitchFamily="34" charset="0"/>
                </a:rPr>
                <a:t>K[ctrlW key]	0.28</a:t>
              </a:r>
            </a:p>
            <a:p>
              <a:pPr eaLnBrk="1" hangingPunct="1">
                <a:spcBef>
                  <a:spcPct val="50000"/>
                </a:spcBef>
              </a:pPr>
              <a:endParaRPr lang="en-US" altLang="en-US" sz="1200"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en-US" sz="1200">
                <a:latin typeface="Verdana" panose="020B060403050404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Total   	 2.03 s</a:t>
              </a:r>
              <a:endParaRPr lang="en-US" altLang="en-US" sz="1200">
                <a:latin typeface="Verdana" panose="020B0604030504040204" pitchFamily="34" charset="0"/>
              </a:endParaRPr>
            </a:p>
          </p:txBody>
        </p:sp>
        <p:grpSp>
          <p:nvGrpSpPr>
            <p:cNvPr id="25607" name="Group 7">
              <a:extLst>
                <a:ext uri="{FF2B5EF4-FFF2-40B4-BE49-F238E27FC236}">
                  <a16:creationId xmlns:a16="http://schemas.microsoft.com/office/drawing/2014/main" id="{C0357493-7B81-A799-8F00-71B9E04719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2496"/>
              <a:ext cx="2544" cy="1296"/>
              <a:chOff x="2880" y="2496"/>
              <a:chExt cx="2544" cy="1296"/>
            </a:xfrm>
          </p:grpSpPr>
          <p:sp>
            <p:nvSpPr>
              <p:cNvPr id="25608" name="Line 8">
                <a:extLst>
                  <a:ext uri="{FF2B5EF4-FFF2-40B4-BE49-F238E27FC236}">
                    <a16:creationId xmlns:a16="http://schemas.microsoft.com/office/drawing/2014/main" id="{1F19E49F-5AF0-ED63-6D6E-2AF4BB89C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688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09" name="Line 9">
                <a:extLst>
                  <a:ext uri="{FF2B5EF4-FFF2-40B4-BE49-F238E27FC236}">
                    <a16:creationId xmlns:a16="http://schemas.microsoft.com/office/drawing/2014/main" id="{C7131A59-4F8C-6368-DD31-F67F45EFB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3552"/>
                <a:ext cx="25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10" name="Line 10">
                <a:extLst>
                  <a:ext uri="{FF2B5EF4-FFF2-40B4-BE49-F238E27FC236}">
                    <a16:creationId xmlns:a16="http://schemas.microsoft.com/office/drawing/2014/main" id="{2E09A073-57F7-4ECC-16E6-F653DA045D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496"/>
                <a:ext cx="2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5611" name="Line 11">
                <a:extLst>
                  <a:ext uri="{FF2B5EF4-FFF2-40B4-BE49-F238E27FC236}">
                    <a16:creationId xmlns:a16="http://schemas.microsoft.com/office/drawing/2014/main" id="{DB3AF464-F13D-AD1F-2F75-007754533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3792"/>
                <a:ext cx="2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7326647-EE95-2536-6CE2-C1AAF2F3C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Architectural models</a:t>
            </a:r>
            <a:endParaRPr lang="en-GB" altLang="en-US" sz="2800">
              <a:solidFill>
                <a:schemeClr val="tx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2183F43-E203-AB82-F21A-3A2AA68D9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All of these cognitive models make assumptions about the architecture of the human mind.</a:t>
            </a:r>
          </a:p>
          <a:p>
            <a:pPr>
              <a:lnSpc>
                <a:spcPct val="90000"/>
              </a:lnSpc>
            </a:pPr>
            <a:r>
              <a:rPr lang="en-GB" altLang="en-US"/>
              <a:t>Long-term/Short-term memory</a:t>
            </a:r>
          </a:p>
          <a:p>
            <a:pPr>
              <a:lnSpc>
                <a:spcPct val="90000"/>
              </a:lnSpc>
            </a:pPr>
            <a:r>
              <a:rPr lang="en-GB" altLang="en-US"/>
              <a:t>Problem spaces</a:t>
            </a:r>
          </a:p>
          <a:p>
            <a:pPr>
              <a:lnSpc>
                <a:spcPct val="90000"/>
              </a:lnSpc>
            </a:pPr>
            <a:r>
              <a:rPr lang="en-GB" altLang="en-US"/>
              <a:t>Interacting Cognitive Subsystems</a:t>
            </a:r>
          </a:p>
          <a:p>
            <a:pPr>
              <a:lnSpc>
                <a:spcPct val="90000"/>
              </a:lnSpc>
            </a:pPr>
            <a:r>
              <a:rPr lang="en-GB" altLang="en-US"/>
              <a:t>Connectionist</a:t>
            </a:r>
          </a:p>
          <a:p>
            <a:pPr>
              <a:lnSpc>
                <a:spcPct val="90000"/>
              </a:lnSpc>
            </a:pPr>
            <a:r>
              <a:rPr lang="en-GB" altLang="en-US"/>
              <a:t>ACT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8CC0B7E-26FC-EE2F-D5CD-A65159870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Display-based interaction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538B408-0F1B-08F2-E449-FC4E3F07B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Most cognitive models do not deal with user observation and perception</a:t>
            </a:r>
          </a:p>
          <a:p>
            <a:pPr lvl="3"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Some techniques have been extended to handle system output</a:t>
            </a:r>
            <a:br>
              <a:rPr lang="en-GB" altLang="en-US"/>
            </a:br>
            <a:r>
              <a:rPr lang="en-GB" altLang="en-US"/>
              <a:t> </a:t>
            </a:r>
            <a:r>
              <a:rPr lang="en-GB" altLang="en-US" sz="2000"/>
              <a:t>(e.g., BNF with sensing terminals, Display-TAG)</a:t>
            </a:r>
            <a:br>
              <a:rPr lang="en-GB" altLang="en-US"/>
            </a:br>
            <a:r>
              <a:rPr lang="en-GB" altLang="en-US"/>
              <a:t>but problems persist</a:t>
            </a:r>
          </a:p>
          <a:p>
            <a:pPr lvl="3"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Exploratory interaction versus planning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F2DA1CA-C6DB-D1D4-E0FA-252F0BBE5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Cognitive models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5B692C2-2E4C-BCEB-3BF5-9E352AB9A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They model aspects of user: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understanding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knowledge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intentions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processing</a:t>
            </a:r>
          </a:p>
          <a:p>
            <a:pPr lvl="4"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Common categorisation: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Competence vs. Performance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Computational flavour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No clear divide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7B9A1F8-8FBE-0664-7EAC-47324C5E5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Goal and task hierarchies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956A154-F921-EEE4-0841-A7DFB03B0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Mental processing as divide-and-conquer</a:t>
            </a:r>
          </a:p>
          <a:p>
            <a:pPr>
              <a:lnSpc>
                <a:spcPct val="90000"/>
              </a:lnSpc>
            </a:pPr>
            <a:r>
              <a:rPr lang="en-GB" altLang="en-US"/>
              <a:t>Example: sales report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produce report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gather data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find book names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.   do keywords search of names database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.   .   … </a:t>
            </a:r>
            <a:r>
              <a:rPr lang="en-GB" altLang="en-US" sz="1800" i="1"/>
              <a:t>further sub-goals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.   sift through names and abstracts by hand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.   .   … </a:t>
            </a:r>
            <a:r>
              <a:rPr lang="en-GB" altLang="en-US" sz="1800" i="1"/>
              <a:t>further sub-goals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.   search sales database - further sub-goals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layout tables and histograms - further sub-goals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write description - further sub-goals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6CF0675-01CF-CAD2-2C87-D9DED3AFB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goals vs. tasks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1C65867-2D7B-D5EB-124F-40B9AC293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816100" algn="l"/>
              </a:tabLst>
            </a:pPr>
            <a:r>
              <a:rPr lang="en-GB" altLang="en-US"/>
              <a:t>goals – intentions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1816100" algn="l"/>
              </a:tabLst>
            </a:pPr>
            <a:r>
              <a:rPr lang="en-GB" altLang="en-US"/>
              <a:t>what you would like to be true</a:t>
            </a:r>
          </a:p>
          <a:p>
            <a:pPr>
              <a:lnSpc>
                <a:spcPct val="90000"/>
              </a:lnSpc>
              <a:tabLst>
                <a:tab pos="1816100" algn="l"/>
              </a:tabLst>
            </a:pPr>
            <a:r>
              <a:rPr lang="en-GB" altLang="en-US"/>
              <a:t>tasks – actions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1816100" algn="l"/>
              </a:tabLst>
            </a:pPr>
            <a:r>
              <a:rPr lang="en-GB" altLang="en-US"/>
              <a:t>how to achieve it</a:t>
            </a:r>
          </a:p>
          <a:p>
            <a:pPr lvl="4">
              <a:lnSpc>
                <a:spcPct val="90000"/>
              </a:lnSpc>
              <a:tabLst>
                <a:tab pos="1816100" algn="l"/>
              </a:tabLst>
            </a:pPr>
            <a:endParaRPr lang="en-GB" altLang="en-US"/>
          </a:p>
          <a:p>
            <a:pPr>
              <a:lnSpc>
                <a:spcPct val="90000"/>
              </a:lnSpc>
              <a:tabLst>
                <a:tab pos="1816100" algn="l"/>
              </a:tabLst>
            </a:pPr>
            <a:r>
              <a:rPr lang="en-GB" altLang="en-US" sz="2400"/>
              <a:t>GOMS	– goals are internal</a:t>
            </a:r>
            <a:endParaRPr lang="en-GB" altLang="en-US"/>
          </a:p>
          <a:p>
            <a:pPr lvl="4">
              <a:lnSpc>
                <a:spcPct val="90000"/>
              </a:lnSpc>
              <a:tabLst>
                <a:tab pos="1816100" algn="l"/>
              </a:tabLst>
            </a:pPr>
            <a:endParaRPr lang="en-GB" altLang="en-US" sz="1400"/>
          </a:p>
          <a:p>
            <a:pPr>
              <a:lnSpc>
                <a:spcPct val="90000"/>
              </a:lnSpc>
              <a:tabLst>
                <a:tab pos="1816100" algn="l"/>
              </a:tabLst>
            </a:pPr>
            <a:r>
              <a:rPr lang="en-GB" altLang="en-US" sz="2400"/>
              <a:t>HTA	– actions external</a:t>
            </a:r>
            <a:br>
              <a:rPr lang="en-GB" altLang="en-US" sz="2400"/>
            </a:br>
            <a:r>
              <a:rPr lang="en-GB" altLang="en-US" sz="2400"/>
              <a:t>	– tasks are abstractions</a:t>
            </a:r>
            <a:r>
              <a:rPr lang="en-GB" altLang="en-US"/>
              <a:t> </a:t>
            </a:r>
            <a:endParaRPr lang="en-GB" alt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876E77E-55AE-36ED-B589-D1F0D59CE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for goal hierarchies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A56B06F-1D1D-EEAC-E7E9-81D8B9680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Granularity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Where do we start?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Where do we stop?</a:t>
            </a:r>
          </a:p>
          <a:p>
            <a:pPr>
              <a:lnSpc>
                <a:spcPct val="90000"/>
              </a:lnSpc>
            </a:pPr>
            <a:r>
              <a:rPr lang="en-GB" altLang="en-US"/>
              <a:t>Routine learned behaviour, not problem solving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The unit task</a:t>
            </a:r>
          </a:p>
          <a:p>
            <a:pPr>
              <a:lnSpc>
                <a:spcPct val="90000"/>
              </a:lnSpc>
            </a:pPr>
            <a:r>
              <a:rPr lang="en-GB" altLang="en-US"/>
              <a:t>Conflict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More than one way to achieve a goal</a:t>
            </a:r>
          </a:p>
          <a:p>
            <a:pPr>
              <a:lnSpc>
                <a:spcPct val="90000"/>
              </a:lnSpc>
            </a:pPr>
            <a:r>
              <a:rPr lang="en-GB" altLang="en-US"/>
              <a:t>Error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5E2648B-D696-EBB5-9AEE-5C100106F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Techniques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57E1CC-4184-DBF1-AFDD-47D5362F2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Goals, Operators, Methods and Selection (GOMS)</a:t>
            </a:r>
          </a:p>
          <a:p>
            <a:pPr lvl="4"/>
            <a:endParaRPr lang="en-GB" altLang="en-US"/>
          </a:p>
          <a:p>
            <a:r>
              <a:rPr lang="en-GB" altLang="en-US"/>
              <a:t>Cognitive Complexity Theory (CCT)</a:t>
            </a:r>
          </a:p>
          <a:p>
            <a:pPr lvl="4"/>
            <a:endParaRPr lang="en-GB" altLang="en-US"/>
          </a:p>
          <a:p>
            <a:r>
              <a:rPr lang="en-GB" altLang="en-US"/>
              <a:t>Hierarchical Task Analysis (HTA)  -  Chapter 15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B43BE0C-F111-C10E-27FE-30B9E6308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GOMS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9E2F115-A8F9-46B0-22DA-CE6B3E8B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Goals</a:t>
            </a:r>
          </a:p>
          <a:p>
            <a:pPr marL="949325" lvl="1">
              <a:lnSpc>
                <a:spcPct val="90000"/>
              </a:lnSpc>
            </a:pPr>
            <a:r>
              <a:rPr lang="en-GB" altLang="en-US" sz="2000"/>
              <a:t>what the user wants to achieve</a:t>
            </a:r>
          </a:p>
          <a:p>
            <a:pPr marL="2206625"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Operators</a:t>
            </a:r>
            <a:endParaRPr lang="en-GB" altLang="en-US" sz="2400"/>
          </a:p>
          <a:p>
            <a:pPr marL="949325" lvl="1">
              <a:lnSpc>
                <a:spcPct val="90000"/>
              </a:lnSpc>
            </a:pPr>
            <a:r>
              <a:rPr lang="en-GB" altLang="en-US" sz="2000"/>
              <a:t>basic actions user performs</a:t>
            </a:r>
          </a:p>
          <a:p>
            <a:pPr marL="2206625"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Methods</a:t>
            </a:r>
            <a:endParaRPr lang="en-GB" altLang="en-US" sz="2400"/>
          </a:p>
          <a:p>
            <a:pPr marL="949325" lvl="1">
              <a:lnSpc>
                <a:spcPct val="90000"/>
              </a:lnSpc>
            </a:pPr>
            <a:r>
              <a:rPr lang="en-GB" altLang="en-US" sz="2000"/>
              <a:t>decomposition of a goal into subgoals/operators</a:t>
            </a:r>
          </a:p>
          <a:p>
            <a:pPr marL="2206625"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/>
              <a:t>Selection</a:t>
            </a:r>
            <a:endParaRPr lang="en-GB" altLang="en-US" sz="2400"/>
          </a:p>
          <a:p>
            <a:pPr marL="949325" lvl="1">
              <a:lnSpc>
                <a:spcPct val="90000"/>
              </a:lnSpc>
            </a:pPr>
            <a:r>
              <a:rPr lang="en-GB" altLang="en-US" sz="2000"/>
              <a:t>means of choosing between competing methods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5DF54BA-5CD0-F04D-E02F-50D988F48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GOMS example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5D43D4D-E776-0DA1-21A0-403C73669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en-US" sz="7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GOAL: CLOSE-WINDOW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.   [select GOAL: USE-MENU-METHOD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 .   MOVE-MOUSE-TO-FILE-MENU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 .   PULL-DOWN-FILE-MENU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 .   CLICK-OVER-CLOSE-OPTION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 GOAL: USE-CTRL-W-METHOD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 .   PRESS-CONTROL-W-KEYS]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For a particular user: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Rule 1: Select USE-MENU-METHOD unless</a:t>
            </a:r>
            <a:r>
              <a:rPr lang="en-GB" altLang="en-US" sz="1800">
                <a:latin typeface="Courier New" panose="02070309020205020404" pitchFamily="49" charset="0"/>
              </a:rPr>
              <a:t> </a:t>
            </a:r>
            <a:r>
              <a:rPr lang="en-US" altLang="en-US" sz="1800">
                <a:latin typeface="Courier New" panose="02070309020205020404" pitchFamily="49" charset="0"/>
              </a:rPr>
              <a:t>another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rule applies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Rule 2: If the application is GAME,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 "/>
            </a:pPr>
            <a:r>
              <a:rPr lang="en-US" altLang="en-US" sz="1800">
                <a:latin typeface="Courier New" panose="02070309020205020404" pitchFamily="49" charset="0"/>
              </a:rPr>
              <a:t>           select CTRL-W-METHOD</a:t>
            </a:r>
            <a:endParaRPr lang="en-GB" altLang="en-US" sz="18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1252</Words>
  <Application>Microsoft Macintosh PowerPoint</Application>
  <PresentationFormat>On-screen Show (4:3)</PresentationFormat>
  <Paragraphs>279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Comic Sans MS</vt:lpstr>
      <vt:lpstr>Courier New</vt:lpstr>
      <vt:lpstr>Times</vt:lpstr>
      <vt:lpstr>Times New Roman</vt:lpstr>
      <vt:lpstr>Verdana</vt:lpstr>
      <vt:lpstr>Blank</vt:lpstr>
      <vt:lpstr>chapter 12</vt:lpstr>
      <vt:lpstr>Cognitive models</vt:lpstr>
      <vt:lpstr>Cognitive models</vt:lpstr>
      <vt:lpstr>Goal and task hierarchies</vt:lpstr>
      <vt:lpstr>goals vs. tasks</vt:lpstr>
      <vt:lpstr>Issues for goal hierarchies</vt:lpstr>
      <vt:lpstr>Techniques</vt:lpstr>
      <vt:lpstr>GOMS</vt:lpstr>
      <vt:lpstr>GOMS example</vt:lpstr>
      <vt:lpstr>Cognitive Complexity Theory</vt:lpstr>
      <vt:lpstr>Example: editing with vi</vt:lpstr>
      <vt:lpstr>Four rules to model inserting a space</vt:lpstr>
      <vt:lpstr>Notes on CCT</vt:lpstr>
      <vt:lpstr>Problems with goal hierarchies</vt:lpstr>
      <vt:lpstr>Linguistic notations</vt:lpstr>
      <vt:lpstr>Backus-Naur Form (BNF)</vt:lpstr>
      <vt:lpstr>Example of BNF</vt:lpstr>
      <vt:lpstr>Measurements with BNF</vt:lpstr>
      <vt:lpstr>Task Action Grammar (TAG)</vt:lpstr>
      <vt:lpstr>Consistency in TAG</vt:lpstr>
      <vt:lpstr>Consistency in TAG (cont'd)</vt:lpstr>
      <vt:lpstr>Other uses of TAG</vt:lpstr>
      <vt:lpstr>Physical and device models</vt:lpstr>
      <vt:lpstr>Keystroke Level Model (KLM)</vt:lpstr>
      <vt:lpstr>KLM example</vt:lpstr>
      <vt:lpstr>Architectural models</vt:lpstr>
      <vt:lpstr>Display-based interaction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9</cp:revision>
  <dcterms:created xsi:type="dcterms:W3CDTF">2003-08-07T14:10:51Z</dcterms:created>
  <dcterms:modified xsi:type="dcterms:W3CDTF">2025-03-02T10:22:55Z</dcterms:modified>
</cp:coreProperties>
</file>