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sldIdLst>
    <p:sldId id="269" r:id="rId2"/>
    <p:sldId id="270" r:id="rId3"/>
    <p:sldId id="271" r:id="rId4"/>
    <p:sldId id="276" r:id="rId5"/>
    <p:sldId id="277" r:id="rId6"/>
    <p:sldId id="278" r:id="rId7"/>
    <p:sldId id="272" r:id="rId8"/>
    <p:sldId id="273" r:id="rId9"/>
    <p:sldId id="274" r:id="rId10"/>
    <p:sldId id="275" r:id="rId11"/>
    <p:sldId id="279" r:id="rId12"/>
    <p:sldId id="280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81" r:id="rId22"/>
    <p:sldId id="285" r:id="rId23"/>
    <p:sldId id="282" r:id="rId24"/>
    <p:sldId id="283" r:id="rId25"/>
    <p:sldId id="284" r:id="rId2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58"/>
  </p:normalViewPr>
  <p:slideViewPr>
    <p:cSldViewPr>
      <p:cViewPr varScale="1">
        <p:scale>
          <a:sx n="116" d="100"/>
          <a:sy n="116" d="100"/>
        </p:scale>
        <p:origin x="166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2650C-7875-004E-79DC-D008D81CC3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39DF95-C9B6-D0C4-0324-435A47711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5121F-1D94-C48B-F90C-30BAC3B13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1B8019-71B9-E0E9-5CA7-7D4E54533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460EE-8CA6-E5FE-0BB0-08DD655FE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8271A3-5BF5-D14A-95E2-C7224A6DFA3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4736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5D1FD-B7EE-EECC-CB64-657E66D8F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53FFFB-D906-0F98-1716-841155693C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01083-D9AF-AA6E-2DCD-8DBC20948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C71B5-9666-9570-CF2E-1A23F8986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78229-AA58-0A81-3D5E-34027EF5A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96DE4-BF7A-3F48-9845-23845D14E00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861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12B4FD-4081-48BB-7C8F-9DFF514562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6AE53B-452E-6C9F-FDD6-C8D1A2BA6B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B5D00-DD65-B31A-CA1E-02FFEFAE7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A9529-CD63-F8D1-1FD8-134BC0939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B33D8-E018-8880-6E20-4FC9420E8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F3716-ED8B-9E44-A3B8-199F50C6EDE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063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64950-D7DC-5FD2-687C-7E5D025D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DA5F6-55A6-0A1C-B39F-CD1176F2F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76B9A-2C0F-9DE6-6A76-6691D45C7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9EC5B-E21C-49FB-FEF5-FB1CD6EF6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070A2-4B04-5E49-369E-25E6F8380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65E62-6622-2B4D-AB3F-C31974E401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3661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5D488-731B-1AF3-6A5E-C207C539A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744B9-CF89-7F01-4543-3AB30762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B58A6-DE87-BE6A-671E-9C4CD07DE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6E02B-AE2F-7183-0FD1-84CB82958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D2484-BED4-AEE9-6538-17D19D7A5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91D60-9411-2B4A-BF8C-8855FA58F3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670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7E6B5-8F13-5316-A9EC-9EDAA2C5D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764D0-1D61-0BEA-591E-8AEA5FFEF1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5F327E-19C5-AE96-3905-73F962FD8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CDD0B5-5CA3-68EB-5F11-D767E7B7A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674455-46B6-D1A9-04AF-A19D7DA51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55D5D3-A516-F8D8-6D8F-9B46DF6B4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E206D6-22DB-1C4A-BA20-FC28A728F93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5917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B284F-DB11-F841-DFB0-FFF2FE7B4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55E358-C259-26BF-06B7-8AA95E26E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5F1322-8AD0-FB48-4F21-E37EAD66F0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C4E75D-1EB2-9C48-4DAC-5F6016A71D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E40498-B545-5AF6-F2BD-716EF0257A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037632-C28E-45EE-934C-873173B27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B9BA3A-FA75-205D-F0BD-8335545B3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5B4656-6247-2568-A8E2-6ADB1F661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52AF93-A9D6-A44B-ACD4-FAF15355215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83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F8DD-1407-437C-B5D4-3C225E82C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8F865A-1A20-024C-175D-9537CCF4B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8977DE-83C5-5E70-0E40-E39F8CECA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AD0709-9C27-926C-26DC-EAB63338F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06516-6E07-1E4D-A841-227A2AFBA2A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346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EEA6F-392D-98C9-0BC7-B7E6BB3A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81A9FA-621C-B47D-52B0-86688F8BF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A2132A-9BE5-E06B-5B4A-B802E1C53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9F9B5-81FD-6F48-9182-2794DC8C83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8658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4BB01-CBC4-3927-F451-C4F5022A4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DE3A4-1A47-9758-1B8C-6BDD11B8B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B567E-C195-0457-79F8-34ED6364B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5CDB2C-6447-F6BB-39B8-216C6B8E3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8406FA-FBEF-3CFE-2945-6AB6CCA2D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299D6A-DC3E-1593-144D-1F7C81FA8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E4A0A3-A987-0C4F-A627-7A728C79382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4540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3AFA2-689C-37E9-E8A9-4D5315F4A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AFAC9C-8A19-4EF0-3AD9-EE7DDEC76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154A4D-01B3-C813-B30E-0DFD4F76E6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EED43E-8810-6D42-D3FD-A1614860D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E3CFC-A63A-D303-475F-BEE3E50F1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A9BC3-A7B3-7795-F117-56255D81E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DE6CC-82AF-CB4C-905E-6D24A9E41A9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23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>
            <a:extLst>
              <a:ext uri="{FF2B5EF4-FFF2-40B4-BE49-F238E27FC236}">
                <a16:creationId xmlns:a16="http://schemas.microsoft.com/office/drawing/2014/main" id="{DB2643CB-CCAD-8320-5175-802B5CE83EC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1066800"/>
            <a:ext cx="87312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570A539B-1DA6-2D88-2E03-5C4BCA4A2E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30439AB-1545-A3BB-1FD7-0B5DC4E6B4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EFF9AFB-552A-E0AB-6BC9-A39BE6E3735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CA4CDDC-9714-DF71-907D-092865E54B6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E4F165D-CA19-9E88-F8B0-A86102A679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8CA68A1-CF06-4048-8EE6-8B8DB23115EE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1043" name="Group 19">
            <a:extLst>
              <a:ext uri="{FF2B5EF4-FFF2-40B4-BE49-F238E27FC236}">
                <a16:creationId xmlns:a16="http://schemas.microsoft.com/office/drawing/2014/main" id="{E14BA929-9E3F-5012-5724-D2C6467C31C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228600"/>
            <a:ext cx="9144000" cy="838200"/>
            <a:chOff x="0" y="192"/>
            <a:chExt cx="5760" cy="528"/>
          </a:xfrm>
        </p:grpSpPr>
        <p:sp>
          <p:nvSpPr>
            <p:cNvPr id="1042" name="Rectangle 18">
              <a:extLst>
                <a:ext uri="{FF2B5EF4-FFF2-40B4-BE49-F238E27FC236}">
                  <a16:creationId xmlns:a16="http://schemas.microsoft.com/office/drawing/2014/main" id="{75731026-16EE-EF27-A7C2-59E86AEB5E9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32" y="52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1" name="Line 17">
              <a:extLst>
                <a:ext uri="{FF2B5EF4-FFF2-40B4-BE49-F238E27FC236}">
                  <a16:creationId xmlns:a16="http://schemas.microsoft.com/office/drawing/2014/main" id="{76981C48-9E7C-60C3-3459-B60A60B4DE72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872" y="192"/>
              <a:ext cx="297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040" name="Picture 16">
              <a:extLst>
                <a:ext uri="{FF2B5EF4-FFF2-40B4-BE49-F238E27FC236}">
                  <a16:creationId xmlns:a16="http://schemas.microsoft.com/office/drawing/2014/main" id="{16A6F7AD-D972-A442-A5AC-606576074B5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9" y="192"/>
              <a:ext cx="1063" cy="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>
              <a:extLst>
                <a:ext uri="{FF2B5EF4-FFF2-40B4-BE49-F238E27FC236}">
                  <a16:creationId xmlns:a16="http://schemas.microsoft.com/office/drawing/2014/main" id="{077CBC13-219A-80C3-0E1C-61D0EF5AFEA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2"/>
              <a:ext cx="2016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8" name="Picture 14">
              <a:extLst>
                <a:ext uri="{FF2B5EF4-FFF2-40B4-BE49-F238E27FC236}">
                  <a16:creationId xmlns:a16="http://schemas.microsoft.com/office/drawing/2014/main" id="{60B0A0B6-FF45-3313-3096-837B0A4488C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192"/>
              <a:ext cx="1008" cy="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C7A6C1D-315A-71BE-EE7B-7430B319613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1981200"/>
            <a:ext cx="6629400" cy="1219200"/>
          </a:xfrm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GB" altLang="en-US" sz="4000">
                <a:solidFill>
                  <a:srgbClr val="2E005D"/>
                </a:solidFill>
                <a:latin typeface="Verdana" panose="020B0604030504040204" pitchFamily="34" charset="0"/>
              </a:rPr>
              <a:t>chapter 13</a:t>
            </a:r>
            <a:endParaRPr lang="en-GB" altLang="en-US" sz="4000">
              <a:solidFill>
                <a:srgbClr val="2E005D"/>
              </a:solidFill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F0453A7-F973-F1BA-51E3-210A79D7399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r>
              <a:rPr lang="en-GB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socio-organizational issues and stakeholder requirements</a:t>
            </a:r>
          </a:p>
        </p:txBody>
      </p:sp>
      <p:grpSp>
        <p:nvGrpSpPr>
          <p:cNvPr id="15364" name="Group 4">
            <a:extLst>
              <a:ext uri="{FF2B5EF4-FFF2-40B4-BE49-F238E27FC236}">
                <a16:creationId xmlns:a16="http://schemas.microsoft.com/office/drawing/2014/main" id="{90FB935F-DD3E-2A55-663A-7BD75844495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5365" name="Rectangle 5">
              <a:extLst>
                <a:ext uri="{FF2B5EF4-FFF2-40B4-BE49-F238E27FC236}">
                  <a16:creationId xmlns:a16="http://schemas.microsoft.com/office/drawing/2014/main" id="{477B30F9-5D77-CD5F-3410-12136130F1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528"/>
              <a:ext cx="624" cy="37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66" name="Rectangle 6">
              <a:extLst>
                <a:ext uri="{FF2B5EF4-FFF2-40B4-BE49-F238E27FC236}">
                  <a16:creationId xmlns:a16="http://schemas.microsoft.com/office/drawing/2014/main" id="{79703256-FFB7-1509-352B-0D827BF630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0" cy="672"/>
            </a:xfrm>
            <a:prstGeom prst="rect">
              <a:avLst/>
            </a:prstGeom>
            <a:solidFill>
              <a:srgbClr val="2E005D"/>
            </a:solidFill>
            <a:ln w="9525">
              <a:solidFill>
                <a:srgbClr val="2E005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5367" name="Picture 7">
              <a:extLst>
                <a:ext uri="{FF2B5EF4-FFF2-40B4-BE49-F238E27FC236}">
                  <a16:creationId xmlns:a16="http://schemas.microsoft.com/office/drawing/2014/main" id="{33CBC144-CFAD-02A7-2BCB-BA572828CB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0"/>
              <a:ext cx="326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368" name="Picture 8">
              <a:extLst>
                <a:ext uri="{FF2B5EF4-FFF2-40B4-BE49-F238E27FC236}">
                  <a16:creationId xmlns:a16="http://schemas.microsoft.com/office/drawing/2014/main" id="{D86339C9-57EB-CF12-B8FB-A23F5FCD67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369" name="Picture 9">
              <a:extLst>
                <a:ext uri="{FF2B5EF4-FFF2-40B4-BE49-F238E27FC236}">
                  <a16:creationId xmlns:a16="http://schemas.microsoft.com/office/drawing/2014/main" id="{C0D4FBB3-96ED-E10B-A213-43540CAC8A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370" name="Picture 10">
              <a:extLst>
                <a:ext uri="{FF2B5EF4-FFF2-40B4-BE49-F238E27FC236}">
                  <a16:creationId xmlns:a16="http://schemas.microsoft.com/office/drawing/2014/main" id="{8CC8D111-A0F0-404A-4793-DDC530462E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0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371" name="Picture 11">
              <a:extLst>
                <a:ext uri="{FF2B5EF4-FFF2-40B4-BE49-F238E27FC236}">
                  <a16:creationId xmlns:a16="http://schemas.microsoft.com/office/drawing/2014/main" id="{70DF6953-F3CC-3A3B-0270-871E3A8107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4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E61BDF3B-24FB-8BC4-3D37-680F208020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Critical mass</a:t>
            </a:r>
          </a:p>
        </p:txBody>
      </p:sp>
      <p:pic>
        <p:nvPicPr>
          <p:cNvPr id="30723" name="Picture 3">
            <a:extLst>
              <a:ext uri="{FF2B5EF4-FFF2-40B4-BE49-F238E27FC236}">
                <a16:creationId xmlns:a16="http://schemas.microsoft.com/office/drawing/2014/main" id="{A1A5D98D-1B3A-4414-D5C0-A0D5AD75DB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438400"/>
            <a:ext cx="6286500" cy="391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724" name="Group 4">
            <a:extLst>
              <a:ext uri="{FF2B5EF4-FFF2-40B4-BE49-F238E27FC236}">
                <a16:creationId xmlns:a16="http://schemas.microsoft.com/office/drawing/2014/main" id="{2224BBD5-F247-7FDD-2A25-D8ACF3D8BCD6}"/>
              </a:ext>
            </a:extLst>
          </p:cNvPr>
          <p:cNvGrpSpPr>
            <a:grpSpLocks/>
          </p:cNvGrpSpPr>
          <p:nvPr/>
        </p:nvGrpSpPr>
        <p:grpSpPr bwMode="auto">
          <a:xfrm>
            <a:off x="579438" y="1828800"/>
            <a:ext cx="5440362" cy="1295400"/>
            <a:chOff x="365" y="1152"/>
            <a:chExt cx="3427" cy="816"/>
          </a:xfrm>
        </p:grpSpPr>
        <p:sp>
          <p:nvSpPr>
            <p:cNvPr id="30725" name="Text Box 5">
              <a:extLst>
                <a:ext uri="{FF2B5EF4-FFF2-40B4-BE49-F238E27FC236}">
                  <a16:creationId xmlns:a16="http://schemas.microsoft.com/office/drawing/2014/main" id="{0F6C8C0A-CF5F-2AD1-8A19-AAA04099EA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" y="1152"/>
              <a:ext cx="1566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800">
                  <a:latin typeface="Verdana" panose="020B0604030504040204" pitchFamily="34" charset="0"/>
                </a:rPr>
                <a:t>strong benefit when</a:t>
              </a:r>
            </a:p>
            <a:p>
              <a:r>
                <a:rPr lang="en-GB" altLang="en-US" sz="1800">
                  <a:latin typeface="Verdana" panose="020B0604030504040204" pitchFamily="34" charset="0"/>
                </a:rPr>
                <a:t>lots of users</a:t>
              </a:r>
            </a:p>
          </p:txBody>
        </p:sp>
        <p:sp>
          <p:nvSpPr>
            <p:cNvPr id="30726" name="Line 6">
              <a:extLst>
                <a:ext uri="{FF2B5EF4-FFF2-40B4-BE49-F238E27FC236}">
                  <a16:creationId xmlns:a16="http://schemas.microsoft.com/office/drawing/2014/main" id="{2980B02A-22C8-B527-2705-3BBF19EF90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1440"/>
              <a:ext cx="2208" cy="5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0727" name="Group 7">
            <a:extLst>
              <a:ext uri="{FF2B5EF4-FFF2-40B4-BE49-F238E27FC236}">
                <a16:creationId xmlns:a16="http://schemas.microsoft.com/office/drawing/2014/main" id="{A7170949-139A-B7F8-31E2-4E5B66B2BBD2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3581400"/>
            <a:ext cx="2438400" cy="1524000"/>
            <a:chOff x="192" y="2256"/>
            <a:chExt cx="1536" cy="960"/>
          </a:xfrm>
        </p:grpSpPr>
        <p:sp>
          <p:nvSpPr>
            <p:cNvPr id="30728" name="Text Box 8">
              <a:extLst>
                <a:ext uri="{FF2B5EF4-FFF2-40B4-BE49-F238E27FC236}">
                  <a16:creationId xmlns:a16="http://schemas.microsoft.com/office/drawing/2014/main" id="{8D1DA49E-5609-7200-A775-2236DFE4F9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2256"/>
              <a:ext cx="1440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altLang="en-US" sz="1800">
                  <a:latin typeface="Verdana" panose="020B0604030504040204" pitchFamily="34" charset="0"/>
                </a:rPr>
                <a:t>.. but little benefit for early users</a:t>
              </a:r>
            </a:p>
          </p:txBody>
        </p:sp>
        <p:sp>
          <p:nvSpPr>
            <p:cNvPr id="30729" name="Line 9">
              <a:extLst>
                <a:ext uri="{FF2B5EF4-FFF2-40B4-BE49-F238E27FC236}">
                  <a16:creationId xmlns:a16="http://schemas.microsoft.com/office/drawing/2014/main" id="{20D7B727-D6E8-12B0-D29F-983722B6AB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2640"/>
              <a:ext cx="576" cy="5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0730" name="Group 10">
            <a:extLst>
              <a:ext uri="{FF2B5EF4-FFF2-40B4-BE49-F238E27FC236}">
                <a16:creationId xmlns:a16="http://schemas.microsoft.com/office/drawing/2014/main" id="{6C4870CD-6124-5603-2433-29467FF10925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2743200"/>
            <a:ext cx="5562600" cy="3619500"/>
            <a:chOff x="576" y="1728"/>
            <a:chExt cx="3504" cy="2280"/>
          </a:xfrm>
        </p:grpSpPr>
        <p:sp>
          <p:nvSpPr>
            <p:cNvPr id="30731" name="Text Box 11">
              <a:extLst>
                <a:ext uri="{FF2B5EF4-FFF2-40B4-BE49-F238E27FC236}">
                  <a16:creationId xmlns:a16="http://schemas.microsoft.com/office/drawing/2014/main" id="{E0E415E9-617E-5EB9-F6C7-1497BF775B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600"/>
              <a:ext cx="1478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800">
                  <a:latin typeface="Verdana" panose="020B0604030504040204" pitchFamily="34" charset="0"/>
                </a:rPr>
                <a:t>solution – increase</a:t>
              </a:r>
            </a:p>
            <a:p>
              <a:r>
                <a:rPr lang="en-GB" altLang="en-US" sz="1800">
                  <a:latin typeface="Verdana" panose="020B0604030504040204" pitchFamily="34" charset="0"/>
                </a:rPr>
                <a:t>zero point benefit</a:t>
              </a:r>
            </a:p>
          </p:txBody>
        </p:sp>
        <p:sp>
          <p:nvSpPr>
            <p:cNvPr id="30732" name="Line 12">
              <a:extLst>
                <a:ext uri="{FF2B5EF4-FFF2-40B4-BE49-F238E27FC236}">
                  <a16:creationId xmlns:a16="http://schemas.microsoft.com/office/drawing/2014/main" id="{F9D0FAEA-2EE2-DC6A-A713-F82BCBCF99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76" y="1728"/>
              <a:ext cx="2304" cy="96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733" name="Line 13">
              <a:extLst>
                <a:ext uri="{FF2B5EF4-FFF2-40B4-BE49-F238E27FC236}">
                  <a16:creationId xmlns:a16="http://schemas.microsoft.com/office/drawing/2014/main" id="{E4DE52E5-4EEC-6556-9E87-1F8FA2C669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76" y="2352"/>
              <a:ext cx="960" cy="12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5A7CF919-317A-A1E1-81B0-5A4721D221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Evaluating the benefits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13B5BAAF-AB88-3A2A-F488-8304DC581A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Assuming we have avoided the pitfalls!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How do we measure our success?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2000"/>
              <a:t>job satisfaction and information flow</a:t>
            </a:r>
            <a:br>
              <a:rPr lang="en-GB" altLang="en-US" sz="2000"/>
            </a:br>
            <a:r>
              <a:rPr lang="en-GB" altLang="en-US" sz="2000"/>
              <a:t>		–  hard to measure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2000"/>
              <a:t>economic benefit</a:t>
            </a:r>
            <a:br>
              <a:rPr lang="en-GB" altLang="en-US" sz="2000"/>
            </a:br>
            <a:r>
              <a:rPr lang="en-GB" altLang="en-US" sz="2000"/>
              <a:t>		–  diffuse throughout organisation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But ..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2000"/>
              <a:t>costs of hardware and software</a:t>
            </a:r>
            <a:br>
              <a:rPr lang="en-GB" altLang="en-US" sz="2000"/>
            </a:br>
            <a:r>
              <a:rPr lang="en-GB" altLang="en-US" sz="2000"/>
              <a:t>		… only too obvious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Perhaps we have to rely on hype!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BE607FC0-CBEE-BFB7-3100-869B5C1E32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capturing requirements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B24B8ABF-66EE-0A57-8023-BCA531313C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400"/>
              <a:t>need to identify requirements within context of use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need to take account of 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stakeholders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work groups and practices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organisational context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many approaches including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socio-technical modelling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soft system modelling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participatory design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contextual inquiry</a:t>
            </a:r>
            <a:endParaRPr lang="en-GB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768EFE26-DD47-9240-89B1-F0FD92FD4D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who are the stakeholders?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4B1E0470-9746-CC77-AC9C-E3D476D2BC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system will have many stakeholders with potentially conflicting interests</a:t>
            </a:r>
          </a:p>
          <a:p>
            <a:r>
              <a:rPr lang="en-GB" altLang="en-US"/>
              <a:t>stakeholder is anyone effected by success or failure of system</a:t>
            </a:r>
          </a:p>
          <a:p>
            <a:pPr lvl="1"/>
            <a:r>
              <a:rPr lang="en-GB" altLang="en-US"/>
              <a:t>primary - actually use system</a:t>
            </a:r>
          </a:p>
          <a:p>
            <a:pPr lvl="1"/>
            <a:r>
              <a:rPr lang="en-GB" altLang="en-US"/>
              <a:t>secondary - receive output or provide input</a:t>
            </a:r>
          </a:p>
          <a:p>
            <a:pPr lvl="1"/>
            <a:r>
              <a:rPr lang="en-GB" altLang="en-US"/>
              <a:t>tertiary - no direct involvement but effected by success or failure</a:t>
            </a:r>
          </a:p>
          <a:p>
            <a:pPr lvl="1"/>
            <a:r>
              <a:rPr lang="en-GB" altLang="en-US"/>
              <a:t>facilitating - involved in development or deployment of system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7554963B-5642-8376-324E-E14F79406B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who are the stakeholders?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9CAE50D9-6DFA-1A91-0520-688B820F9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676400"/>
            <a:ext cx="8077200" cy="4146550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b="1"/>
              <a:t>Example: Classifying stakeholders – an airline booking system</a:t>
            </a:r>
          </a:p>
          <a:p>
            <a:r>
              <a:rPr lang="en-GB" altLang="en-US">
                <a:latin typeface="Arial-BoldMT;ArialMT"/>
              </a:rPr>
              <a:t>An international airline is considering introducing a new booking system for use by associated travel agents to sell flights directly to the public.</a:t>
            </a:r>
          </a:p>
          <a:p>
            <a:r>
              <a:rPr lang="en-GB" altLang="en-US" b="1"/>
              <a:t>Primary stakeholders: </a:t>
            </a:r>
            <a:r>
              <a:rPr lang="en-GB" altLang="en-US">
                <a:latin typeface="Arial-BoldMT;ArialMT"/>
              </a:rPr>
              <a:t>travel agency staff, airline booking staff</a:t>
            </a:r>
          </a:p>
          <a:p>
            <a:r>
              <a:rPr lang="en-GB" altLang="en-US" b="1"/>
              <a:t>Secondary stakeholders: </a:t>
            </a:r>
            <a:r>
              <a:rPr lang="en-GB" altLang="en-US">
                <a:latin typeface="Arial-BoldMT;ArialMT"/>
              </a:rPr>
              <a:t>customers, airline management</a:t>
            </a:r>
          </a:p>
          <a:p>
            <a:r>
              <a:rPr lang="en-GB" altLang="en-US" b="1"/>
              <a:t>Tertiary stakeholders: </a:t>
            </a:r>
            <a:r>
              <a:rPr lang="en-GB" altLang="en-US">
                <a:latin typeface="Arial-BoldMT;ArialMT"/>
              </a:rPr>
              <a:t>competitors, civil aviation authorities, customers’ travelling companions, airline shareholders</a:t>
            </a:r>
          </a:p>
          <a:p>
            <a:r>
              <a:rPr lang="en-GB" altLang="en-US" b="1"/>
              <a:t>Facilitating stakeholders: </a:t>
            </a:r>
            <a:r>
              <a:rPr lang="en-GB" altLang="en-US">
                <a:latin typeface="Arial-BoldMT;ArialMT"/>
              </a:rPr>
              <a:t>design team, IT department staff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0A8C67B5-1F75-EA92-B21D-862A4C05B4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who are the stakeholders?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CCC76C81-F594-28F9-A061-30B850E6C3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designers need to meet as many stakeholder needs as possible</a:t>
            </a:r>
          </a:p>
          <a:p>
            <a:pPr lvl="1"/>
            <a:r>
              <a:rPr lang="en-GB" altLang="en-US"/>
              <a:t>usually in conflict so have to prioritise</a:t>
            </a:r>
          </a:p>
          <a:p>
            <a:pPr lvl="1"/>
            <a:r>
              <a:rPr lang="en-GB" altLang="en-US"/>
              <a:t>often priority decreases as move down categories e.g. primary most important</a:t>
            </a:r>
          </a:p>
          <a:p>
            <a:pPr lvl="1"/>
            <a:r>
              <a:rPr lang="en-GB" altLang="en-US"/>
              <a:t>not always e.g. life support machine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01C7D6AF-9A46-63E1-0595-1D28F0CB4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socio-technical modelling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591A1695-A448-46EC-7A3B-1188127E46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response to </a:t>
            </a:r>
            <a:r>
              <a:rPr lang="en-GB" altLang="en-US" sz="2400" i="1"/>
              <a:t>technological determinism</a:t>
            </a:r>
          </a:p>
          <a:p>
            <a:r>
              <a:rPr lang="en-GB" altLang="en-US" sz="2400"/>
              <a:t>concerned with technical, social, organizational and human aspects of design</a:t>
            </a:r>
          </a:p>
          <a:p>
            <a:r>
              <a:rPr lang="en-GB" altLang="en-US" sz="2400"/>
              <a:t>describes impact of specific technology on organization</a:t>
            </a:r>
          </a:p>
          <a:p>
            <a:r>
              <a:rPr lang="en-GB" altLang="en-US" sz="2400"/>
              <a:t>information gathering: interviews, observation, focus groups, document analysis</a:t>
            </a:r>
          </a:p>
          <a:p>
            <a:r>
              <a:rPr lang="en-GB" altLang="en-US" sz="2400"/>
              <a:t>several approaches e.g.</a:t>
            </a:r>
          </a:p>
          <a:p>
            <a:pPr lvl="1"/>
            <a:r>
              <a:rPr lang="en-GB" altLang="en-US"/>
              <a:t>CUSTOM</a:t>
            </a:r>
          </a:p>
          <a:p>
            <a:pPr lvl="1"/>
            <a:r>
              <a:rPr lang="en-GB" altLang="en-US"/>
              <a:t>OSTA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66D9DE77-8071-8862-BE67-1458774672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CUSTOM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7DAA451E-BA13-EE28-522C-31B9596BDD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r>
              <a:rPr lang="en-GB" altLang="en-US" sz="2400"/>
              <a:t>Six stage process - focus on stakeholders</a:t>
            </a:r>
          </a:p>
          <a:p>
            <a:pPr lvl="1"/>
            <a:r>
              <a:rPr lang="en-GB" altLang="en-US" sz="1800"/>
              <a:t>describe organizational context, including primary goals, physical characteristics, political and economic background</a:t>
            </a:r>
          </a:p>
          <a:p>
            <a:pPr lvl="1"/>
            <a:r>
              <a:rPr lang="en-GB" altLang="en-US" sz="1800"/>
              <a:t>identify and describe stakeholders including personal issues, role in the organization and job </a:t>
            </a:r>
          </a:p>
          <a:p>
            <a:pPr lvl="1"/>
            <a:r>
              <a:rPr lang="en-GB" altLang="en-US" sz="1800"/>
              <a:t>identify and describe work-groups whether formally constituted or not </a:t>
            </a:r>
          </a:p>
          <a:p>
            <a:pPr lvl="1"/>
            <a:r>
              <a:rPr lang="en-GB" altLang="en-US" sz="1800"/>
              <a:t>identify and describe task–object pairs i.e. tasks to be performed and objects used </a:t>
            </a:r>
          </a:p>
          <a:p>
            <a:pPr lvl="1"/>
            <a:r>
              <a:rPr lang="en-GB" altLang="en-US" sz="1800"/>
              <a:t>identify stakeholder needs:  stages 2–4 described in terms of both current and proposed system - stakeholder needs are identified from the differences between the two</a:t>
            </a:r>
          </a:p>
          <a:p>
            <a:pPr lvl="1"/>
            <a:r>
              <a:rPr lang="en-GB" altLang="en-US" sz="1800"/>
              <a:t>consolidate and check stakeholder requirements against earlier criteria</a:t>
            </a:r>
            <a:endParaRPr lang="en-GB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AC632F96-9C00-A585-C684-B86FAA6F88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OSTA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FC8E1C49-EE54-E6BC-45A0-7C3BEE9703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GB" altLang="en-US" sz="2400"/>
              <a:t>Eight stage model - focus on task</a:t>
            </a:r>
            <a:endParaRPr lang="en-GB" altLang="en-US"/>
          </a:p>
          <a:p>
            <a:pPr lvl="1"/>
            <a:r>
              <a:rPr lang="en-GB" altLang="en-US" sz="1800"/>
              <a:t>primary task identified in terms of users’ goals</a:t>
            </a:r>
          </a:p>
          <a:p>
            <a:pPr lvl="1"/>
            <a:r>
              <a:rPr lang="en-GB" altLang="en-US" sz="1800"/>
              <a:t>task inputs to system identified</a:t>
            </a:r>
          </a:p>
          <a:p>
            <a:pPr lvl="1"/>
            <a:r>
              <a:rPr lang="en-GB" altLang="en-US" sz="1800"/>
              <a:t>external environment into which the system will be introduced is described, including physical, economic and political aspects</a:t>
            </a:r>
          </a:p>
          <a:p>
            <a:pPr lvl="1"/>
            <a:r>
              <a:rPr lang="en-GB" altLang="en-US" sz="1800"/>
              <a:t>transformation processes within the system are described in terms of actions performed on or with objects</a:t>
            </a:r>
          </a:p>
          <a:p>
            <a:pPr lvl="1"/>
            <a:r>
              <a:rPr lang="en-GB" altLang="en-US" sz="1800"/>
              <a:t>social system is analyzed, considering existing internal and external work-groups and relationships </a:t>
            </a:r>
          </a:p>
          <a:p>
            <a:pPr lvl="1"/>
            <a:r>
              <a:rPr lang="en-GB" altLang="en-US" sz="1800"/>
              <a:t>technical system is described in terms of configuration and integration with other systems</a:t>
            </a:r>
          </a:p>
          <a:p>
            <a:pPr lvl="1"/>
            <a:r>
              <a:rPr lang="en-GB" altLang="en-US" sz="1800"/>
              <a:t>performance satisfaction criteria are established, indicating social and technical requirements of system</a:t>
            </a:r>
          </a:p>
          <a:p>
            <a:pPr lvl="1"/>
            <a:r>
              <a:rPr lang="en-GB" altLang="en-US" sz="1800"/>
              <a:t>new technical system is specified</a:t>
            </a:r>
            <a:endParaRPr lang="en-GB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2DDA4F7C-D3F7-B527-2FEE-743501933E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soft systems methodology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8A7F6B8C-806A-C701-619F-D925CCDC22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GB" altLang="en-US" sz="2400"/>
              <a:t>no assumption of technological solution - emphasis on understanding situation fully</a:t>
            </a:r>
          </a:p>
          <a:p>
            <a:r>
              <a:rPr lang="en-GB" altLang="en-US" sz="2400"/>
              <a:t>developed by Checkland</a:t>
            </a:r>
          </a:p>
          <a:p>
            <a:r>
              <a:rPr lang="en-GB" altLang="en-US" sz="2400"/>
              <a:t>seven stages</a:t>
            </a:r>
          </a:p>
          <a:p>
            <a:pPr lvl="1"/>
            <a:r>
              <a:rPr lang="en-GB" altLang="en-US" sz="1800"/>
              <a:t>recognition of problem and initiation of analysis</a:t>
            </a:r>
          </a:p>
          <a:p>
            <a:pPr lvl="1"/>
            <a:r>
              <a:rPr lang="en-GB" altLang="en-US" sz="1800"/>
              <a:t>detailed description of problem situation</a:t>
            </a:r>
          </a:p>
          <a:p>
            <a:pPr lvl="2"/>
            <a:r>
              <a:rPr lang="en-GB" altLang="en-US" sz="1800"/>
              <a:t>rich picture</a:t>
            </a:r>
          </a:p>
          <a:p>
            <a:pPr lvl="1"/>
            <a:r>
              <a:rPr lang="en-GB" altLang="en-US" sz="1800"/>
              <a:t>generate root definitions of system</a:t>
            </a:r>
          </a:p>
          <a:p>
            <a:pPr lvl="2"/>
            <a:r>
              <a:rPr lang="en-GB" altLang="en-US" sz="1800"/>
              <a:t>CATWOE</a:t>
            </a:r>
          </a:p>
          <a:p>
            <a:pPr lvl="1"/>
            <a:r>
              <a:rPr lang="en-GB" altLang="en-US" sz="1800"/>
              <a:t>conceptual model - identifying transformations</a:t>
            </a:r>
          </a:p>
          <a:p>
            <a:pPr lvl="1"/>
            <a:r>
              <a:rPr lang="en-GB" altLang="en-US" sz="1800"/>
              <a:t>compare real world to conceptual model</a:t>
            </a:r>
          </a:p>
          <a:p>
            <a:pPr lvl="1"/>
            <a:r>
              <a:rPr lang="en-GB" altLang="en-US" sz="1800"/>
              <a:t>identify necessary changes</a:t>
            </a:r>
          </a:p>
          <a:p>
            <a:pPr lvl="1"/>
            <a:r>
              <a:rPr lang="en-GB" altLang="en-US" sz="1800"/>
              <a:t>determine actions to effect changes</a:t>
            </a:r>
            <a:endParaRPr lang="en-GB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DE1693C-CC45-968B-066B-D882632E9B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socio-organizational issues and stakeholder requirements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2255AA1-95F9-8F78-AD27-C679DE660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Organizational issues affect acceptance</a:t>
            </a:r>
          </a:p>
          <a:p>
            <a:pPr marL="1517650" lvl="1">
              <a:lnSpc>
                <a:spcPct val="90000"/>
              </a:lnSpc>
            </a:pPr>
            <a:r>
              <a:rPr lang="en-GB" altLang="en-US" sz="1600"/>
              <a:t>conflict &amp; power, who benefits, encouraging use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Stakeholders </a:t>
            </a:r>
          </a:p>
          <a:p>
            <a:pPr marL="1517650" lvl="1">
              <a:lnSpc>
                <a:spcPct val="90000"/>
              </a:lnSpc>
            </a:pPr>
            <a:r>
              <a:rPr lang="en-GB" altLang="en-US" sz="1600"/>
              <a:t>identify their requirements in organizational context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Socio-technical models </a:t>
            </a:r>
          </a:p>
          <a:p>
            <a:pPr marL="1517650" lvl="1">
              <a:lnSpc>
                <a:spcPct val="90000"/>
              </a:lnSpc>
            </a:pPr>
            <a:r>
              <a:rPr lang="en-GB" altLang="en-US" sz="1600"/>
              <a:t>human and technical requirements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Soft systems methodology </a:t>
            </a:r>
          </a:p>
          <a:p>
            <a:pPr marL="1517650" lvl="1">
              <a:lnSpc>
                <a:spcPct val="90000"/>
              </a:lnSpc>
            </a:pPr>
            <a:r>
              <a:rPr lang="en-GB" altLang="en-US" sz="1600"/>
              <a:t>broader view of human and organizational issues</a:t>
            </a:r>
            <a:endParaRPr lang="en-GB" altLang="en-US" sz="1400"/>
          </a:p>
          <a:p>
            <a:pPr>
              <a:lnSpc>
                <a:spcPct val="90000"/>
              </a:lnSpc>
            </a:pPr>
            <a:r>
              <a:rPr lang="en-GB" altLang="en-US" sz="2000"/>
              <a:t>Participatory design </a:t>
            </a:r>
          </a:p>
          <a:p>
            <a:pPr marL="1517650" lvl="1">
              <a:lnSpc>
                <a:spcPct val="90000"/>
              </a:lnSpc>
            </a:pPr>
            <a:r>
              <a:rPr lang="en-GB" altLang="en-US" sz="1600"/>
              <a:t>includes the user directly in the design process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Ethnographic methods</a:t>
            </a:r>
          </a:p>
          <a:p>
            <a:pPr marL="1517650" lvl="1">
              <a:lnSpc>
                <a:spcPct val="90000"/>
              </a:lnSpc>
            </a:pPr>
            <a:r>
              <a:rPr lang="en-GB" altLang="en-US" sz="1600"/>
              <a:t>study users in context, unbiased perspective</a:t>
            </a:r>
            <a:endParaRPr lang="en-GB" altLang="en-US" sz="1800"/>
          </a:p>
          <a:p>
            <a:pPr>
              <a:lnSpc>
                <a:spcPct val="90000"/>
              </a:lnSpc>
            </a:pPr>
            <a:endParaRPr lang="en-GB" altLang="en-US" sz="20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39621B2D-417F-C785-0515-FB0CBFE18F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CATWOE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391C0857-96A8-9B9A-AFBC-00EA7C8C5C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000" b="1"/>
              <a:t>Clients: </a:t>
            </a:r>
            <a:r>
              <a:rPr lang="en-GB" altLang="en-US" sz="2000">
                <a:latin typeface="TimesNewRomanPS-BoldMT;TimesNew"/>
              </a:rPr>
              <a:t>those who receive output or benefit from the system</a:t>
            </a:r>
          </a:p>
          <a:p>
            <a:r>
              <a:rPr lang="en-GB" altLang="en-US" sz="2000" b="1"/>
              <a:t>Actors: </a:t>
            </a:r>
            <a:r>
              <a:rPr lang="en-GB" altLang="en-US" sz="2000">
                <a:latin typeface="TimesNewRomanPS-BoldMT;TimesNew"/>
              </a:rPr>
              <a:t>those who perform activities within the system</a:t>
            </a:r>
          </a:p>
          <a:p>
            <a:r>
              <a:rPr lang="en-GB" altLang="en-US" sz="2000" b="1"/>
              <a:t>Transformations: </a:t>
            </a:r>
            <a:r>
              <a:rPr lang="en-GB" altLang="en-US" sz="2000">
                <a:latin typeface="TimesNewRomanPS-BoldMT;TimesNew"/>
              </a:rPr>
              <a:t>the changes that are affected by the system</a:t>
            </a:r>
          </a:p>
          <a:p>
            <a:r>
              <a:rPr lang="en-GB" altLang="en-US" sz="2000" b="1"/>
              <a:t>Weltanschauung: </a:t>
            </a:r>
            <a:r>
              <a:rPr lang="en-GB" altLang="en-US" sz="2000">
                <a:latin typeface="TimesNewRomanPS-BoldMT;TimesNew"/>
              </a:rPr>
              <a:t>(from the German) or World View - how the system is perceived in a particular root definition</a:t>
            </a:r>
          </a:p>
          <a:p>
            <a:r>
              <a:rPr lang="en-GB" altLang="en-US" sz="2000" b="1"/>
              <a:t>Owner: </a:t>
            </a:r>
            <a:r>
              <a:rPr lang="en-GB" altLang="en-US" sz="2000">
                <a:latin typeface="TimesNewRomanPS-BoldMT;TimesNew"/>
              </a:rPr>
              <a:t>those to whom the system belongs, to whom it is answerable and who can authorize changes to it</a:t>
            </a:r>
          </a:p>
          <a:p>
            <a:r>
              <a:rPr lang="en-GB" altLang="en-US" sz="2000" b="1"/>
              <a:t>Environment: </a:t>
            </a:r>
            <a:r>
              <a:rPr lang="en-GB" altLang="en-US" sz="2000">
                <a:latin typeface="TimesNewRomanPS-BoldMT;TimesNew"/>
              </a:rPr>
              <a:t>the world in which the system operates and by which it is influenced</a:t>
            </a:r>
            <a:endParaRPr lang="en-GB" altLang="en-US">
              <a:latin typeface="TimesNewRomanPS-BoldMT;TimesNe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2633FDB2-90B6-C175-6AD6-33C5E73A35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Participatory design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25126EC-6444-646B-C5E0-A4E4594A20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000"/>
              <a:t>In participatory design:</a:t>
            </a:r>
          </a:p>
          <a:p>
            <a:pPr>
              <a:buFontTx/>
              <a:buNone/>
            </a:pPr>
            <a:r>
              <a:rPr lang="en-GB" altLang="en-US" sz="2000"/>
              <a:t>	workers enter into design context</a:t>
            </a:r>
          </a:p>
          <a:p>
            <a:pPr>
              <a:buFontTx/>
              <a:buNone/>
            </a:pPr>
            <a:endParaRPr lang="en-GB" altLang="en-US" sz="2000"/>
          </a:p>
          <a:p>
            <a:pPr>
              <a:buFontTx/>
              <a:buNone/>
            </a:pPr>
            <a:r>
              <a:rPr lang="en-GB" altLang="en-US" sz="2000"/>
              <a:t>In ethnography (as used for design):</a:t>
            </a:r>
          </a:p>
          <a:p>
            <a:pPr>
              <a:buFontTx/>
              <a:buNone/>
            </a:pPr>
            <a:r>
              <a:rPr lang="en-GB" altLang="en-US" sz="2000"/>
              <a:t>	designer enters into work context</a:t>
            </a:r>
          </a:p>
          <a:p>
            <a:pPr>
              <a:buFontTx/>
              <a:buNone/>
            </a:pPr>
            <a:endParaRPr lang="en-GB" altLang="en-US" sz="2000"/>
          </a:p>
          <a:p>
            <a:pPr>
              <a:buFontTx/>
              <a:buNone/>
            </a:pPr>
            <a:r>
              <a:rPr lang="en-GB" altLang="en-US" sz="2000"/>
              <a:t>Both make workers feel valued in design</a:t>
            </a:r>
          </a:p>
          <a:p>
            <a:pPr>
              <a:buFontTx/>
              <a:buNone/>
            </a:pPr>
            <a:endParaRPr lang="en-GB" altLang="en-US" sz="2000"/>
          </a:p>
          <a:p>
            <a:pPr>
              <a:buFontTx/>
              <a:buNone/>
            </a:pPr>
            <a:r>
              <a:rPr lang="en-GB" altLang="en-US" sz="2000"/>
              <a:t>… encourage workers to ‘own’ the products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928FEC27-F62F-A5E2-9854-41EB94DF77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Participatory Design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1828A585-A235-BC64-2614-B2E3279C0A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1800"/>
              <a:t>User is an active member of the design team.</a:t>
            </a:r>
          </a:p>
          <a:p>
            <a:pPr lvl="4"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1800"/>
              <a:t>Characteristics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context and work oriented rather than system oriented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collaborative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iterative</a:t>
            </a:r>
          </a:p>
          <a:p>
            <a:pPr>
              <a:lnSpc>
                <a:spcPct val="90000"/>
              </a:lnSpc>
            </a:pPr>
            <a:r>
              <a:rPr lang="en-GB" altLang="en-US" sz="1800"/>
              <a:t>Methods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brain-storming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storyboarding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workshops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pencil and paper exercises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DF5CC5B4-4F9D-1B03-BFD5-9F0CF3063E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ETHICS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49AB3C65-E602-B7F1-66BF-5E71662334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participatory socio-technical approach devised by Mumford</a:t>
            </a:r>
          </a:p>
          <a:p>
            <a:pPr lvl="1"/>
            <a:r>
              <a:rPr lang="en-GB" altLang="en-US" sz="2000"/>
              <a:t>system development is about managing change</a:t>
            </a:r>
          </a:p>
          <a:p>
            <a:pPr lvl="1"/>
            <a:r>
              <a:rPr lang="en-GB" altLang="en-US" sz="2000"/>
              <a:t>non-participants more likely to be dissatisfied</a:t>
            </a:r>
          </a:p>
          <a:p>
            <a:r>
              <a:rPr lang="en-GB" altLang="en-US" sz="2400"/>
              <a:t>three levels of participation</a:t>
            </a:r>
          </a:p>
          <a:p>
            <a:pPr lvl="1"/>
            <a:r>
              <a:rPr lang="en-GB" altLang="en-US" sz="2000"/>
              <a:t>consultative,</a:t>
            </a:r>
            <a:r>
              <a:rPr lang="en-GB" altLang="en-US"/>
              <a:t> </a:t>
            </a:r>
            <a:r>
              <a:rPr lang="en-GB" altLang="en-US" sz="2000"/>
              <a:t>representative, consensus</a:t>
            </a:r>
          </a:p>
          <a:p>
            <a:r>
              <a:rPr lang="en-GB" altLang="en-US" sz="2400"/>
              <a:t>design groups including stakeholder representatives make design decisions</a:t>
            </a:r>
          </a:p>
          <a:p>
            <a:r>
              <a:rPr lang="en-GB" altLang="en-US" sz="2400"/>
              <a:t>job satisfaction is key to solution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517853C8-FCA5-7D66-4B41-3FC5A528E4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Ethnography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10110B73-14F2-4635-ABD6-9BD59B03BA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400"/>
              <a:t>very influential in CSCW</a:t>
            </a:r>
          </a:p>
          <a:p>
            <a:pPr>
              <a:buFontTx/>
              <a:buNone/>
            </a:pPr>
            <a:endParaRPr lang="en-GB" altLang="en-US" sz="1800"/>
          </a:p>
          <a:p>
            <a:pPr>
              <a:buFontTx/>
              <a:buNone/>
            </a:pPr>
            <a:r>
              <a:rPr lang="en-GB" altLang="en-US" sz="2400"/>
              <a:t>a form of anthropological study with special focus on social relationships</a:t>
            </a:r>
          </a:p>
          <a:p>
            <a:pPr>
              <a:buFontTx/>
              <a:buNone/>
            </a:pPr>
            <a:endParaRPr lang="en-GB" altLang="en-US" sz="1800"/>
          </a:p>
          <a:p>
            <a:pPr>
              <a:buFontTx/>
              <a:buNone/>
            </a:pPr>
            <a:r>
              <a:rPr lang="en-GB" altLang="en-US" sz="2400"/>
              <a:t>does </a:t>
            </a:r>
            <a:r>
              <a:rPr lang="en-GB" altLang="en-US" sz="2400" i="1"/>
              <a:t>not</a:t>
            </a:r>
            <a:r>
              <a:rPr lang="en-GB" altLang="en-US" sz="2400"/>
              <a:t> enter actively into situation</a:t>
            </a:r>
          </a:p>
          <a:p>
            <a:pPr>
              <a:buFontTx/>
              <a:buNone/>
            </a:pPr>
            <a:endParaRPr lang="en-GB" altLang="en-US" sz="1600"/>
          </a:p>
          <a:p>
            <a:pPr>
              <a:buFontTx/>
              <a:buNone/>
            </a:pPr>
            <a:r>
              <a:rPr lang="en-GB" altLang="en-US" sz="2400"/>
              <a:t>seeks to understand social culture</a:t>
            </a:r>
          </a:p>
          <a:p>
            <a:pPr>
              <a:buFontTx/>
              <a:buNone/>
            </a:pPr>
            <a:endParaRPr lang="en-GB" altLang="en-US" sz="1600"/>
          </a:p>
          <a:p>
            <a:pPr>
              <a:buFontTx/>
              <a:buNone/>
            </a:pPr>
            <a:r>
              <a:rPr lang="en-GB" altLang="en-US" sz="2400"/>
              <a:t>unbiased and open ended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99F66FFE-A378-4354-DBEF-C1775E4696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contextual inquiry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0107BB99-3C02-66A6-1149-375466CCF9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000"/>
              <a:t>Approach developed by Holtzblatt</a:t>
            </a:r>
            <a:endParaRPr lang="en-GB" altLang="en-US" sz="2400"/>
          </a:p>
          <a:p>
            <a:pPr lvl="1"/>
            <a:r>
              <a:rPr lang="en-GB" altLang="en-US" sz="1800"/>
              <a:t>in ethnographic tradition but acknowledges  and challenges investigator focus</a:t>
            </a:r>
          </a:p>
          <a:p>
            <a:pPr lvl="1"/>
            <a:r>
              <a:rPr lang="en-GB" altLang="en-US" sz="1800"/>
              <a:t>model of investigator being apprenticed to user to learn about work</a:t>
            </a:r>
          </a:p>
          <a:p>
            <a:pPr lvl="1"/>
            <a:r>
              <a:rPr lang="en-GB" altLang="en-US" sz="1800"/>
              <a:t>investigation takes place in workplace - detailed interviews, observation, analysis of communications, physical workplace, artefacts</a:t>
            </a:r>
          </a:p>
          <a:p>
            <a:pPr lvl="1"/>
            <a:r>
              <a:rPr lang="en-GB" altLang="en-US" sz="1800"/>
              <a:t>number of models created:</a:t>
            </a:r>
          </a:p>
          <a:p>
            <a:pPr lvl="2"/>
            <a:r>
              <a:rPr lang="en-GB" altLang="en-US" sz="1600"/>
              <a:t>sequence, physical, flow, cultural, artefact</a:t>
            </a:r>
          </a:p>
          <a:p>
            <a:pPr lvl="2"/>
            <a:r>
              <a:rPr lang="en-GB" altLang="en-US" sz="1600"/>
              <a:t>models consolidated across users</a:t>
            </a:r>
            <a:endParaRPr lang="en-GB" altLang="en-US" sz="1800"/>
          </a:p>
          <a:p>
            <a:pPr lvl="1"/>
            <a:r>
              <a:rPr lang="en-GB" altLang="en-US" sz="1800"/>
              <a:t>output indicates task sequences, artefacts and communication channels needed and physical and cultural constraints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55F2B951-63B8-DCD8-F468-6569267823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Organisational issues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C1B7300-A6F4-1D2C-68C8-652E3B7FC8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1800"/>
              <a:t>Organisational factors can make or break a system</a:t>
            </a:r>
          </a:p>
          <a:p>
            <a:pPr>
              <a:buFontTx/>
              <a:buNone/>
            </a:pPr>
            <a:r>
              <a:rPr lang="en-GB" altLang="en-US" sz="1800"/>
              <a:t>Studying the work group is not sufficient</a:t>
            </a:r>
          </a:p>
          <a:p>
            <a:pPr lvl="1"/>
            <a:r>
              <a:rPr lang="en-GB" altLang="en-US" sz="1600"/>
              <a:t>any system is used within a wider context</a:t>
            </a:r>
          </a:p>
          <a:p>
            <a:pPr lvl="1"/>
            <a:r>
              <a:rPr lang="en-GB" altLang="en-US" sz="1600"/>
              <a:t>and the crucial people need not be direct users</a:t>
            </a:r>
          </a:p>
          <a:p>
            <a:pPr>
              <a:buFontTx/>
              <a:buNone/>
            </a:pPr>
            <a:r>
              <a:rPr lang="en-GB" altLang="en-US" sz="1800" i="1"/>
              <a:t>Before</a:t>
            </a:r>
            <a:r>
              <a:rPr lang="en-GB" altLang="en-US" sz="1800"/>
              <a:t> installing a new system must understand:</a:t>
            </a:r>
          </a:p>
          <a:p>
            <a:pPr lvl="1"/>
            <a:r>
              <a:rPr lang="en-GB" altLang="en-US" sz="1600"/>
              <a:t>who benefits</a:t>
            </a:r>
          </a:p>
          <a:p>
            <a:pPr lvl="1"/>
            <a:r>
              <a:rPr lang="en-GB" altLang="en-US" sz="1600"/>
              <a:t>who puts in effort</a:t>
            </a:r>
          </a:p>
          <a:p>
            <a:pPr lvl="1"/>
            <a:r>
              <a:rPr lang="en-GB" altLang="en-US" sz="1600"/>
              <a:t>the balance of power in the organisation</a:t>
            </a:r>
          </a:p>
          <a:p>
            <a:pPr lvl="1">
              <a:buFontTx/>
              <a:buChar char=" "/>
            </a:pPr>
            <a:r>
              <a:rPr lang="en-GB" altLang="en-US" sz="1600"/>
              <a:t>… and how it will be affected</a:t>
            </a:r>
          </a:p>
          <a:p>
            <a:pPr>
              <a:buFontTx/>
              <a:buNone/>
            </a:pPr>
            <a:r>
              <a:rPr lang="en-GB" altLang="en-US" sz="1800"/>
              <a:t>Even when a system is successful</a:t>
            </a:r>
            <a:br>
              <a:rPr lang="en-GB" altLang="en-US" sz="1800"/>
            </a:br>
            <a:r>
              <a:rPr lang="en-GB" altLang="en-US" sz="1800"/>
              <a:t>… it may be difficult to measure that success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48DBDC94-E89A-29F1-3266-B21C6C187E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Conflict and power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E0FAB77-4D93-4924-1E2F-3EE54D801C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400"/>
              <a:t>CSCW = computer supported </a:t>
            </a:r>
            <a:r>
              <a:rPr lang="en-GB" altLang="en-US" sz="2400" i="1"/>
              <a:t>cooperative</a:t>
            </a:r>
            <a:r>
              <a:rPr lang="en-GB" altLang="en-US" sz="2400"/>
              <a:t> work</a:t>
            </a:r>
          </a:p>
          <a:p>
            <a:pPr lvl="1"/>
            <a:r>
              <a:rPr lang="en-GB" altLang="en-US" sz="2000"/>
              <a:t>people and groups have conflicting goals</a:t>
            </a:r>
          </a:p>
          <a:p>
            <a:pPr lvl="1"/>
            <a:r>
              <a:rPr lang="en-GB" altLang="en-US" sz="2000"/>
              <a:t>systems assuming cooperation will fail!</a:t>
            </a:r>
          </a:p>
          <a:p>
            <a:pPr>
              <a:buFontTx/>
              <a:buNone/>
            </a:pPr>
            <a:endParaRPr lang="en-GB" altLang="en-US" sz="1800"/>
          </a:p>
          <a:p>
            <a:pPr lvl="1">
              <a:buFontTx/>
              <a:buNone/>
            </a:pPr>
            <a:r>
              <a:rPr lang="en-GB" altLang="en-US" sz="2000"/>
              <a:t>e.g. computerise stock control</a:t>
            </a:r>
          </a:p>
          <a:p>
            <a:pPr lvl="1">
              <a:buFontTx/>
              <a:buNone/>
            </a:pPr>
            <a:r>
              <a:rPr lang="en-GB" altLang="en-US" sz="2000"/>
              <a:t>	stockman looses control of information</a:t>
            </a:r>
            <a:br>
              <a:rPr lang="en-GB" altLang="en-US" sz="2000"/>
            </a:br>
            <a:r>
              <a:rPr lang="en-GB" altLang="en-US" sz="2000"/>
              <a:t>	 	</a:t>
            </a:r>
            <a:r>
              <a:rPr lang="en-GB" altLang="en-US">
                <a:sym typeface="Symbol" pitchFamily="2" charset="2"/>
              </a:rPr>
              <a:t></a:t>
            </a:r>
            <a:r>
              <a:rPr lang="en-GB" altLang="en-US"/>
              <a:t>  </a:t>
            </a:r>
            <a:r>
              <a:rPr lang="en-GB" altLang="en-US" sz="2000"/>
              <a:t>subverts the system</a:t>
            </a:r>
          </a:p>
          <a:p>
            <a:pPr>
              <a:buFontTx/>
              <a:buNone/>
            </a:pPr>
            <a:endParaRPr lang="en-GB" altLang="en-US" sz="1800"/>
          </a:p>
          <a:p>
            <a:pPr>
              <a:buFontTx/>
              <a:buNone/>
            </a:pPr>
            <a:r>
              <a:rPr lang="en-GB" altLang="en-US" sz="2400"/>
              <a:t>identify stakeholders – not just the users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47541FB5-070B-512A-8B91-966861740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752600"/>
            <a:ext cx="3714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b="1">
                <a:solidFill>
                  <a:schemeClr val="accent2"/>
                </a:solidFill>
                <a:latin typeface="Verdana" panose="020B0604030504040204" pitchFamily="34" charset="0"/>
              </a:rPr>
              <a:t>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F50054A-DA78-94D8-8F34-138F784BF8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Organisational structures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3CC5AF4A-CD52-CC0C-4250-088427799A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Groupware affects organisational structures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communication structures reflect line management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email – cross-organisational communication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Disenfranchises lower management</a:t>
            </a:r>
            <a:br>
              <a:rPr lang="en-GB" altLang="en-US" sz="2400"/>
            </a:br>
            <a:r>
              <a:rPr lang="en-GB" altLang="en-US" sz="2400"/>
              <a:t>		</a:t>
            </a:r>
            <a:r>
              <a:rPr lang="en-GB" altLang="en-US" sz="2400">
                <a:sym typeface="Symbol" pitchFamily="2" charset="2"/>
              </a:rPr>
              <a:t></a:t>
            </a:r>
            <a:r>
              <a:rPr lang="en-GB" altLang="en-US" sz="2400"/>
              <a:t> disaffected staff and ‘sabotage’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Technology </a:t>
            </a:r>
            <a:r>
              <a:rPr lang="en-GB" altLang="en-US" sz="2400" i="1"/>
              <a:t>can</a:t>
            </a:r>
            <a:r>
              <a:rPr lang="en-GB" altLang="en-US" sz="2400"/>
              <a:t> be used to change management style and power structures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but need to know that is what we are doing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and more often an accident 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C4C62740-9D72-8623-22C7-FA3B310692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Invisible workers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D53C6639-86F1-6A68-2DE1-672BCBFF82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1800"/>
              <a:t>Telecommunications improvements allow: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neighbourhood workcentres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home-based tele-working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9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800"/>
              <a:t>Many ecological and economic benefits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reduce car travel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flexible family commitments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800"/>
              <a:t>but: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‘management by presence’ doesn't work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presence increases perceived worth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problems for promotion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9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800"/>
              <a:t>Barriers to tele-working are managerial/social </a:t>
            </a:r>
            <a:br>
              <a:rPr lang="en-GB" altLang="en-US" sz="1800"/>
            </a:br>
            <a:r>
              <a:rPr lang="en-GB" altLang="en-US" sz="1800" i="1"/>
              <a:t>not</a:t>
            </a:r>
            <a:r>
              <a:rPr lang="en-GB" altLang="en-US" sz="1800"/>
              <a:t> technological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644D6A3C-5195-F8CF-1BAB-CF1E1C8E22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Benefits for all?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949A0E3-235A-85A2-2FAB-BDF4ABCC31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000"/>
              <a:t>Disproportionate effort</a:t>
            </a:r>
          </a:p>
          <a:p>
            <a:pPr lvl="1">
              <a:buFontTx/>
              <a:buNone/>
            </a:pPr>
            <a:r>
              <a:rPr lang="en-GB" altLang="en-US" sz="1800"/>
              <a:t>	who puts in the effort ≠ who gets the benefit</a:t>
            </a:r>
          </a:p>
          <a:p>
            <a:pPr>
              <a:buFontTx/>
              <a:buNone/>
            </a:pPr>
            <a:r>
              <a:rPr lang="en-GB" altLang="en-US" sz="2000"/>
              <a:t>Example: shared diary:</a:t>
            </a:r>
          </a:p>
          <a:p>
            <a:pPr lvl="1"/>
            <a:r>
              <a:rPr lang="en-GB" altLang="en-US" sz="1800"/>
              <a:t>effort: secretaries and subordinates, enter data</a:t>
            </a:r>
          </a:p>
          <a:p>
            <a:pPr lvl="1"/>
            <a:r>
              <a:rPr lang="en-GB" altLang="en-US" sz="1800"/>
              <a:t>benefit: manager easy to arrange meetings</a:t>
            </a:r>
          </a:p>
          <a:p>
            <a:pPr lvl="1"/>
            <a:r>
              <a:rPr lang="en-GB" altLang="en-US" sz="1800"/>
              <a:t>result: falls into disuse</a:t>
            </a:r>
          </a:p>
          <a:p>
            <a:pPr>
              <a:buFontTx/>
              <a:buNone/>
            </a:pPr>
            <a:r>
              <a:rPr lang="en-GB" altLang="en-US" sz="2000"/>
              <a:t>Solutions:</a:t>
            </a:r>
          </a:p>
          <a:p>
            <a:pPr lvl="1"/>
            <a:r>
              <a:rPr lang="en-GB" altLang="en-US" sz="1800"/>
              <a:t>coerce use !</a:t>
            </a:r>
          </a:p>
          <a:p>
            <a:pPr lvl="1"/>
            <a:r>
              <a:rPr lang="en-GB" altLang="en-US" sz="1800"/>
              <a:t>design in symmetry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8F09820-BB6F-F814-529D-E7302AC547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Free rider problem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74B05F58-45BA-C7C7-3E07-B41A595309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tabLst>
                <a:tab pos="1624013" algn="l"/>
              </a:tabLst>
            </a:pPr>
            <a:r>
              <a:rPr lang="en-GB" altLang="en-US" sz="2000"/>
              <a:t>no bias, but still problem</a:t>
            </a:r>
          </a:p>
          <a:p>
            <a:pPr>
              <a:buFontTx/>
              <a:buNone/>
              <a:tabLst>
                <a:tab pos="1624013" algn="l"/>
              </a:tabLst>
            </a:pPr>
            <a:endParaRPr lang="en-GB" altLang="en-US" sz="1000"/>
          </a:p>
          <a:p>
            <a:pPr>
              <a:buFontTx/>
              <a:buNone/>
              <a:tabLst>
                <a:tab pos="1624013" algn="l"/>
              </a:tabLst>
            </a:pPr>
            <a:r>
              <a:rPr lang="en-GB" altLang="en-US" sz="2000"/>
              <a:t>possible to get benefit without doing work</a:t>
            </a:r>
          </a:p>
          <a:p>
            <a:pPr>
              <a:buFontTx/>
              <a:buNone/>
              <a:tabLst>
                <a:tab pos="1624013" algn="l"/>
              </a:tabLst>
            </a:pPr>
            <a:endParaRPr lang="en-GB" altLang="en-US" sz="1000"/>
          </a:p>
          <a:p>
            <a:pPr>
              <a:buFontTx/>
              <a:buNone/>
              <a:tabLst>
                <a:tab pos="1624013" algn="l"/>
              </a:tabLst>
            </a:pPr>
            <a:r>
              <a:rPr lang="en-GB" altLang="en-US" sz="2000"/>
              <a:t>if everyone does it, system falls into disuse</a:t>
            </a:r>
          </a:p>
          <a:p>
            <a:pPr>
              <a:buFontTx/>
              <a:buNone/>
              <a:tabLst>
                <a:tab pos="1624013" algn="l"/>
              </a:tabLst>
            </a:pPr>
            <a:endParaRPr lang="en-GB" altLang="en-US" sz="1000"/>
          </a:p>
          <a:p>
            <a:pPr lvl="1">
              <a:buFontTx/>
              <a:buNone/>
              <a:tabLst>
                <a:tab pos="1624013" algn="l"/>
              </a:tabLst>
            </a:pPr>
            <a:r>
              <a:rPr lang="en-GB" altLang="en-US" sz="1800"/>
              <a:t>e.g. electronic conferences</a:t>
            </a:r>
            <a:br>
              <a:rPr lang="en-GB" altLang="en-US" sz="1800"/>
            </a:br>
            <a:r>
              <a:rPr lang="en-GB" altLang="en-US" sz="1800"/>
              <a:t>	– possible to read but never contribute</a:t>
            </a:r>
            <a:endParaRPr lang="en-GB" altLang="en-US" sz="1600"/>
          </a:p>
          <a:p>
            <a:pPr>
              <a:buFontTx/>
              <a:buNone/>
              <a:tabLst>
                <a:tab pos="1624013" algn="l"/>
              </a:tabLst>
            </a:pPr>
            <a:endParaRPr lang="en-GB" altLang="en-US" sz="1000"/>
          </a:p>
          <a:p>
            <a:pPr>
              <a:buFontTx/>
              <a:buNone/>
              <a:tabLst>
                <a:tab pos="1624013" algn="l"/>
              </a:tabLst>
            </a:pPr>
            <a:r>
              <a:rPr lang="en-GB" altLang="en-US" sz="2000"/>
              <a:t>solutions:</a:t>
            </a:r>
          </a:p>
          <a:p>
            <a:pPr lvl="1">
              <a:buFontTx/>
              <a:buNone/>
              <a:tabLst>
                <a:tab pos="1624013" algn="l"/>
              </a:tabLst>
            </a:pPr>
            <a:r>
              <a:rPr lang="en-GB" altLang="en-US" sz="1800"/>
              <a:t>strict protocols (e.g., round robin)</a:t>
            </a:r>
          </a:p>
          <a:p>
            <a:pPr lvl="1">
              <a:buFontTx/>
              <a:buNone/>
              <a:tabLst>
                <a:tab pos="1624013" algn="l"/>
              </a:tabLst>
            </a:pPr>
            <a:r>
              <a:rPr lang="en-GB" altLang="en-US" sz="1800"/>
              <a:t>increase visibility – rely on social pressure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>
            <a:extLst>
              <a:ext uri="{FF2B5EF4-FFF2-40B4-BE49-F238E27FC236}">
                <a16:creationId xmlns:a16="http://schemas.microsoft.com/office/drawing/2014/main" id="{E0CDCF81-DDEA-D834-E770-E4C0F14850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900" y="460375"/>
            <a:ext cx="2933700" cy="182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699" name="Rectangle 3">
            <a:extLst>
              <a:ext uri="{FF2B5EF4-FFF2-40B4-BE49-F238E27FC236}">
                <a16:creationId xmlns:a16="http://schemas.microsoft.com/office/drawing/2014/main" id="{54C81FBB-12CC-9735-30D3-2D4D588BBF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Critical mass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FA041861-6678-BA9C-C86F-B2E0382A44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Early telephone system: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2000"/>
              <a:t>few subscribers – no one to ring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2000"/>
              <a:t>lots of subscribers – never stops ringing!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Electronic communications similar: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2000"/>
              <a:t>benefit </a:t>
            </a:r>
            <a:r>
              <a:rPr lang="en-GB" altLang="en-US" sz="2000">
                <a:sym typeface="Symbol" pitchFamily="2" charset="2"/>
              </a:rPr>
              <a:t></a:t>
            </a:r>
            <a:r>
              <a:rPr lang="en-GB" altLang="en-US" sz="2000"/>
              <a:t> number of subscribers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2000"/>
              <a:t>early users have negative cost/benefit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2000"/>
              <a:t>need critical mass to give net benefits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How to get started?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look for cliques to form core user base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design to benefit an initial small user base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Comic Sans MS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1381</Words>
  <Application>Microsoft Macintosh PowerPoint</Application>
  <PresentationFormat>On-screen Show (4:3)</PresentationFormat>
  <Paragraphs>237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Arial-BoldMT;ArialMT</vt:lpstr>
      <vt:lpstr>Comic Sans MS</vt:lpstr>
      <vt:lpstr>Symbol</vt:lpstr>
      <vt:lpstr>Times</vt:lpstr>
      <vt:lpstr>TimesNewRomanPS-BoldMT;TimesNew</vt:lpstr>
      <vt:lpstr>Verdana</vt:lpstr>
      <vt:lpstr>Blank</vt:lpstr>
      <vt:lpstr>chapter 13</vt:lpstr>
      <vt:lpstr>socio-organizational issues and stakeholder requirements</vt:lpstr>
      <vt:lpstr>Organisational issues</vt:lpstr>
      <vt:lpstr>Conflict and power</vt:lpstr>
      <vt:lpstr>Organisational structures</vt:lpstr>
      <vt:lpstr>Invisible workers</vt:lpstr>
      <vt:lpstr>Benefits for all?</vt:lpstr>
      <vt:lpstr>Free rider problem</vt:lpstr>
      <vt:lpstr>Critical mass</vt:lpstr>
      <vt:lpstr>Critical mass</vt:lpstr>
      <vt:lpstr>Evaluating the benefits</vt:lpstr>
      <vt:lpstr>capturing requirements</vt:lpstr>
      <vt:lpstr>who are the stakeholders?</vt:lpstr>
      <vt:lpstr>who are the stakeholders?</vt:lpstr>
      <vt:lpstr>who are the stakeholders?</vt:lpstr>
      <vt:lpstr>socio-technical modelling</vt:lpstr>
      <vt:lpstr>CUSTOM</vt:lpstr>
      <vt:lpstr>OSTA</vt:lpstr>
      <vt:lpstr>soft systems methodology</vt:lpstr>
      <vt:lpstr>CATWOE</vt:lpstr>
      <vt:lpstr>Participatory design</vt:lpstr>
      <vt:lpstr>Participatory Design</vt:lpstr>
      <vt:lpstr>ETHICS</vt:lpstr>
      <vt:lpstr>Ethnography</vt:lpstr>
      <vt:lpstr>contextual inquiry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Dix</dc:creator>
  <cp:lastModifiedBy>Alan Dix</cp:lastModifiedBy>
  <cp:revision>14</cp:revision>
  <dcterms:created xsi:type="dcterms:W3CDTF">2003-08-07T14:10:51Z</dcterms:created>
  <dcterms:modified xsi:type="dcterms:W3CDTF">2025-03-02T10:23:27Z</dcterms:modified>
</cp:coreProperties>
</file>