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sldIdLst>
    <p:sldId id="286" r:id="rId2"/>
    <p:sldId id="287" r:id="rId3"/>
    <p:sldId id="314" r:id="rId4"/>
    <p:sldId id="315" r:id="rId5"/>
    <p:sldId id="313" r:id="rId6"/>
    <p:sldId id="316" r:id="rId7"/>
    <p:sldId id="312" r:id="rId8"/>
    <p:sldId id="317" r:id="rId9"/>
    <p:sldId id="311" r:id="rId10"/>
    <p:sldId id="318" r:id="rId11"/>
    <p:sldId id="310" r:id="rId12"/>
    <p:sldId id="319" r:id="rId13"/>
    <p:sldId id="309" r:id="rId14"/>
    <p:sldId id="320" r:id="rId15"/>
    <p:sldId id="308" r:id="rId16"/>
    <p:sldId id="307" r:id="rId17"/>
    <p:sldId id="321" r:id="rId18"/>
    <p:sldId id="306" r:id="rId19"/>
    <p:sldId id="322" r:id="rId20"/>
    <p:sldId id="323" r:id="rId21"/>
    <p:sldId id="305" r:id="rId22"/>
    <p:sldId id="304" r:id="rId23"/>
    <p:sldId id="324" r:id="rId24"/>
    <p:sldId id="303" r:id="rId25"/>
    <p:sldId id="325" r:id="rId26"/>
    <p:sldId id="302" r:id="rId27"/>
    <p:sldId id="326" r:id="rId28"/>
    <p:sldId id="301" r:id="rId29"/>
    <p:sldId id="327" r:id="rId30"/>
    <p:sldId id="300" r:id="rId31"/>
    <p:sldId id="328" r:id="rId32"/>
    <p:sldId id="329" r:id="rId33"/>
    <p:sldId id="299" r:id="rId34"/>
    <p:sldId id="298" r:id="rId35"/>
    <p:sldId id="297" r:id="rId36"/>
    <p:sldId id="331" r:id="rId37"/>
    <p:sldId id="332" r:id="rId38"/>
    <p:sldId id="330" r:id="rId39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021"/>
    <p:restoredTop sz="90959"/>
  </p:normalViewPr>
  <p:slideViewPr>
    <p:cSldViewPr>
      <p:cViewPr varScale="1">
        <p:scale>
          <a:sx n="111" d="100"/>
          <a:sy n="111" d="100"/>
        </p:scale>
        <p:origin x="132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24C0C-EC4A-3530-2822-2F80867847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907966-2E56-6377-9B05-587327DD9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B2682-6B24-FC52-7F8A-C2D426624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7606E-3BD6-BBE3-2762-5043993A8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89495-DEA5-B5C8-B9FD-578D731E2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F75D2-A06A-4247-AFB3-8168379179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2334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39FD6-ACAE-5FA7-21F7-4B06662A1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A6F724-7E8C-1713-DCA7-52F30D4D6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6EC578-6F51-3361-571B-49E8F8E7C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843A48-C3A0-652B-4BC2-17E60FA2C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254AC-3CD3-E061-3599-D0B683A94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48AB25-77E0-FD4E-ACA1-C76F640ED67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7091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2AD84D-7F92-BDA4-F9DE-9D7B815095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15B5CA-3E46-D4BC-C8BA-AF8D9454EC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1DCC0-DC46-11B3-2B7E-B172DECDD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8AFDF-F9C4-F7D5-679B-6DA6E7DBF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3E46E0-A270-0046-3E83-354749065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F9CE2C-BC77-9B44-AA03-968D8F27518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3164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8F2F8-772D-8089-AB69-F9BE88E7A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73737-E073-5B15-F264-D6CFDBC1D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70619-E054-8DBA-6020-9E133794B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5C96F-DD06-184A-6904-D710EA937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F2DE8-A42C-02FB-54AF-18BF6986C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B57E3F-0F03-FF44-AED5-71A205E69CC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6601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8D80B-964F-C677-E8C3-663F36087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5091C1-0C7C-8E44-B97B-D7E3131427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AA275-A5E1-F49F-03C0-7F42B1524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0DA5E5-3141-56CC-F30A-B9186A4B5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A7326-B45C-78C9-D19F-9FDC78E2A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D27B83-FB6E-0E46-A446-00D90BAD5BD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0297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47E3D-1CB7-04BF-88AB-D6CECF753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3A3DB-ACBA-7376-BD01-812520CB70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C859DE-AEC3-4ED3-52D5-45920FC26A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087F63-1E9F-B554-3430-84BC5C2CF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7BDAF4-04C8-5694-F686-8BB5B92C4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DB00D-BF3B-42C5-EAD0-BEF3A3C37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F2390-278D-8C49-9754-3415BB53BE3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542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3DBE5-A563-F131-BE7B-56BE45EB9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CDA1CA-5F45-75C9-99CA-001D3CCCD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9D76C-F04A-DF13-7702-33F1ACCA47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766584-0B21-5AFD-3A8F-2702985A5E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5B42F8-B382-7414-D638-DB27EFB285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92A2FA-457D-1F3D-C7E1-A13C1F91C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F00C76-310E-4176-FA48-51E4C1814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584C3F-D990-7F43-AB93-6A69B9FFF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209E3-FC04-274B-9352-D72D8AEFBFF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5913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F6A6F-4958-1526-5C45-4845DA101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F9B14A-0EF2-4E0D-4AEA-26F0A01E4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82CA6D-B8D7-A867-6FD7-1F0ACEDF2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3E3F32-1F2B-9FAA-3202-C729714C9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71F45F-05A3-0943-8FE3-1F983FE47D4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5154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DE8A22-8857-2763-B88F-0BB6F6C94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A79B37-F8FC-BAA5-F7E1-7CBBD13FC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BEB1D9-45FC-E511-1895-E60B000AD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04BB00-2FC5-F04D-B214-F93D4D77462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7361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B8481-55B0-4BE8-CF1F-32DF63CA0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1C600-A0E2-6327-1A3D-F6F7F0C42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D9B071-C525-46D7-1E00-338947D2C6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C019F-D797-1CCE-6BFF-D50532B87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705BCF-92C7-BEB4-252C-92C9DBBE3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182763-3074-74F2-969C-EE8F25593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0E0D3C-370C-8B45-AE03-87A54DCA2C8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9740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605C3-BBE1-0A91-53FA-94C39D726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707C24-63DD-5FEA-0C6C-7DE56B4E2D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AB65F-7F34-4498-A25B-D9EA7E3D9D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12CF2E-241E-8D31-ACED-804326C7F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A0ADB6-DE26-5049-57F4-0736D8772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F66EEB-606A-575B-8276-7288B562F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F516A5-9EDA-4348-AD86-FE5F7CC873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1365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>
            <a:extLst>
              <a:ext uri="{FF2B5EF4-FFF2-40B4-BE49-F238E27FC236}">
                <a16:creationId xmlns:a16="http://schemas.microsoft.com/office/drawing/2014/main" id="{A1ACC209-D3F0-F33D-12B9-FA77ECAAA8A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688" y="1066800"/>
            <a:ext cx="87312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DE655BC9-B9F2-CC6F-3012-B3E23CEA55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858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DA96121-2C4F-5285-EA95-34DAA1812F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0F7A789-FA80-9847-B519-C88D4F2F5DD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E9D0692-5F04-26E6-2936-658E112395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8129210-4434-A132-465D-FE9B694457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E999EA4-87FA-9046-8A77-09BF7003983B}" type="slidenum">
              <a:rPr lang="en-GB" altLang="en-US"/>
              <a:pPr/>
              <a:t>‹#›</a:t>
            </a:fld>
            <a:endParaRPr lang="en-GB" altLang="en-US"/>
          </a:p>
        </p:txBody>
      </p:sp>
      <p:grpSp>
        <p:nvGrpSpPr>
          <p:cNvPr id="1043" name="Group 19">
            <a:extLst>
              <a:ext uri="{FF2B5EF4-FFF2-40B4-BE49-F238E27FC236}">
                <a16:creationId xmlns:a16="http://schemas.microsoft.com/office/drawing/2014/main" id="{9C1D01AF-FCA0-D417-563C-FA4240C59C65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228600"/>
            <a:ext cx="9144000" cy="838200"/>
            <a:chOff x="0" y="192"/>
            <a:chExt cx="5760" cy="528"/>
          </a:xfrm>
        </p:grpSpPr>
        <p:sp>
          <p:nvSpPr>
            <p:cNvPr id="1042" name="Rectangle 18">
              <a:extLst>
                <a:ext uri="{FF2B5EF4-FFF2-40B4-BE49-F238E27FC236}">
                  <a16:creationId xmlns:a16="http://schemas.microsoft.com/office/drawing/2014/main" id="{34A72AA5-9BA5-74C5-5176-8B29935EC82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32" y="528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1" name="Line 17">
              <a:extLst>
                <a:ext uri="{FF2B5EF4-FFF2-40B4-BE49-F238E27FC236}">
                  <a16:creationId xmlns:a16="http://schemas.microsoft.com/office/drawing/2014/main" id="{F8E4E16C-7E53-CE66-5E9E-0055FB20D5D0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872" y="192"/>
              <a:ext cx="297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1040" name="Picture 16">
              <a:extLst>
                <a:ext uri="{FF2B5EF4-FFF2-40B4-BE49-F238E27FC236}">
                  <a16:creationId xmlns:a16="http://schemas.microsoft.com/office/drawing/2014/main" id="{D3BAE1D7-A95A-0C10-BF85-5CD1DD34919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9" y="192"/>
              <a:ext cx="1063" cy="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7" name="Picture 13">
              <a:extLst>
                <a:ext uri="{FF2B5EF4-FFF2-40B4-BE49-F238E27FC236}">
                  <a16:creationId xmlns:a16="http://schemas.microsoft.com/office/drawing/2014/main" id="{8598DB25-1255-E22B-6E48-1273F1A078E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2"/>
              <a:ext cx="2016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8" name="Picture 14">
              <a:extLst>
                <a:ext uri="{FF2B5EF4-FFF2-40B4-BE49-F238E27FC236}">
                  <a16:creationId xmlns:a16="http://schemas.microsoft.com/office/drawing/2014/main" id="{E32FB3D9-93AC-BE35-5B74-2DF15CEA34A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" y="192"/>
              <a:ext cx="1008" cy="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4D3E132F-284E-6331-A8A2-5B67F2ACE81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1981200"/>
            <a:ext cx="6629400" cy="1219200"/>
          </a:xfrm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GB" altLang="en-US" sz="4000">
                <a:solidFill>
                  <a:srgbClr val="2E005D"/>
                </a:solidFill>
                <a:latin typeface="Verdana" panose="020B0604030504040204" pitchFamily="34" charset="0"/>
              </a:rPr>
              <a:t>chapter 14</a:t>
            </a:r>
            <a:endParaRPr lang="en-GB" altLang="en-US" sz="4000">
              <a:solidFill>
                <a:srgbClr val="2E005D"/>
              </a:solidFill>
            </a:endParaRP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9B48FEFC-6238-4BAC-E45C-77AE5270508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2286000"/>
          </a:xfrm>
        </p:spPr>
        <p:txBody>
          <a:bodyPr/>
          <a:lstStyle/>
          <a:p>
            <a:r>
              <a:rPr lang="en-GB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communication and collaboration models</a:t>
            </a:r>
          </a:p>
        </p:txBody>
      </p:sp>
      <p:grpSp>
        <p:nvGrpSpPr>
          <p:cNvPr id="32772" name="Group 4">
            <a:extLst>
              <a:ext uri="{FF2B5EF4-FFF2-40B4-BE49-F238E27FC236}">
                <a16:creationId xmlns:a16="http://schemas.microsoft.com/office/drawing/2014/main" id="{098344B8-1671-AB8F-CB11-30BA76BE766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2773" name="Rectangle 5">
              <a:extLst>
                <a:ext uri="{FF2B5EF4-FFF2-40B4-BE49-F238E27FC236}">
                  <a16:creationId xmlns:a16="http://schemas.microsoft.com/office/drawing/2014/main" id="{6EF5B4F2-D9E4-A697-9F98-F0D154E9A0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528"/>
              <a:ext cx="624" cy="37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774" name="Rectangle 6">
              <a:extLst>
                <a:ext uri="{FF2B5EF4-FFF2-40B4-BE49-F238E27FC236}">
                  <a16:creationId xmlns:a16="http://schemas.microsoft.com/office/drawing/2014/main" id="{2C18195D-52DB-9596-158A-3546AC864A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60" cy="672"/>
            </a:xfrm>
            <a:prstGeom prst="rect">
              <a:avLst/>
            </a:prstGeom>
            <a:solidFill>
              <a:srgbClr val="2E005D"/>
            </a:solidFill>
            <a:ln w="9525">
              <a:solidFill>
                <a:srgbClr val="2E005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32775" name="Picture 7">
              <a:extLst>
                <a:ext uri="{FF2B5EF4-FFF2-40B4-BE49-F238E27FC236}">
                  <a16:creationId xmlns:a16="http://schemas.microsoft.com/office/drawing/2014/main" id="{CC435BC5-3F5D-35D4-6E27-502BD40019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0"/>
              <a:ext cx="3264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2776" name="Picture 8">
              <a:extLst>
                <a:ext uri="{FF2B5EF4-FFF2-40B4-BE49-F238E27FC236}">
                  <a16:creationId xmlns:a16="http://schemas.microsoft.com/office/drawing/2014/main" id="{E0DF3D68-BE27-3BDC-3760-99823E83A8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2777" name="Picture 9">
              <a:extLst>
                <a:ext uri="{FF2B5EF4-FFF2-40B4-BE49-F238E27FC236}">
                  <a16:creationId xmlns:a16="http://schemas.microsoft.com/office/drawing/2014/main" id="{B5662594-0B2A-517D-7FF0-BB61373F54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2778" name="Picture 10">
              <a:extLst>
                <a:ext uri="{FF2B5EF4-FFF2-40B4-BE49-F238E27FC236}">
                  <a16:creationId xmlns:a16="http://schemas.microsoft.com/office/drawing/2014/main" id="{D576D533-0731-3014-EE8C-2491CF770B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0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2779" name="Picture 11">
              <a:extLst>
                <a:ext uri="{FF2B5EF4-FFF2-40B4-BE49-F238E27FC236}">
                  <a16:creationId xmlns:a16="http://schemas.microsoft.com/office/drawing/2014/main" id="{C542579B-ADB5-B6F6-8F36-9EC05917FA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4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AAC55A7A-3678-6950-6FC9-EC5908B856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Back channels and turn-taking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9ED8ACE2-814B-1EBB-C2F6-081D0FB3CC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in a meeting …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speaker </a:t>
            </a:r>
            <a:r>
              <a:rPr lang="en-GB" altLang="en-US" sz="2000" i="1"/>
              <a:t>offers</a:t>
            </a:r>
            <a:r>
              <a:rPr lang="en-GB" altLang="en-US" sz="2000"/>
              <a:t> the floor</a:t>
            </a:r>
            <a:br>
              <a:rPr lang="en-GB" altLang="en-US" sz="2000"/>
            </a:br>
            <a:r>
              <a:rPr lang="en-GB" altLang="en-US" sz="2000"/>
              <a:t>		(fraction of a second gap)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listener </a:t>
            </a:r>
            <a:r>
              <a:rPr lang="en-GB" altLang="en-US" sz="2000" i="1"/>
              <a:t>requests</a:t>
            </a:r>
            <a:r>
              <a:rPr lang="en-GB" altLang="en-US" sz="2000"/>
              <a:t> the floor</a:t>
            </a:r>
            <a:br>
              <a:rPr lang="en-GB" altLang="en-US" sz="2000"/>
            </a:br>
            <a:r>
              <a:rPr lang="en-GB" altLang="en-US" sz="2000"/>
              <a:t>		(facial expression, small noise)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Grunts, ‘</a:t>
            </a:r>
            <a:r>
              <a:rPr lang="en-GB" altLang="en-US" sz="2000" i="1"/>
              <a:t>um</a:t>
            </a:r>
            <a:r>
              <a:rPr lang="en-GB" altLang="en-US" sz="2000"/>
              <a:t>’s and ‘</a:t>
            </a:r>
            <a:r>
              <a:rPr lang="en-GB" altLang="en-US" sz="2000" i="1"/>
              <a:t>ah</a:t>
            </a:r>
            <a:r>
              <a:rPr lang="en-GB" altLang="en-US" sz="2000"/>
              <a:t>’s, can be used by the: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listener to </a:t>
            </a:r>
            <a:r>
              <a:rPr lang="en-GB" altLang="en-US" sz="2000" i="1"/>
              <a:t>claim</a:t>
            </a:r>
            <a:r>
              <a:rPr lang="en-GB" altLang="en-US" sz="2000"/>
              <a:t> the floor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speaker to </a:t>
            </a:r>
            <a:r>
              <a:rPr lang="en-GB" altLang="en-US" sz="2000" i="1"/>
              <a:t>hold</a:t>
            </a:r>
            <a:r>
              <a:rPr lang="en-GB" altLang="en-US" sz="2000"/>
              <a:t> the floor</a:t>
            </a:r>
          </a:p>
          <a:p>
            <a:pPr>
              <a:lnSpc>
                <a:spcPct val="90000"/>
              </a:lnSpc>
              <a:buFontTx/>
              <a:buChar char=" "/>
            </a:pPr>
            <a:r>
              <a:rPr lang="en-GB" altLang="en-US" sz="2000"/>
              <a:t>… but often too quiet for half-duplex channels</a:t>
            </a:r>
            <a:endParaRPr lang="en-GB" altLang="en-US" sz="2400"/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e.g. Trans-continental conferences – special problem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lag can exceed the turn taking gap</a:t>
            </a:r>
            <a:br>
              <a:rPr lang="en-GB" altLang="en-US" sz="1800"/>
            </a:br>
            <a:r>
              <a:rPr lang="en-GB" altLang="en-US" sz="1800"/>
              <a:t>… leads to a monologue!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26">
            <a:extLst>
              <a:ext uri="{FF2B5EF4-FFF2-40B4-BE49-F238E27FC236}">
                <a16:creationId xmlns:a16="http://schemas.microsoft.com/office/drawing/2014/main" id="{A351796B-B556-EFF0-37C2-275C557FF0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Basic conversational structure</a:t>
            </a:r>
          </a:p>
        </p:txBody>
      </p:sp>
      <p:sp>
        <p:nvSpPr>
          <p:cNvPr id="57347" name="Rectangle 1027">
            <a:extLst>
              <a:ext uri="{FF2B5EF4-FFF2-40B4-BE49-F238E27FC236}">
                <a16:creationId xmlns:a16="http://schemas.microsoft.com/office/drawing/2014/main" id="{D6D068AE-4482-6C60-7260-9F72018BE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Char char=" "/>
              <a:tabLst>
                <a:tab pos="1814513" algn="l"/>
              </a:tabLst>
            </a:pPr>
            <a:r>
              <a:rPr lang="en-GB" altLang="en-US" sz="1800" b="1"/>
              <a:t>Alison:	</a:t>
            </a:r>
            <a:r>
              <a:rPr lang="en-GB" altLang="en-US" sz="1800"/>
              <a:t>Do you fancy that film</a:t>
            </a:r>
          </a:p>
          <a:p>
            <a:pPr lvl="1">
              <a:buFontTx/>
              <a:buChar char=" "/>
              <a:tabLst>
                <a:tab pos="1814513" algn="l"/>
              </a:tabLst>
            </a:pPr>
            <a:r>
              <a:rPr lang="en-GB" altLang="en-US" sz="1800" b="1"/>
              <a:t>Brian:</a:t>
            </a:r>
            <a:r>
              <a:rPr lang="en-GB" altLang="en-US" sz="1800"/>
              <a:t>	the </a:t>
            </a:r>
            <a:r>
              <a:rPr lang="en-GB" altLang="en-US" sz="1800" i="1"/>
              <a:t>uh</a:t>
            </a:r>
            <a:r>
              <a:rPr lang="en-GB" altLang="en-US" sz="1800"/>
              <a:t> (</a:t>
            </a:r>
            <a:r>
              <a:rPr lang="en-GB" altLang="en-US" sz="1800" i="1"/>
              <a:t>500 ms</a:t>
            </a:r>
            <a:r>
              <a:rPr lang="en-GB" altLang="en-US" sz="1800"/>
              <a:t>) with the black cat</a:t>
            </a:r>
          </a:p>
          <a:p>
            <a:pPr lvl="1">
              <a:buFontTx/>
              <a:buChar char=" "/>
              <a:tabLst>
                <a:tab pos="1814513" algn="l"/>
              </a:tabLst>
            </a:pPr>
            <a:r>
              <a:rPr lang="en-GB" altLang="en-US" sz="1800"/>
              <a:t>	‘The Green whatsit’</a:t>
            </a:r>
          </a:p>
          <a:p>
            <a:pPr lvl="1">
              <a:buFontTx/>
              <a:buChar char=" "/>
              <a:tabLst>
                <a:tab pos="1814513" algn="l"/>
              </a:tabLst>
            </a:pPr>
            <a:r>
              <a:rPr lang="en-GB" altLang="en-US" sz="1800" b="1"/>
              <a:t>Alison:</a:t>
            </a:r>
            <a:r>
              <a:rPr lang="en-GB" altLang="en-US" sz="1800"/>
              <a:t>	yeah, go at </a:t>
            </a:r>
            <a:r>
              <a:rPr lang="en-GB" altLang="en-US" sz="1800" i="1"/>
              <a:t>uh</a:t>
            </a:r>
            <a:r>
              <a:rPr lang="en-GB" altLang="en-US" sz="1800"/>
              <a:t> …</a:t>
            </a:r>
          </a:p>
          <a:p>
            <a:pPr lvl="1">
              <a:buFontTx/>
              <a:buChar char=" "/>
              <a:tabLst>
                <a:tab pos="1814513" algn="l"/>
              </a:tabLst>
            </a:pPr>
            <a:r>
              <a:rPr lang="en-GB" altLang="en-US" sz="1800"/>
              <a:t>	(</a:t>
            </a:r>
            <a:r>
              <a:rPr lang="en-GB" altLang="en-US" sz="1800" i="1"/>
              <a:t>looks at watch – 1.2 s</a:t>
            </a:r>
            <a:r>
              <a:rPr lang="en-GB" altLang="en-US" sz="1800"/>
              <a:t>) … 20 to?</a:t>
            </a:r>
          </a:p>
          <a:p>
            <a:pPr lvl="1">
              <a:buFontTx/>
              <a:buChar char=" "/>
              <a:tabLst>
                <a:tab pos="1814513" algn="l"/>
              </a:tabLst>
            </a:pPr>
            <a:r>
              <a:rPr lang="en-GB" altLang="en-US" sz="1800" b="1"/>
              <a:t>Brian:</a:t>
            </a:r>
            <a:r>
              <a:rPr lang="en-GB" altLang="en-US" sz="1800"/>
              <a:t>	sure</a:t>
            </a:r>
          </a:p>
          <a:p>
            <a:pPr>
              <a:tabLst>
                <a:tab pos="1814513" algn="l"/>
              </a:tabLst>
            </a:pPr>
            <a:endParaRPr lang="en-GB" altLang="en-US" sz="2400"/>
          </a:p>
          <a:p>
            <a:pPr>
              <a:buFontTx/>
              <a:buNone/>
              <a:tabLst>
                <a:tab pos="1814513" algn="l"/>
              </a:tabLst>
            </a:pPr>
            <a:r>
              <a:rPr lang="en-GB" altLang="en-US" sz="2400"/>
              <a:t>Smallest unit is the utterance</a:t>
            </a:r>
          </a:p>
          <a:p>
            <a:pPr>
              <a:buFontTx/>
              <a:buNone/>
              <a:tabLst>
                <a:tab pos="1814513" algn="l"/>
              </a:tabLst>
            </a:pPr>
            <a:endParaRPr lang="en-GB" altLang="en-US" sz="2400"/>
          </a:p>
          <a:p>
            <a:pPr>
              <a:buFontTx/>
              <a:buNone/>
              <a:tabLst>
                <a:tab pos="1814513" algn="l"/>
              </a:tabLst>
            </a:pPr>
            <a:r>
              <a:rPr lang="en-GB" altLang="en-US" sz="2400"/>
              <a:t>Turn taking </a:t>
            </a:r>
            <a:r>
              <a:rPr lang="en-GB" altLang="en-US" sz="2400">
                <a:sym typeface="Symbol" pitchFamily="2" charset="2"/>
              </a:rPr>
              <a:t></a:t>
            </a:r>
            <a:r>
              <a:rPr lang="en-GB" altLang="en-US" sz="2400"/>
              <a:t> utterances usually alternate …</a:t>
            </a:r>
          </a:p>
        </p:txBody>
      </p:sp>
      <p:sp>
        <p:nvSpPr>
          <p:cNvPr id="57348" name="Line 1028">
            <a:extLst>
              <a:ext uri="{FF2B5EF4-FFF2-40B4-BE49-F238E27FC236}">
                <a16:creationId xmlns:a16="http://schemas.microsoft.com/office/drawing/2014/main" id="{FAC10948-8C68-BA52-BD62-A2F89D7E81C6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1981200"/>
            <a:ext cx="0" cy="21336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349" name="Line 1029">
            <a:extLst>
              <a:ext uri="{FF2B5EF4-FFF2-40B4-BE49-F238E27FC236}">
                <a16:creationId xmlns:a16="http://schemas.microsoft.com/office/drawing/2014/main" id="{9B913CDA-8048-68A8-9959-3D23259910A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4114800"/>
            <a:ext cx="5410200" cy="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350" name="Line 1030">
            <a:extLst>
              <a:ext uri="{FF2B5EF4-FFF2-40B4-BE49-F238E27FC236}">
                <a16:creationId xmlns:a16="http://schemas.microsoft.com/office/drawing/2014/main" id="{1D03BE67-513D-6957-069B-34B77AE50D2E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1981200"/>
            <a:ext cx="5410200" cy="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026">
            <a:extLst>
              <a:ext uri="{FF2B5EF4-FFF2-40B4-BE49-F238E27FC236}">
                <a16:creationId xmlns:a16="http://schemas.microsoft.com/office/drawing/2014/main" id="{AF405B9B-5F5A-F3AE-EE32-88EE93EBB1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Adjacency pairs</a:t>
            </a:r>
          </a:p>
        </p:txBody>
      </p:sp>
      <p:sp>
        <p:nvSpPr>
          <p:cNvPr id="66563" name="Rectangle 1027">
            <a:extLst>
              <a:ext uri="{FF2B5EF4-FFF2-40B4-BE49-F238E27FC236}">
                <a16:creationId xmlns:a16="http://schemas.microsoft.com/office/drawing/2014/main" id="{532C5A7F-55DD-8904-4A22-FBE7041221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ct val="50000"/>
              </a:spcAft>
              <a:buFontTx/>
              <a:buNone/>
              <a:tabLst>
                <a:tab pos="1814513" algn="l"/>
              </a:tabLst>
            </a:pPr>
            <a:r>
              <a:rPr lang="en-GB" altLang="en-US" sz="2000"/>
              <a:t>Simplest structure – adjacency pair</a:t>
            </a:r>
          </a:p>
          <a:p>
            <a:pPr>
              <a:lnSpc>
                <a:spcPct val="90000"/>
              </a:lnSpc>
              <a:spcAft>
                <a:spcPct val="50000"/>
              </a:spcAft>
              <a:buFontTx/>
              <a:buNone/>
              <a:tabLst>
                <a:tab pos="1814513" algn="l"/>
              </a:tabLst>
            </a:pPr>
            <a:r>
              <a:rPr lang="en-GB" altLang="en-US" sz="2000"/>
              <a:t>Adjacency pairs may nest:</a:t>
            </a:r>
            <a:endParaRPr lang="en-GB" altLang="en-US" sz="2400"/>
          </a:p>
          <a:p>
            <a:pPr lvl="1">
              <a:lnSpc>
                <a:spcPct val="90000"/>
              </a:lnSpc>
              <a:buFontTx/>
              <a:buChar char=" "/>
              <a:tabLst>
                <a:tab pos="1814513" algn="l"/>
              </a:tabLst>
            </a:pPr>
            <a:r>
              <a:rPr lang="en-GB" altLang="en-US" sz="1800" b="1"/>
              <a:t>Brian:</a:t>
            </a:r>
            <a:r>
              <a:rPr lang="en-GB" altLang="en-US" sz="1800"/>
              <a:t>	Do you want some gateau?</a:t>
            </a:r>
          </a:p>
          <a:p>
            <a:pPr lvl="1">
              <a:lnSpc>
                <a:spcPct val="90000"/>
              </a:lnSpc>
              <a:buFontTx/>
              <a:buChar char=" "/>
              <a:tabLst>
                <a:tab pos="1814513" algn="l"/>
              </a:tabLst>
            </a:pPr>
            <a:r>
              <a:rPr lang="en-GB" altLang="en-US" sz="1800" b="1"/>
              <a:t>Alison:</a:t>
            </a:r>
            <a:r>
              <a:rPr lang="en-GB" altLang="en-US" sz="1800"/>
              <a:t>	is it very fattening?</a:t>
            </a:r>
          </a:p>
          <a:p>
            <a:pPr lvl="1">
              <a:lnSpc>
                <a:spcPct val="90000"/>
              </a:lnSpc>
              <a:buFontTx/>
              <a:buChar char=" "/>
              <a:tabLst>
                <a:tab pos="1814513" algn="l"/>
              </a:tabLst>
            </a:pPr>
            <a:r>
              <a:rPr lang="en-GB" altLang="en-US" sz="1800" b="1"/>
              <a:t>Brian:</a:t>
            </a:r>
            <a:r>
              <a:rPr lang="en-GB" altLang="en-US" sz="1800"/>
              <a:t>	yes, very</a:t>
            </a:r>
          </a:p>
          <a:p>
            <a:pPr lvl="1">
              <a:lnSpc>
                <a:spcPct val="90000"/>
              </a:lnSpc>
              <a:buFontTx/>
              <a:buChar char=" "/>
              <a:tabLst>
                <a:tab pos="1814513" algn="l"/>
              </a:tabLst>
            </a:pPr>
            <a:r>
              <a:rPr lang="en-GB" altLang="en-US" sz="1800" b="1"/>
              <a:t>Alison:</a:t>
            </a:r>
            <a:r>
              <a:rPr lang="en-GB" altLang="en-US" sz="1800"/>
              <a:t>	and lots of chocolate?</a:t>
            </a:r>
          </a:p>
          <a:p>
            <a:pPr lvl="1">
              <a:lnSpc>
                <a:spcPct val="90000"/>
              </a:lnSpc>
              <a:buFontTx/>
              <a:buChar char=" "/>
              <a:tabLst>
                <a:tab pos="1814513" algn="l"/>
              </a:tabLst>
            </a:pPr>
            <a:r>
              <a:rPr lang="en-GB" altLang="en-US" sz="1800" b="1"/>
              <a:t>Brian:</a:t>
            </a:r>
            <a:r>
              <a:rPr lang="en-GB" altLang="en-US" sz="1800"/>
              <a:t>	masses</a:t>
            </a:r>
          </a:p>
          <a:p>
            <a:pPr lvl="1">
              <a:lnSpc>
                <a:spcPct val="90000"/>
              </a:lnSpc>
              <a:buFontTx/>
              <a:buChar char=" "/>
              <a:tabLst>
                <a:tab pos="1814513" algn="l"/>
              </a:tabLst>
            </a:pPr>
            <a:r>
              <a:rPr lang="en-GB" altLang="en-US" sz="1800" b="1"/>
              <a:t>Alison:</a:t>
            </a:r>
            <a:r>
              <a:rPr lang="en-GB" altLang="en-US" sz="1800"/>
              <a:t>	I'll have a big slice then.</a:t>
            </a:r>
            <a:endParaRPr lang="en-GB" altLang="en-US" sz="2000"/>
          </a:p>
          <a:p>
            <a:pPr>
              <a:lnSpc>
                <a:spcPct val="90000"/>
              </a:lnSpc>
              <a:spcBef>
                <a:spcPct val="70000"/>
              </a:spcBef>
              <a:buFontTx/>
              <a:buNone/>
              <a:tabLst>
                <a:tab pos="1814513" algn="l"/>
              </a:tabLst>
            </a:pPr>
            <a:r>
              <a:rPr lang="en-GB" altLang="en-US" sz="2000"/>
              <a:t>Structure is: B-x, A-y, B-y, A-z, B-z, A-x</a:t>
            </a:r>
            <a:endParaRPr lang="en-GB" altLang="en-US" sz="2400"/>
          </a:p>
          <a:p>
            <a:pPr lvl="1">
              <a:lnSpc>
                <a:spcPct val="90000"/>
              </a:lnSpc>
              <a:tabLst>
                <a:tab pos="1814513" algn="l"/>
              </a:tabLst>
            </a:pPr>
            <a:r>
              <a:rPr lang="en-GB" altLang="en-US" sz="2000"/>
              <a:t>inner pairs often for clarification</a:t>
            </a:r>
          </a:p>
          <a:p>
            <a:pPr lvl="1">
              <a:lnSpc>
                <a:spcPct val="90000"/>
              </a:lnSpc>
              <a:buFontTx/>
              <a:buNone/>
              <a:tabLst>
                <a:tab pos="1814513" algn="l"/>
              </a:tabLst>
            </a:pPr>
            <a:r>
              <a:rPr lang="en-GB" altLang="en-US" sz="2000"/>
              <a:t>… but, try analysing the first transcript in detail!</a:t>
            </a:r>
          </a:p>
        </p:txBody>
      </p:sp>
      <p:sp>
        <p:nvSpPr>
          <p:cNvPr id="66564" name="Line 1028">
            <a:extLst>
              <a:ext uri="{FF2B5EF4-FFF2-40B4-BE49-F238E27FC236}">
                <a16:creationId xmlns:a16="http://schemas.microsoft.com/office/drawing/2014/main" id="{6A115BD0-4384-D200-7FC1-1CD46F43D126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2895600"/>
            <a:ext cx="0" cy="19812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6565" name="Line 1029">
            <a:extLst>
              <a:ext uri="{FF2B5EF4-FFF2-40B4-BE49-F238E27FC236}">
                <a16:creationId xmlns:a16="http://schemas.microsoft.com/office/drawing/2014/main" id="{B30EB809-A221-910C-024D-990A6F6F0FD2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4876800"/>
            <a:ext cx="5410200" cy="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6566" name="Line 1030">
            <a:extLst>
              <a:ext uri="{FF2B5EF4-FFF2-40B4-BE49-F238E27FC236}">
                <a16:creationId xmlns:a16="http://schemas.microsoft.com/office/drawing/2014/main" id="{ECA5B1CF-578B-2D91-43CB-5BFB5864B7A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2895600"/>
            <a:ext cx="5410200" cy="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344980E2-4BD0-42F0-FDA1-BC72B3401C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Context in conversation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5A5C41C7-492A-C792-C68B-89BB31FF00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tabLst>
                <a:tab pos="1814513" algn="l"/>
              </a:tabLst>
            </a:pPr>
            <a:r>
              <a:rPr lang="en-GB" altLang="en-US" sz="2000"/>
              <a:t>Utterances are highly ambiguous</a:t>
            </a:r>
          </a:p>
          <a:p>
            <a:pPr>
              <a:buFontTx/>
              <a:buNone/>
              <a:tabLst>
                <a:tab pos="1814513" algn="l"/>
              </a:tabLst>
            </a:pPr>
            <a:endParaRPr lang="en-GB" altLang="en-US" sz="1200"/>
          </a:p>
          <a:p>
            <a:pPr>
              <a:buFontTx/>
              <a:buNone/>
              <a:tabLst>
                <a:tab pos="1814513" algn="l"/>
              </a:tabLst>
            </a:pPr>
            <a:r>
              <a:rPr lang="en-GB" altLang="en-US" sz="2000"/>
              <a:t>We use context to disambiguate:</a:t>
            </a:r>
          </a:p>
          <a:p>
            <a:pPr>
              <a:buFontTx/>
              <a:buNone/>
              <a:tabLst>
                <a:tab pos="1814513" algn="l"/>
              </a:tabLst>
            </a:pPr>
            <a:endParaRPr lang="en-GB" altLang="en-US" sz="1200"/>
          </a:p>
          <a:p>
            <a:pPr lvl="1">
              <a:buFontTx/>
              <a:buChar char=" "/>
              <a:tabLst>
                <a:tab pos="1814513" algn="l"/>
              </a:tabLst>
            </a:pPr>
            <a:r>
              <a:rPr lang="en-GB" altLang="en-US" sz="1800" b="1"/>
              <a:t>Brian:</a:t>
            </a:r>
            <a:r>
              <a:rPr lang="en-GB" altLang="en-US" sz="1800"/>
              <a:t>	(</a:t>
            </a:r>
            <a:r>
              <a:rPr lang="en-GB" altLang="en-US" sz="1800" i="1"/>
              <a:t>points</a:t>
            </a:r>
            <a:r>
              <a:rPr lang="en-GB" altLang="en-US" sz="1800"/>
              <a:t>) that post is leaning a bit</a:t>
            </a:r>
          </a:p>
          <a:p>
            <a:pPr lvl="1">
              <a:buFontTx/>
              <a:buChar char=" "/>
              <a:tabLst>
                <a:tab pos="1814513" algn="l"/>
              </a:tabLst>
            </a:pPr>
            <a:r>
              <a:rPr lang="en-GB" altLang="en-US" sz="1800" b="1"/>
              <a:t>Alison:</a:t>
            </a:r>
            <a:r>
              <a:rPr lang="en-GB" altLang="en-US" sz="1800"/>
              <a:t>	that's the one you put in</a:t>
            </a:r>
            <a:endParaRPr lang="en-GB" altLang="en-US" sz="2000"/>
          </a:p>
          <a:p>
            <a:pPr>
              <a:buFontTx/>
              <a:buNone/>
              <a:tabLst>
                <a:tab pos="1814513" algn="l"/>
              </a:tabLst>
            </a:pPr>
            <a:endParaRPr lang="en-GB" altLang="en-US" sz="1200"/>
          </a:p>
          <a:p>
            <a:pPr>
              <a:buFontTx/>
              <a:buNone/>
              <a:tabLst>
                <a:tab pos="1814513" algn="l"/>
              </a:tabLst>
            </a:pPr>
            <a:r>
              <a:rPr lang="en-GB" altLang="en-US" sz="2000"/>
              <a:t>Two types of context:</a:t>
            </a:r>
          </a:p>
          <a:p>
            <a:pPr>
              <a:tabLst>
                <a:tab pos="1814513" algn="l"/>
              </a:tabLst>
            </a:pPr>
            <a:r>
              <a:rPr lang="en-GB" altLang="en-US" sz="2000"/>
              <a:t>external context – reference to the environment</a:t>
            </a:r>
          </a:p>
          <a:p>
            <a:pPr lvl="1">
              <a:buFontTx/>
              <a:buNone/>
              <a:tabLst>
                <a:tab pos="1814513" algn="l"/>
              </a:tabLst>
            </a:pPr>
            <a:r>
              <a:rPr lang="en-GB" altLang="en-US" sz="1800"/>
              <a:t>e.g., Brian's ‘</a:t>
            </a:r>
            <a:r>
              <a:rPr lang="en-GB" altLang="en-US" sz="1800" i="1"/>
              <a:t>that</a:t>
            </a:r>
            <a:r>
              <a:rPr lang="en-GB" altLang="en-US" sz="1800"/>
              <a:t>’ – the thing pointed to			</a:t>
            </a:r>
            <a:endParaRPr lang="en-GB" altLang="en-US" sz="1800" i="1"/>
          </a:p>
          <a:p>
            <a:pPr>
              <a:tabLst>
                <a:tab pos="1814513" algn="l"/>
              </a:tabLst>
            </a:pPr>
            <a:r>
              <a:rPr lang="en-GB" altLang="en-US" sz="2000"/>
              <a:t>internal context – reference to previous conversation</a:t>
            </a:r>
          </a:p>
          <a:p>
            <a:pPr lvl="1">
              <a:buFontTx/>
              <a:buNone/>
              <a:tabLst>
                <a:tab pos="1814513" algn="l"/>
              </a:tabLst>
            </a:pPr>
            <a:r>
              <a:rPr lang="en-GB" altLang="en-US" sz="1800"/>
              <a:t>e.g., Alison's ‘</a:t>
            </a:r>
            <a:r>
              <a:rPr lang="en-GB" altLang="en-US" sz="1800" i="1"/>
              <a:t>that</a:t>
            </a:r>
            <a:r>
              <a:rPr lang="en-GB" altLang="en-US" sz="1800"/>
              <a:t>’ – the last thing spoken of</a:t>
            </a:r>
          </a:p>
        </p:txBody>
      </p:sp>
      <p:sp>
        <p:nvSpPr>
          <p:cNvPr id="56324" name="Line 4">
            <a:extLst>
              <a:ext uri="{FF2B5EF4-FFF2-40B4-BE49-F238E27FC236}">
                <a16:creationId xmlns:a16="http://schemas.microsoft.com/office/drawing/2014/main" id="{39ECD132-0795-829C-30F2-1F854F35C480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3124200"/>
            <a:ext cx="0" cy="8382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6325" name="Line 5">
            <a:extLst>
              <a:ext uri="{FF2B5EF4-FFF2-40B4-BE49-F238E27FC236}">
                <a16:creationId xmlns:a16="http://schemas.microsoft.com/office/drawing/2014/main" id="{9E1E431F-49F2-C08E-FBC3-61536A8E6382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3962400"/>
            <a:ext cx="5410200" cy="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6326" name="Line 6">
            <a:extLst>
              <a:ext uri="{FF2B5EF4-FFF2-40B4-BE49-F238E27FC236}">
                <a16:creationId xmlns:a16="http://schemas.microsoft.com/office/drawing/2014/main" id="{51E52F62-576D-B372-703C-901EADF837F2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3124200"/>
            <a:ext cx="5410200" cy="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56330" name="Group 10">
            <a:extLst>
              <a:ext uri="{FF2B5EF4-FFF2-40B4-BE49-F238E27FC236}">
                <a16:creationId xmlns:a16="http://schemas.microsoft.com/office/drawing/2014/main" id="{1BC30ABE-9878-A645-27D6-C49886AFE03C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800600"/>
            <a:ext cx="4217988" cy="533400"/>
            <a:chOff x="2880" y="3024"/>
            <a:chExt cx="2657" cy="336"/>
          </a:xfrm>
        </p:grpSpPr>
        <p:sp>
          <p:nvSpPr>
            <p:cNvPr id="56327" name="Rectangle 7">
              <a:extLst>
                <a:ext uri="{FF2B5EF4-FFF2-40B4-BE49-F238E27FC236}">
                  <a16:creationId xmlns:a16="http://schemas.microsoft.com/office/drawing/2014/main" id="{9BC76E7A-1B67-968D-597F-8AA2B84AEE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3072"/>
              <a:ext cx="131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800" i="1">
                  <a:latin typeface="Verdana" panose="020B0604030504040204" pitchFamily="34" charset="0"/>
                </a:rPr>
                <a:t>deictic reference</a:t>
              </a:r>
            </a:p>
          </p:txBody>
        </p:sp>
        <p:sp>
          <p:nvSpPr>
            <p:cNvPr id="56328" name="Line 8">
              <a:extLst>
                <a:ext uri="{FF2B5EF4-FFF2-40B4-BE49-F238E27FC236}">
                  <a16:creationId xmlns:a16="http://schemas.microsoft.com/office/drawing/2014/main" id="{15D662CB-73F5-5B25-BEBE-B0F1B43EA4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40" y="3192"/>
              <a:ext cx="38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6329" name="Oval 9">
              <a:extLst>
                <a:ext uri="{FF2B5EF4-FFF2-40B4-BE49-F238E27FC236}">
                  <a16:creationId xmlns:a16="http://schemas.microsoft.com/office/drawing/2014/main" id="{59FF0233-9B8B-6CCE-B87A-A6FFE6D493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3024"/>
              <a:ext cx="912" cy="33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26">
            <a:extLst>
              <a:ext uri="{FF2B5EF4-FFF2-40B4-BE49-F238E27FC236}">
                <a16:creationId xmlns:a16="http://schemas.microsoft.com/office/drawing/2014/main" id="{A0893D22-7250-D02D-8ADD-342C8876E6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Referring to things – deixis</a:t>
            </a:r>
          </a:p>
        </p:txBody>
      </p:sp>
      <p:sp>
        <p:nvSpPr>
          <p:cNvPr id="67587" name="Rectangle 1027">
            <a:extLst>
              <a:ext uri="{FF2B5EF4-FFF2-40B4-BE49-F238E27FC236}">
                <a16:creationId xmlns:a16="http://schemas.microsoft.com/office/drawing/2014/main" id="{123E6120-342A-E60F-AD2F-01B83D5A5E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altLang="en-US" sz="2000"/>
              <a:t>Often contextual utterances involve indexicals:</a:t>
            </a:r>
          </a:p>
          <a:p>
            <a:pPr marL="760413" lvl="1" indent="-377825">
              <a:buFontTx/>
              <a:buNone/>
            </a:pPr>
            <a:r>
              <a:rPr lang="en-GB" altLang="en-US" sz="2000" i="1"/>
              <a:t>that</a:t>
            </a:r>
            <a:r>
              <a:rPr lang="en-GB" altLang="en-US" sz="2000"/>
              <a:t>, </a:t>
            </a:r>
            <a:r>
              <a:rPr lang="en-GB" altLang="en-US" sz="2000" i="1"/>
              <a:t>this</a:t>
            </a:r>
            <a:r>
              <a:rPr lang="en-GB" altLang="en-US" sz="2000"/>
              <a:t>, </a:t>
            </a:r>
            <a:r>
              <a:rPr lang="en-GB" altLang="en-US" sz="2000" i="1"/>
              <a:t>he</a:t>
            </a:r>
            <a:r>
              <a:rPr lang="en-GB" altLang="en-US" sz="2000"/>
              <a:t>, </a:t>
            </a:r>
            <a:r>
              <a:rPr lang="en-GB" altLang="en-US" sz="2000" i="1"/>
              <a:t>she</a:t>
            </a:r>
            <a:r>
              <a:rPr lang="en-GB" altLang="en-US" sz="2000"/>
              <a:t>, </a:t>
            </a:r>
            <a:r>
              <a:rPr lang="en-GB" altLang="en-US" sz="2000" i="1"/>
              <a:t>it</a:t>
            </a:r>
            <a:endParaRPr lang="en-GB" altLang="en-US" sz="2000"/>
          </a:p>
          <a:p>
            <a:pPr marL="760413" lvl="1" indent="-377825">
              <a:buFontTx/>
              <a:buNone/>
            </a:pPr>
            <a:endParaRPr lang="en-GB" altLang="en-US" sz="1000"/>
          </a:p>
          <a:p>
            <a:pPr marL="0" indent="0">
              <a:buFontTx/>
              <a:buNone/>
            </a:pPr>
            <a:r>
              <a:rPr lang="en-GB" altLang="en-US" sz="2000"/>
              <a:t>these may be used for internal or external context</a:t>
            </a:r>
          </a:p>
          <a:p>
            <a:pPr marL="0" indent="0">
              <a:buFontTx/>
              <a:buNone/>
            </a:pPr>
            <a:endParaRPr lang="en-GB" altLang="en-US" sz="2000"/>
          </a:p>
          <a:p>
            <a:pPr marL="0" indent="0">
              <a:buFontTx/>
              <a:buNone/>
            </a:pPr>
            <a:r>
              <a:rPr lang="en-GB" altLang="en-US" sz="2000"/>
              <a:t>Also descriptive phrases may be used:</a:t>
            </a:r>
          </a:p>
          <a:p>
            <a:pPr marL="760413" lvl="1" indent="-377825"/>
            <a:r>
              <a:rPr lang="en-GB" altLang="en-US" sz="2000"/>
              <a:t>external: ‘</a:t>
            </a:r>
            <a:r>
              <a:rPr lang="en-GB" altLang="en-US" sz="2000" i="1"/>
              <a:t>the corner post is leaning a bit’</a:t>
            </a:r>
            <a:endParaRPr lang="en-GB" altLang="en-US" sz="2000"/>
          </a:p>
          <a:p>
            <a:pPr marL="760413" lvl="1" indent="-377825"/>
            <a:r>
              <a:rPr lang="en-GB" altLang="en-US" sz="2000"/>
              <a:t>internal: ‘</a:t>
            </a:r>
            <a:r>
              <a:rPr lang="en-GB" altLang="en-US" sz="2000" i="1"/>
              <a:t>the post you mentioned’</a:t>
            </a:r>
            <a:endParaRPr lang="en-GB" altLang="en-US" sz="1800"/>
          </a:p>
          <a:p>
            <a:pPr marL="0" indent="0"/>
            <a:endParaRPr lang="en-GB" altLang="en-US" sz="2000"/>
          </a:p>
          <a:p>
            <a:pPr marL="0" indent="0">
              <a:buFontTx/>
              <a:buNone/>
            </a:pPr>
            <a:r>
              <a:rPr lang="en-GB" altLang="en-US" sz="2000"/>
              <a:t>In face-to-face conversation can point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96A83A28-3053-40E6-17DE-6A5EF2E733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Common Ground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BD494811-6948-FA6D-5D37-082EFA3B14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  <a:tabLst>
                <a:tab pos="1814513" algn="l"/>
              </a:tabLst>
            </a:pPr>
            <a:r>
              <a:rPr lang="en-GB" altLang="en-US" sz="2000"/>
              <a:t>Resolving context depends on meaning</a:t>
            </a:r>
            <a:br>
              <a:rPr lang="en-GB" altLang="en-US" sz="2000"/>
            </a:br>
            <a:r>
              <a:rPr lang="en-GB" altLang="en-US" sz="2000"/>
              <a:t>	</a:t>
            </a:r>
            <a:r>
              <a:rPr lang="en-GB" altLang="en-US" sz="2000">
                <a:sym typeface="Symbol" pitchFamily="2" charset="2"/>
              </a:rPr>
              <a:t>  </a:t>
            </a:r>
            <a:r>
              <a:rPr lang="en-GB" altLang="en-US" sz="2000"/>
              <a:t>participants must share meaning</a:t>
            </a:r>
          </a:p>
          <a:p>
            <a:pPr>
              <a:lnSpc>
                <a:spcPct val="90000"/>
              </a:lnSpc>
              <a:buFontTx/>
              <a:buNone/>
              <a:tabLst>
                <a:tab pos="1814513" algn="l"/>
              </a:tabLst>
            </a:pPr>
            <a:r>
              <a:rPr lang="en-GB" altLang="en-US" sz="2000"/>
              <a:t>so must have shared knowledge</a:t>
            </a:r>
          </a:p>
          <a:p>
            <a:pPr>
              <a:lnSpc>
                <a:spcPct val="90000"/>
              </a:lnSpc>
              <a:buFontTx/>
              <a:buNone/>
              <a:tabLst>
                <a:tab pos="1814513" algn="l"/>
              </a:tabLst>
            </a:pPr>
            <a:endParaRPr lang="en-GB" altLang="en-US" sz="1000"/>
          </a:p>
          <a:p>
            <a:pPr>
              <a:lnSpc>
                <a:spcPct val="90000"/>
              </a:lnSpc>
              <a:buFontTx/>
              <a:buNone/>
              <a:tabLst>
                <a:tab pos="1814513" algn="l"/>
              </a:tabLst>
            </a:pPr>
            <a:r>
              <a:rPr lang="en-GB" altLang="en-US" sz="2000"/>
              <a:t>Conversation constantly negotiates meaning</a:t>
            </a:r>
            <a:br>
              <a:rPr lang="en-GB" altLang="en-US" sz="2000"/>
            </a:br>
            <a:r>
              <a:rPr lang="en-GB" altLang="en-US" sz="2000"/>
              <a:t>… a process called </a:t>
            </a:r>
            <a:r>
              <a:rPr lang="en-GB" altLang="en-US" sz="2000" i="1"/>
              <a:t>grounding</a:t>
            </a:r>
            <a:r>
              <a:rPr lang="en-GB" altLang="en-US" sz="2000"/>
              <a:t>:</a:t>
            </a:r>
          </a:p>
          <a:p>
            <a:pPr>
              <a:lnSpc>
                <a:spcPct val="90000"/>
              </a:lnSpc>
              <a:buFontTx/>
              <a:buNone/>
              <a:tabLst>
                <a:tab pos="1814513" algn="l"/>
              </a:tabLst>
            </a:pPr>
            <a:endParaRPr lang="en-GB" altLang="en-US" sz="1000"/>
          </a:p>
          <a:p>
            <a:pPr lvl="1">
              <a:lnSpc>
                <a:spcPct val="90000"/>
              </a:lnSpc>
              <a:buFontTx/>
              <a:buChar char=" "/>
              <a:tabLst>
                <a:tab pos="1814513" algn="l"/>
              </a:tabLst>
            </a:pPr>
            <a:r>
              <a:rPr lang="en-GB" altLang="en-US" sz="1800" b="1"/>
              <a:t>Alison:</a:t>
            </a:r>
            <a:r>
              <a:rPr lang="en-GB" altLang="en-US" sz="1800"/>
              <a:t>	So, you turn right beside the river.</a:t>
            </a:r>
          </a:p>
          <a:p>
            <a:pPr lvl="1">
              <a:lnSpc>
                <a:spcPct val="90000"/>
              </a:lnSpc>
              <a:buFontTx/>
              <a:buChar char=" "/>
              <a:tabLst>
                <a:tab pos="1814513" algn="l"/>
              </a:tabLst>
            </a:pPr>
            <a:r>
              <a:rPr lang="en-GB" altLang="en-US" sz="1800" b="1"/>
              <a:t>Brian:</a:t>
            </a:r>
            <a:r>
              <a:rPr lang="en-GB" altLang="en-US" sz="1800"/>
              <a:t>	past the pub.</a:t>
            </a:r>
          </a:p>
          <a:p>
            <a:pPr lvl="1">
              <a:lnSpc>
                <a:spcPct val="90000"/>
              </a:lnSpc>
              <a:buFontTx/>
              <a:buChar char=" "/>
              <a:tabLst>
                <a:tab pos="1814513" algn="l"/>
              </a:tabLst>
            </a:pPr>
            <a:r>
              <a:rPr lang="en-GB" altLang="en-US" sz="1800" b="1"/>
              <a:t>Alison:</a:t>
            </a:r>
            <a:r>
              <a:rPr lang="en-GB" altLang="en-US" sz="1800"/>
              <a:t>	yeah …</a:t>
            </a:r>
          </a:p>
          <a:p>
            <a:pPr>
              <a:lnSpc>
                <a:spcPct val="90000"/>
              </a:lnSpc>
              <a:tabLst>
                <a:tab pos="1814513" algn="l"/>
              </a:tabLst>
            </a:pPr>
            <a:endParaRPr lang="en-GB" altLang="en-US" sz="1000"/>
          </a:p>
          <a:p>
            <a:pPr>
              <a:lnSpc>
                <a:spcPct val="90000"/>
              </a:lnSpc>
              <a:buFontTx/>
              <a:buNone/>
              <a:tabLst>
                <a:tab pos="1814513" algn="l"/>
              </a:tabLst>
            </a:pPr>
            <a:r>
              <a:rPr lang="en-GB" altLang="en-US" sz="2000"/>
              <a:t>Each utterance is assumed to be:</a:t>
            </a:r>
          </a:p>
          <a:p>
            <a:pPr lvl="1">
              <a:lnSpc>
                <a:spcPct val="90000"/>
              </a:lnSpc>
              <a:buFontTx/>
              <a:buChar char=" "/>
              <a:tabLst>
                <a:tab pos="1814513" algn="l"/>
              </a:tabLst>
            </a:pPr>
            <a:r>
              <a:rPr lang="en-GB" altLang="en-US" sz="1800" i="1"/>
              <a:t>relevant</a:t>
            </a:r>
            <a:r>
              <a:rPr lang="en-GB" altLang="en-US" sz="1800"/>
              <a:t> – furthers the current topic</a:t>
            </a:r>
          </a:p>
          <a:p>
            <a:pPr lvl="1">
              <a:lnSpc>
                <a:spcPct val="90000"/>
              </a:lnSpc>
              <a:buFontTx/>
              <a:buChar char=" "/>
              <a:tabLst>
                <a:tab pos="1814513" algn="l"/>
              </a:tabLst>
            </a:pPr>
            <a:r>
              <a:rPr lang="en-GB" altLang="en-US" sz="1800" i="1"/>
              <a:t>helpful</a:t>
            </a:r>
            <a:r>
              <a:rPr lang="en-GB" altLang="en-US" sz="1800"/>
              <a:t> – comprehensible to listener</a:t>
            </a:r>
          </a:p>
        </p:txBody>
      </p:sp>
      <p:sp>
        <p:nvSpPr>
          <p:cNvPr id="55300" name="Line 4">
            <a:extLst>
              <a:ext uri="{FF2B5EF4-FFF2-40B4-BE49-F238E27FC236}">
                <a16:creationId xmlns:a16="http://schemas.microsoft.com/office/drawing/2014/main" id="{BE1AB74E-8792-13BE-BA6C-2B1D1EB6E80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3886200"/>
            <a:ext cx="0" cy="9906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301" name="Line 5">
            <a:extLst>
              <a:ext uri="{FF2B5EF4-FFF2-40B4-BE49-F238E27FC236}">
                <a16:creationId xmlns:a16="http://schemas.microsoft.com/office/drawing/2014/main" id="{E91D0CEF-0B2F-C444-3760-8B8B6B60935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4876800"/>
            <a:ext cx="5410200" cy="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302" name="Line 6">
            <a:extLst>
              <a:ext uri="{FF2B5EF4-FFF2-40B4-BE49-F238E27FC236}">
                <a16:creationId xmlns:a16="http://schemas.microsoft.com/office/drawing/2014/main" id="{6A0A9F56-FE91-A64D-95E2-26F80AA15E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3886200"/>
            <a:ext cx="5410200" cy="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2C4094C1-BA1A-3C61-3A05-2421AE883B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Focus and topic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B6E6AAC6-DD43-A243-ECD3-135642A3A0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tabLst>
                <a:tab pos="1814513" algn="l"/>
              </a:tabLst>
            </a:pPr>
            <a:r>
              <a:rPr lang="en-GB" altLang="en-US" sz="2000"/>
              <a:t>Context resolved relative to current </a:t>
            </a:r>
            <a:r>
              <a:rPr lang="en-GB" altLang="en-US" sz="2000" i="1"/>
              <a:t>dialogue focus</a:t>
            </a:r>
          </a:p>
          <a:p>
            <a:pPr>
              <a:buFontTx/>
              <a:buNone/>
              <a:tabLst>
                <a:tab pos="1814513" algn="l"/>
              </a:tabLst>
            </a:pPr>
            <a:endParaRPr lang="en-GB" altLang="en-US" sz="1200" i="1"/>
          </a:p>
          <a:p>
            <a:pPr lvl="1">
              <a:buFontTx/>
              <a:buChar char=" "/>
              <a:tabLst>
                <a:tab pos="1814513" algn="l"/>
              </a:tabLst>
            </a:pPr>
            <a:r>
              <a:rPr lang="en-GB" altLang="en-US" sz="1800" b="1"/>
              <a:t>Alison:</a:t>
            </a:r>
            <a:r>
              <a:rPr lang="en-GB" altLang="en-US" sz="1800"/>
              <a:t>	Oh, look at your roses : : :</a:t>
            </a:r>
          </a:p>
          <a:p>
            <a:pPr lvl="1">
              <a:buFontTx/>
              <a:buChar char=" "/>
              <a:tabLst>
                <a:tab pos="1814513" algn="l"/>
              </a:tabLst>
            </a:pPr>
            <a:r>
              <a:rPr lang="en-GB" altLang="en-US" sz="1800" b="1"/>
              <a:t>Brian:</a:t>
            </a:r>
            <a:r>
              <a:rPr lang="en-GB" altLang="en-US" sz="1800"/>
              <a:t>	mmm, but I've had trouble with greenfly.</a:t>
            </a:r>
          </a:p>
          <a:p>
            <a:pPr lvl="1">
              <a:buFontTx/>
              <a:buChar char=" "/>
              <a:tabLst>
                <a:tab pos="1814513" algn="l"/>
              </a:tabLst>
            </a:pPr>
            <a:r>
              <a:rPr lang="en-GB" altLang="en-US" sz="1800" b="1"/>
              <a:t>Alison:</a:t>
            </a:r>
            <a:r>
              <a:rPr lang="en-GB" altLang="en-US" sz="1800"/>
              <a:t>	they're the symbol of the English summer.</a:t>
            </a:r>
          </a:p>
          <a:p>
            <a:pPr lvl="1">
              <a:buFontTx/>
              <a:buChar char=" "/>
              <a:tabLst>
                <a:tab pos="1814513" algn="l"/>
              </a:tabLst>
            </a:pPr>
            <a:r>
              <a:rPr lang="en-GB" altLang="en-US" sz="1800" b="1"/>
              <a:t>Brian:</a:t>
            </a:r>
            <a:r>
              <a:rPr lang="en-GB" altLang="en-US" sz="1800"/>
              <a:t>	greenfly?</a:t>
            </a:r>
          </a:p>
          <a:p>
            <a:pPr lvl="1">
              <a:buFontTx/>
              <a:buChar char=" "/>
              <a:tabLst>
                <a:tab pos="1814513" algn="l"/>
              </a:tabLst>
            </a:pPr>
            <a:r>
              <a:rPr lang="en-GB" altLang="en-US" sz="1800" b="1"/>
              <a:t>Alison:</a:t>
            </a:r>
            <a:r>
              <a:rPr lang="en-GB" altLang="en-US" sz="1800"/>
              <a:t>	no roses silly!</a:t>
            </a:r>
          </a:p>
          <a:p>
            <a:pPr>
              <a:buFontTx/>
              <a:buNone/>
              <a:tabLst>
                <a:tab pos="1814513" algn="l"/>
              </a:tabLst>
            </a:pPr>
            <a:endParaRPr lang="en-GB" altLang="en-US" sz="1200"/>
          </a:p>
          <a:p>
            <a:pPr>
              <a:buFontTx/>
              <a:buNone/>
              <a:tabLst>
                <a:tab pos="1814513" algn="l"/>
              </a:tabLst>
            </a:pPr>
            <a:r>
              <a:rPr lang="en-GB" altLang="en-US" sz="2000"/>
              <a:t>Tracing topics is one way to analyse conversation.</a:t>
            </a:r>
          </a:p>
          <a:p>
            <a:pPr lvl="1">
              <a:tabLst>
                <a:tab pos="1814513" algn="l"/>
              </a:tabLst>
            </a:pPr>
            <a:r>
              <a:rPr lang="en-GB" altLang="en-US" sz="1800"/>
              <a:t>Alison begins – </a:t>
            </a:r>
            <a:r>
              <a:rPr lang="en-GB" altLang="en-US" sz="1800" i="1"/>
              <a:t>topic</a:t>
            </a:r>
            <a:r>
              <a:rPr lang="en-GB" altLang="en-US" sz="1800"/>
              <a:t> is roses</a:t>
            </a:r>
          </a:p>
          <a:p>
            <a:pPr lvl="1">
              <a:tabLst>
                <a:tab pos="1814513" algn="l"/>
              </a:tabLst>
            </a:pPr>
            <a:r>
              <a:rPr lang="en-GB" altLang="en-US" sz="1800"/>
              <a:t>Brian shifts topic to greenfly</a:t>
            </a:r>
          </a:p>
          <a:p>
            <a:pPr lvl="1">
              <a:tabLst>
                <a:tab pos="1814513" algn="l"/>
              </a:tabLst>
            </a:pPr>
            <a:r>
              <a:rPr lang="en-GB" altLang="en-US" sz="1800"/>
              <a:t>Alison misses shift in focus … </a:t>
            </a:r>
            <a:r>
              <a:rPr lang="en-GB" altLang="en-US" sz="1800" i="1"/>
              <a:t>breakdown</a:t>
            </a:r>
            <a:endParaRPr lang="en-GB" altLang="en-US" sz="1800"/>
          </a:p>
        </p:txBody>
      </p:sp>
      <p:sp>
        <p:nvSpPr>
          <p:cNvPr id="54276" name="Line 4">
            <a:extLst>
              <a:ext uri="{FF2B5EF4-FFF2-40B4-BE49-F238E27FC236}">
                <a16:creationId xmlns:a16="http://schemas.microsoft.com/office/drawing/2014/main" id="{ACDF1F92-7269-913D-2729-2E883764A1D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2514600"/>
            <a:ext cx="0" cy="18288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277" name="Line 5">
            <a:extLst>
              <a:ext uri="{FF2B5EF4-FFF2-40B4-BE49-F238E27FC236}">
                <a16:creationId xmlns:a16="http://schemas.microsoft.com/office/drawing/2014/main" id="{2C484B39-7F47-CF93-EDEB-34A50245A9B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4343400"/>
            <a:ext cx="5410200" cy="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278" name="Line 6">
            <a:extLst>
              <a:ext uri="{FF2B5EF4-FFF2-40B4-BE49-F238E27FC236}">
                <a16:creationId xmlns:a16="http://schemas.microsoft.com/office/drawing/2014/main" id="{85549D32-4D5E-375C-337D-C47CA9F29A3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2514600"/>
            <a:ext cx="5410200" cy="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026">
            <a:extLst>
              <a:ext uri="{FF2B5EF4-FFF2-40B4-BE49-F238E27FC236}">
                <a16:creationId xmlns:a16="http://schemas.microsoft.com/office/drawing/2014/main" id="{E33B730E-A9A2-37E2-B5D8-307CE42CCB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/>
              <a:t>Breakdown</a:t>
            </a:r>
          </a:p>
        </p:txBody>
      </p:sp>
      <p:sp>
        <p:nvSpPr>
          <p:cNvPr id="68611" name="Rectangle 1027">
            <a:extLst>
              <a:ext uri="{FF2B5EF4-FFF2-40B4-BE49-F238E27FC236}">
                <a16:creationId xmlns:a16="http://schemas.microsoft.com/office/drawing/2014/main" id="{51BCCC22-EC96-6BB9-A03D-9B374590D5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Breakdown happens at all levels:</a:t>
            </a:r>
            <a:br>
              <a:rPr lang="en-GB" altLang="en-US" sz="2400"/>
            </a:br>
            <a:r>
              <a:rPr lang="en-GB" altLang="en-US" sz="2400"/>
              <a:t>			topic, indexicals, gesture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Breakdowns are frequent, but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redundancy makes detection easy</a:t>
            </a:r>
            <a:br>
              <a:rPr lang="en-GB" altLang="en-US" sz="2000"/>
            </a:br>
            <a:r>
              <a:rPr lang="en-GB" altLang="en-US" sz="2000"/>
              <a:t>	(Brian cannot interpret ‘</a:t>
            </a:r>
            <a:r>
              <a:rPr lang="en-GB" altLang="en-US" sz="2000" i="1"/>
              <a:t>they're … summer’</a:t>
            </a:r>
            <a:r>
              <a:rPr lang="en-GB" altLang="en-US" sz="2000"/>
              <a:t>)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people very good at repair</a:t>
            </a:r>
            <a:br>
              <a:rPr lang="en-GB" altLang="en-US" sz="2000"/>
            </a:br>
            <a:r>
              <a:rPr lang="en-GB" altLang="en-US" sz="2000"/>
              <a:t>	(Brain and Alison quickly restore shared focus)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Electronic media may lose some redundancy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		</a:t>
            </a:r>
            <a:r>
              <a:rPr lang="en-GB" altLang="en-US" sz="2400">
                <a:sym typeface="Symbol" pitchFamily="2" charset="2"/>
              </a:rPr>
              <a:t>  </a:t>
            </a:r>
            <a:r>
              <a:rPr lang="en-GB" altLang="en-US" sz="2400"/>
              <a:t>breakdown more severe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26">
            <a:extLst>
              <a:ext uri="{FF2B5EF4-FFF2-40B4-BE49-F238E27FC236}">
                <a16:creationId xmlns:a16="http://schemas.microsoft.com/office/drawing/2014/main" id="{19FC9422-22D4-4AB8-D911-A3BE79949E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Speech act theory</a:t>
            </a:r>
          </a:p>
        </p:txBody>
      </p:sp>
      <p:sp>
        <p:nvSpPr>
          <p:cNvPr id="53251" name="Rectangle 1027">
            <a:extLst>
              <a:ext uri="{FF2B5EF4-FFF2-40B4-BE49-F238E27FC236}">
                <a16:creationId xmlns:a16="http://schemas.microsoft.com/office/drawing/2014/main" id="{0EA4DDF0-C2DB-5C03-2A3A-F881ADDBF7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A specific form of </a:t>
            </a:r>
            <a:r>
              <a:rPr lang="en-GB" altLang="en-US" sz="2000" i="1"/>
              <a:t>conversational analysis</a:t>
            </a:r>
            <a:endParaRPr lang="en-GB" altLang="en-US" sz="2000"/>
          </a:p>
          <a:p>
            <a:pPr>
              <a:lnSpc>
                <a:spcPct val="90000"/>
              </a:lnSpc>
              <a:buFontTx/>
              <a:buNone/>
            </a:pPr>
            <a:endParaRPr lang="en-GB" altLang="en-US" sz="20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Utterances characterised by what they </a:t>
            </a:r>
            <a:r>
              <a:rPr lang="en-GB" altLang="en-US" sz="2000" i="1"/>
              <a:t>do</a:t>
            </a:r>
            <a:r>
              <a:rPr lang="en-GB" altLang="en-US" sz="2000"/>
              <a:t> …</a:t>
            </a:r>
            <a:br>
              <a:rPr lang="en-GB" altLang="en-US" sz="2000"/>
            </a:br>
            <a:r>
              <a:rPr lang="en-GB" altLang="en-US" sz="2000"/>
              <a:t>		… they are </a:t>
            </a:r>
            <a:r>
              <a:rPr lang="en-GB" altLang="en-US" sz="2000" i="1"/>
              <a:t>acts</a:t>
            </a:r>
            <a:endParaRPr lang="en-GB" altLang="en-US" sz="2000"/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sz="1800"/>
              <a:t>e.g.  ‘</a:t>
            </a:r>
            <a:r>
              <a:rPr lang="en-GB" altLang="en-US" sz="1800" i="1"/>
              <a:t>I'm hungry’</a:t>
            </a:r>
            <a:endParaRPr lang="en-GB" altLang="en-US" sz="1800"/>
          </a:p>
          <a:p>
            <a:pPr lvl="1">
              <a:lnSpc>
                <a:spcPct val="90000"/>
              </a:lnSpc>
            </a:pPr>
            <a:r>
              <a:rPr lang="en-GB" altLang="en-US" sz="1800"/>
              <a:t>propositional meaning – hunger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intended effect – ‘</a:t>
            </a:r>
            <a:r>
              <a:rPr lang="en-GB" altLang="en-US" sz="1800" i="1"/>
              <a:t>get me some food’</a:t>
            </a:r>
            <a:endParaRPr lang="en-GB" altLang="en-US" sz="1800"/>
          </a:p>
          <a:p>
            <a:pPr>
              <a:lnSpc>
                <a:spcPct val="90000"/>
              </a:lnSpc>
              <a:buFontTx/>
              <a:buNone/>
            </a:pPr>
            <a:endParaRPr lang="en-GB" altLang="en-US" sz="20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Basic conversational act the illocutionary point: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promises, requests, declarations, …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12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Speech acts need not be spoken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 sz="1800"/>
              <a:t>e.g.  silence often interpreted as acceptance …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39437C88-0CAF-C82E-0008-776350CFC6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/>
              <a:t>Patterns of acts &amp; Coordinator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63C990CE-09A9-0B99-C650-6EBC38F6A1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Generic patterns of acts can be identified</a:t>
            </a:r>
          </a:p>
          <a:p>
            <a:endParaRPr lang="en-GB" altLang="en-US" sz="2400"/>
          </a:p>
          <a:p>
            <a:r>
              <a:rPr lang="en-GB" altLang="en-US" sz="2400"/>
              <a:t>Conversation for action (CfA) regarded as central</a:t>
            </a:r>
          </a:p>
          <a:p>
            <a:endParaRPr lang="en-GB" altLang="en-US" sz="2400"/>
          </a:p>
          <a:p>
            <a:r>
              <a:rPr lang="en-GB" altLang="en-US" sz="2400"/>
              <a:t>Basis for groupware tool Coordinator</a:t>
            </a:r>
          </a:p>
          <a:p>
            <a:pPr lvl="1"/>
            <a:r>
              <a:rPr lang="en-GB" altLang="en-US" sz="2000"/>
              <a:t>structured email system</a:t>
            </a:r>
          </a:p>
          <a:p>
            <a:pPr lvl="1"/>
            <a:r>
              <a:rPr lang="en-GB" altLang="en-US" sz="2000"/>
              <a:t>users must fit within CfA structure</a:t>
            </a:r>
          </a:p>
          <a:p>
            <a:pPr lvl="1"/>
            <a:r>
              <a:rPr lang="en-GB" altLang="en-US" sz="2000"/>
              <a:t>not liked by users!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04F348D3-F208-0C69-FFD1-FF6A414094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CSCW Issues and Theory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592FB6CA-EBB6-A607-905E-BFFFA3831E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All computer systems have group impact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not just groupware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Ignoring this leads to the failure of systems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Look at several levels – minutiae to large scale context: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face-to-face communication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conversation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text based communication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group working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26">
            <a:extLst>
              <a:ext uri="{FF2B5EF4-FFF2-40B4-BE49-F238E27FC236}">
                <a16:creationId xmlns:a16="http://schemas.microsoft.com/office/drawing/2014/main" id="{EEF9A0BD-4901-0C8F-96B2-07780003DF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Conversations for action (CfA)</a:t>
            </a:r>
          </a:p>
        </p:txBody>
      </p:sp>
      <p:sp>
        <p:nvSpPr>
          <p:cNvPr id="70659" name="Rectangle 1027">
            <a:extLst>
              <a:ext uri="{FF2B5EF4-FFF2-40B4-BE49-F238E27FC236}">
                <a16:creationId xmlns:a16="http://schemas.microsoft.com/office/drawing/2014/main" id="{95E3D9A2-7895-0C86-36F8-AF50A344A7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5105400"/>
            <a:ext cx="7772400" cy="990600"/>
          </a:xfrm>
        </p:spPr>
        <p:txBody>
          <a:bodyPr/>
          <a:lstStyle/>
          <a:p>
            <a:pPr lvl="1">
              <a:buFontTx/>
              <a:buChar char=" "/>
            </a:pPr>
            <a:r>
              <a:rPr lang="en-GB" altLang="en-US" sz="2000"/>
              <a:t>	Circles represent ‘states’ in the conversation</a:t>
            </a:r>
          </a:p>
          <a:p>
            <a:pPr lvl="1">
              <a:buFontTx/>
              <a:buChar char=" "/>
            </a:pPr>
            <a:r>
              <a:rPr lang="en-GB" altLang="en-US" sz="2000"/>
              <a:t>	Arcs represent utterances (speech acts)</a:t>
            </a:r>
          </a:p>
        </p:txBody>
      </p:sp>
      <p:pic>
        <p:nvPicPr>
          <p:cNvPr id="70660" name="Picture 1028">
            <a:extLst>
              <a:ext uri="{FF2B5EF4-FFF2-40B4-BE49-F238E27FC236}">
                <a16:creationId xmlns:a16="http://schemas.microsoft.com/office/drawing/2014/main" id="{C76F3F3A-5483-4F8F-81CF-3C6A73D1FB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488" y="1955800"/>
            <a:ext cx="5700712" cy="292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8" name="Picture 4">
            <a:extLst>
              <a:ext uri="{FF2B5EF4-FFF2-40B4-BE49-F238E27FC236}">
                <a16:creationId xmlns:a16="http://schemas.microsoft.com/office/drawing/2014/main" id="{BBA5D02A-7014-71F9-F1A8-1C6134A863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143000"/>
            <a:ext cx="2936875" cy="150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226" name="Rectangle 2">
            <a:extLst>
              <a:ext uri="{FF2B5EF4-FFF2-40B4-BE49-F238E27FC236}">
                <a16:creationId xmlns:a16="http://schemas.microsoft.com/office/drawing/2014/main" id="{CCFC8180-2641-B15E-34E7-9A24915A00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CfA in action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8F95A6BC-B833-41C9-19ED-45F3E605C4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tabLst>
                <a:tab pos="1814513" algn="l"/>
                <a:tab pos="4857750" algn="l"/>
                <a:tab pos="6088063" algn="l"/>
              </a:tabLst>
            </a:pPr>
            <a:r>
              <a:rPr lang="en-GB" altLang="en-US" sz="2000"/>
              <a:t>Simplest route 1–5:</a:t>
            </a:r>
          </a:p>
          <a:p>
            <a:pPr>
              <a:lnSpc>
                <a:spcPct val="90000"/>
              </a:lnSpc>
              <a:tabLst>
                <a:tab pos="1814513" algn="l"/>
                <a:tab pos="4857750" algn="l"/>
                <a:tab pos="6088063" algn="l"/>
              </a:tabLst>
            </a:pPr>
            <a:endParaRPr lang="en-GB" altLang="en-US" sz="1200"/>
          </a:p>
          <a:p>
            <a:pPr lvl="1">
              <a:lnSpc>
                <a:spcPct val="90000"/>
              </a:lnSpc>
              <a:buFontTx/>
              <a:buChar char=" "/>
              <a:tabLst>
                <a:tab pos="1814513" algn="l"/>
                <a:tab pos="4857750" algn="l"/>
                <a:tab pos="6088063" algn="l"/>
              </a:tabLst>
            </a:pPr>
            <a:r>
              <a:rPr lang="en-GB" altLang="en-US" sz="1800" b="1"/>
              <a:t>Alison:</a:t>
            </a:r>
            <a:r>
              <a:rPr lang="en-GB" altLang="en-US" sz="1800"/>
              <a:t>	have you got the market survey</a:t>
            </a:r>
            <a:br>
              <a:rPr lang="en-GB" altLang="en-US" sz="1800"/>
            </a:br>
            <a:r>
              <a:rPr lang="en-GB" altLang="en-US" sz="1800"/>
              <a:t>	on chocolate mousse?	</a:t>
            </a:r>
            <a:r>
              <a:rPr lang="en-GB" altLang="en-US" sz="1800" i="1">
                <a:solidFill>
                  <a:srgbClr val="2E005D"/>
                </a:solidFill>
              </a:rPr>
              <a:t>request</a:t>
            </a:r>
            <a:endParaRPr lang="en-GB" altLang="en-US" sz="1800"/>
          </a:p>
          <a:p>
            <a:pPr lvl="1">
              <a:lnSpc>
                <a:spcPct val="90000"/>
              </a:lnSpc>
              <a:buFontTx/>
              <a:buChar char=" "/>
              <a:tabLst>
                <a:tab pos="1814513" algn="l"/>
                <a:tab pos="4857750" algn="l"/>
                <a:tab pos="6088063" algn="l"/>
              </a:tabLst>
            </a:pPr>
            <a:r>
              <a:rPr lang="en-GB" altLang="en-US" sz="1800" b="1"/>
              <a:t>Brian:</a:t>
            </a:r>
            <a:r>
              <a:rPr lang="en-GB" altLang="en-US" sz="1800"/>
              <a:t>	sure  	</a:t>
            </a:r>
            <a:r>
              <a:rPr lang="en-GB" altLang="en-US" sz="1800" i="1">
                <a:solidFill>
                  <a:srgbClr val="2E005D"/>
                </a:solidFill>
              </a:rPr>
              <a:t>promise</a:t>
            </a:r>
            <a:endParaRPr lang="en-GB" altLang="en-US" sz="1800"/>
          </a:p>
          <a:p>
            <a:pPr lvl="1">
              <a:lnSpc>
                <a:spcPct val="90000"/>
              </a:lnSpc>
              <a:buFontTx/>
              <a:buChar char=" "/>
              <a:tabLst>
                <a:tab pos="1814513" algn="l"/>
                <a:tab pos="4857750" algn="l"/>
                <a:tab pos="6088063" algn="l"/>
              </a:tabLst>
            </a:pPr>
            <a:r>
              <a:rPr lang="en-GB" altLang="en-US" sz="1800" b="1"/>
              <a:t>Brian:</a:t>
            </a:r>
            <a:r>
              <a:rPr lang="en-GB" altLang="en-US" sz="1800"/>
              <a:t>	there you are  	</a:t>
            </a:r>
            <a:r>
              <a:rPr lang="en-GB" altLang="en-US" sz="1800" i="1">
                <a:solidFill>
                  <a:srgbClr val="2E005D"/>
                </a:solidFill>
              </a:rPr>
              <a:t>assert</a:t>
            </a:r>
            <a:endParaRPr lang="en-GB" altLang="en-US" sz="1800"/>
          </a:p>
          <a:p>
            <a:pPr lvl="1">
              <a:lnSpc>
                <a:spcPct val="90000"/>
              </a:lnSpc>
              <a:buFontTx/>
              <a:buChar char=" "/>
              <a:tabLst>
                <a:tab pos="1814513" algn="l"/>
                <a:tab pos="4857750" algn="l"/>
                <a:tab pos="6088063" algn="l"/>
              </a:tabLst>
            </a:pPr>
            <a:r>
              <a:rPr lang="en-GB" altLang="en-US" sz="1800" b="1"/>
              <a:t>Alison:</a:t>
            </a:r>
            <a:r>
              <a:rPr lang="en-GB" altLang="en-US" sz="1800"/>
              <a:t>	thanks 	</a:t>
            </a:r>
            <a:r>
              <a:rPr lang="en-GB" altLang="en-US" sz="1800" i="1">
                <a:solidFill>
                  <a:srgbClr val="2E005D"/>
                </a:solidFill>
              </a:rPr>
              <a:t>declare</a:t>
            </a:r>
            <a:endParaRPr lang="en-GB" altLang="en-US" sz="1800"/>
          </a:p>
          <a:p>
            <a:pPr>
              <a:lnSpc>
                <a:spcPct val="90000"/>
              </a:lnSpc>
              <a:tabLst>
                <a:tab pos="1814513" algn="l"/>
                <a:tab pos="4857750" algn="l"/>
                <a:tab pos="6088063" algn="l"/>
              </a:tabLst>
            </a:pPr>
            <a:endParaRPr lang="en-GB" altLang="en-US" sz="2000"/>
          </a:p>
          <a:p>
            <a:pPr>
              <a:lnSpc>
                <a:spcPct val="90000"/>
              </a:lnSpc>
              <a:tabLst>
                <a:tab pos="1814513" algn="l"/>
                <a:tab pos="4857750" algn="l"/>
                <a:tab pos="6088063" algn="l"/>
              </a:tabLst>
            </a:pPr>
            <a:r>
              <a:rPr lang="en-GB" altLang="en-US" sz="2000"/>
              <a:t>More complex routes possible, e.g., 1–2–6–3 …</a:t>
            </a:r>
          </a:p>
          <a:p>
            <a:pPr>
              <a:lnSpc>
                <a:spcPct val="90000"/>
              </a:lnSpc>
              <a:tabLst>
                <a:tab pos="1814513" algn="l"/>
                <a:tab pos="4857750" algn="l"/>
                <a:tab pos="6088063" algn="l"/>
              </a:tabLst>
            </a:pPr>
            <a:endParaRPr lang="en-GB" altLang="en-US" sz="1200"/>
          </a:p>
          <a:p>
            <a:pPr lvl="1">
              <a:lnSpc>
                <a:spcPct val="90000"/>
              </a:lnSpc>
              <a:buFontTx/>
              <a:buChar char=" "/>
              <a:tabLst>
                <a:tab pos="1814513" algn="l"/>
                <a:tab pos="4857750" algn="l"/>
                <a:tab pos="6088063" algn="l"/>
              </a:tabLst>
            </a:pPr>
            <a:r>
              <a:rPr lang="en-GB" altLang="en-US" sz="1800" b="1"/>
              <a:t>Alison:</a:t>
            </a:r>
            <a:r>
              <a:rPr lang="en-GB" altLang="en-US" sz="1800"/>
              <a:t>	have you got …		</a:t>
            </a:r>
            <a:r>
              <a:rPr lang="en-GB" altLang="en-US" sz="1800" i="1">
                <a:solidFill>
                  <a:srgbClr val="2E005D"/>
                </a:solidFill>
              </a:rPr>
              <a:t>request</a:t>
            </a:r>
            <a:endParaRPr lang="en-GB" altLang="en-US" sz="1800"/>
          </a:p>
          <a:p>
            <a:pPr lvl="1">
              <a:lnSpc>
                <a:spcPct val="90000"/>
              </a:lnSpc>
              <a:buFontTx/>
              <a:buChar char=" "/>
              <a:tabLst>
                <a:tab pos="1814513" algn="l"/>
                <a:tab pos="4857750" algn="l"/>
                <a:tab pos="6088063" algn="l"/>
              </a:tabLst>
            </a:pPr>
            <a:r>
              <a:rPr lang="en-GB" altLang="en-US" sz="1800" b="1"/>
              <a:t>Brian:</a:t>
            </a:r>
            <a:r>
              <a:rPr lang="en-GB" altLang="en-US" sz="1800"/>
              <a:t>	I've only got the summary figures	</a:t>
            </a:r>
            <a:r>
              <a:rPr lang="en-GB" altLang="en-US" sz="1800" i="1">
                <a:solidFill>
                  <a:srgbClr val="2E005D"/>
                </a:solidFill>
              </a:rPr>
              <a:t>counter</a:t>
            </a:r>
            <a:endParaRPr lang="en-GB" altLang="en-US" sz="1800"/>
          </a:p>
          <a:p>
            <a:pPr lvl="1">
              <a:lnSpc>
                <a:spcPct val="90000"/>
              </a:lnSpc>
              <a:buFontTx/>
              <a:buChar char=" "/>
              <a:tabLst>
                <a:tab pos="1814513" algn="l"/>
                <a:tab pos="4857750" algn="l"/>
                <a:tab pos="6088063" algn="l"/>
              </a:tabLst>
            </a:pPr>
            <a:r>
              <a:rPr lang="en-GB" altLang="en-US" sz="1800" b="1"/>
              <a:t>Alison:</a:t>
            </a:r>
            <a:r>
              <a:rPr lang="en-GB" altLang="en-US" sz="1800"/>
              <a:t>	that'll do		</a:t>
            </a:r>
            <a:r>
              <a:rPr lang="en-GB" altLang="en-US" sz="1800" i="1">
                <a:solidFill>
                  <a:srgbClr val="2E005D"/>
                </a:solidFill>
              </a:rPr>
              <a:t>accept</a:t>
            </a:r>
            <a:endParaRPr lang="en-GB" altLang="en-US" sz="1800"/>
          </a:p>
        </p:txBody>
      </p:sp>
      <p:sp>
        <p:nvSpPr>
          <p:cNvPr id="52233" name="Line 9">
            <a:extLst>
              <a:ext uri="{FF2B5EF4-FFF2-40B4-BE49-F238E27FC236}">
                <a16:creationId xmlns:a16="http://schemas.microsoft.com/office/drawing/2014/main" id="{D1C3BE7F-A981-5922-A7A2-3A86A2B174B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4876800"/>
            <a:ext cx="0" cy="9906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234" name="Line 10">
            <a:extLst>
              <a:ext uri="{FF2B5EF4-FFF2-40B4-BE49-F238E27FC236}">
                <a16:creationId xmlns:a16="http://schemas.microsoft.com/office/drawing/2014/main" id="{18ED40AB-25B0-AB2D-703D-80773AF85C53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5867400"/>
            <a:ext cx="5410200" cy="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235" name="Line 11">
            <a:extLst>
              <a:ext uri="{FF2B5EF4-FFF2-40B4-BE49-F238E27FC236}">
                <a16:creationId xmlns:a16="http://schemas.microsoft.com/office/drawing/2014/main" id="{945D7903-A654-1DEE-7F16-1D23E748D510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4876800"/>
            <a:ext cx="5410200" cy="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236" name="Line 12">
            <a:extLst>
              <a:ext uri="{FF2B5EF4-FFF2-40B4-BE49-F238E27FC236}">
                <a16:creationId xmlns:a16="http://schemas.microsoft.com/office/drawing/2014/main" id="{BE0DFCD4-4757-751F-39AC-CA8178D56FC2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2514600"/>
            <a:ext cx="0" cy="15240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237" name="Line 13">
            <a:extLst>
              <a:ext uri="{FF2B5EF4-FFF2-40B4-BE49-F238E27FC236}">
                <a16:creationId xmlns:a16="http://schemas.microsoft.com/office/drawing/2014/main" id="{AFDD8751-975C-DA2A-C3F9-B878C73B493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4038600"/>
            <a:ext cx="5105400" cy="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238" name="Line 14">
            <a:extLst>
              <a:ext uri="{FF2B5EF4-FFF2-40B4-BE49-F238E27FC236}">
                <a16:creationId xmlns:a16="http://schemas.microsoft.com/office/drawing/2014/main" id="{30137C9C-0652-C5AD-C873-6A280E0FD53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2514600"/>
            <a:ext cx="5029200" cy="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26">
            <a:extLst>
              <a:ext uri="{FF2B5EF4-FFF2-40B4-BE49-F238E27FC236}">
                <a16:creationId xmlns:a16="http://schemas.microsoft.com/office/drawing/2014/main" id="{A1765B49-E64C-276F-C133-A140FE0E39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Text-based communication</a:t>
            </a:r>
          </a:p>
        </p:txBody>
      </p:sp>
      <p:sp>
        <p:nvSpPr>
          <p:cNvPr id="51203" name="Rectangle 1027">
            <a:extLst>
              <a:ext uri="{FF2B5EF4-FFF2-40B4-BE49-F238E27FC236}">
                <a16:creationId xmlns:a16="http://schemas.microsoft.com/office/drawing/2014/main" id="{4E89688C-84FF-0115-AE42-2719128EC1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 sz="2000"/>
              <a:t>Most common media for asynchronous groupware</a:t>
            </a:r>
            <a:br>
              <a:rPr lang="en-GB" altLang="en-US" sz="2000"/>
            </a:br>
            <a:r>
              <a:rPr lang="en-GB" altLang="en-US" sz="2000"/>
              <a:t>	exceptions: voice mail, answer-phones</a:t>
            </a:r>
          </a:p>
          <a:p>
            <a:endParaRPr lang="en-GB" altLang="en-US" sz="1000"/>
          </a:p>
          <a:p>
            <a:pPr>
              <a:buFontTx/>
              <a:buNone/>
            </a:pPr>
            <a:r>
              <a:rPr lang="en-GB" altLang="en-US" sz="2000"/>
              <a:t>Familiar medium, similar to paper letters</a:t>
            </a:r>
            <a:br>
              <a:rPr lang="en-GB" altLang="en-US" sz="2000"/>
            </a:br>
            <a:r>
              <a:rPr lang="en-GB" altLang="en-US" sz="2000"/>
              <a:t>	but, electronic text may act as speech substitute!</a:t>
            </a:r>
          </a:p>
          <a:p>
            <a:endParaRPr lang="en-GB" altLang="en-US" sz="1000"/>
          </a:p>
          <a:p>
            <a:pPr>
              <a:buFontTx/>
              <a:buNone/>
            </a:pPr>
            <a:r>
              <a:rPr lang="en-GB" altLang="en-US" sz="2000"/>
              <a:t>Types of electronic text:</a:t>
            </a:r>
          </a:p>
          <a:p>
            <a:pPr lvl="1"/>
            <a:r>
              <a:rPr lang="en-GB" altLang="en-US" sz="1800"/>
              <a:t>discrete directed messages, no structure</a:t>
            </a:r>
          </a:p>
          <a:p>
            <a:pPr lvl="1"/>
            <a:r>
              <a:rPr lang="en-GB" altLang="en-US" sz="1800"/>
              <a:t>linear messages added (in temporal order)</a:t>
            </a:r>
          </a:p>
          <a:p>
            <a:pPr lvl="1"/>
            <a:r>
              <a:rPr lang="en-GB" altLang="en-US" sz="1800"/>
              <a:t>non-linear hypertext linkages</a:t>
            </a:r>
          </a:p>
          <a:p>
            <a:pPr lvl="1"/>
            <a:r>
              <a:rPr lang="en-GB" altLang="en-US" sz="1800"/>
              <a:t>spatial two dimensional arrangement</a:t>
            </a:r>
          </a:p>
          <a:p>
            <a:endParaRPr lang="en-GB" altLang="en-US" sz="1000"/>
          </a:p>
          <a:p>
            <a:pPr>
              <a:buFontTx/>
              <a:buNone/>
            </a:pPr>
            <a:r>
              <a:rPr lang="en-GB" altLang="en-US" sz="2000"/>
              <a:t>In addition, linkages may exist to other artefacts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D8A8E732-B243-75BB-1AAE-94DB78B576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Problems with text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2AC50AC3-F33B-D23B-7170-1E597B6929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 sz="2000"/>
              <a:t>No facial expression or body language</a:t>
            </a:r>
          </a:p>
          <a:p>
            <a:pPr>
              <a:buFontTx/>
              <a:buNone/>
            </a:pPr>
            <a:r>
              <a:rPr lang="en-GB" altLang="en-US" sz="2000"/>
              <a:t>		</a:t>
            </a:r>
            <a:r>
              <a:rPr lang="en-GB" altLang="en-US" sz="2000">
                <a:sym typeface="Symbol" pitchFamily="2" charset="2"/>
              </a:rPr>
              <a:t>  </a:t>
            </a:r>
            <a:r>
              <a:rPr lang="en-GB" altLang="en-US" sz="2000"/>
              <a:t>weak </a:t>
            </a:r>
            <a:r>
              <a:rPr lang="en-GB" altLang="en-US" sz="2000" i="1"/>
              <a:t>back channels</a:t>
            </a:r>
            <a:endParaRPr lang="en-GB" altLang="en-US" sz="2000"/>
          </a:p>
          <a:p>
            <a:endParaRPr lang="en-GB" altLang="en-US" sz="2000"/>
          </a:p>
          <a:p>
            <a:pPr>
              <a:buFontTx/>
              <a:buNone/>
            </a:pPr>
            <a:r>
              <a:rPr lang="en-GB" altLang="en-US" sz="2000"/>
              <a:t>So, difficult to convey:</a:t>
            </a:r>
          </a:p>
          <a:p>
            <a:pPr lvl="1">
              <a:buFontTx/>
              <a:buChar char=" "/>
            </a:pPr>
            <a:r>
              <a:rPr lang="en-GB" altLang="en-US" sz="1800" i="1"/>
              <a:t>affective state</a:t>
            </a:r>
            <a:r>
              <a:rPr lang="en-GB" altLang="en-US" sz="1800"/>
              <a:t> – happy, sad, …</a:t>
            </a:r>
          </a:p>
          <a:p>
            <a:pPr lvl="1">
              <a:buFontTx/>
              <a:buChar char=" "/>
            </a:pPr>
            <a:r>
              <a:rPr lang="en-GB" altLang="en-US" sz="1800" i="1"/>
              <a:t>illocutionary force</a:t>
            </a:r>
            <a:r>
              <a:rPr lang="en-GB" altLang="en-US" sz="1800"/>
              <a:t> – urgent, important, …</a:t>
            </a:r>
          </a:p>
          <a:p>
            <a:pPr>
              <a:buFontTx/>
              <a:buNone/>
            </a:pPr>
            <a:endParaRPr lang="en-GB" altLang="en-US" sz="2000"/>
          </a:p>
          <a:p>
            <a:pPr>
              <a:buFontTx/>
              <a:buNone/>
            </a:pPr>
            <a:r>
              <a:rPr lang="en-GB" altLang="en-US" sz="2000"/>
              <a:t>Participants compensate:</a:t>
            </a:r>
            <a:br>
              <a:rPr lang="en-GB" altLang="en-US" sz="2000"/>
            </a:br>
            <a:r>
              <a:rPr lang="en-GB" altLang="en-US" sz="2000"/>
              <a:t>	‘flaming’ and smilies</a:t>
            </a:r>
          </a:p>
          <a:p>
            <a:pPr>
              <a:buFontTx/>
              <a:buNone/>
            </a:pPr>
            <a:r>
              <a:rPr lang="en-GB" altLang="en-US" sz="2000"/>
              <a:t>		;-)    :-(            :-)    </a:t>
            </a:r>
          </a:p>
        </p:txBody>
      </p:sp>
      <p:sp>
        <p:nvSpPr>
          <p:cNvPr id="71684" name="AutoShape 4">
            <a:extLst>
              <a:ext uri="{FF2B5EF4-FFF2-40B4-BE49-F238E27FC236}">
                <a16:creationId xmlns:a16="http://schemas.microsoft.com/office/drawing/2014/main" id="{7897E942-5517-C85F-D3F9-D5C258EDB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5257800"/>
            <a:ext cx="304800" cy="304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26">
            <a:extLst>
              <a:ext uri="{FF2B5EF4-FFF2-40B4-BE49-F238E27FC236}">
                <a16:creationId xmlns:a16="http://schemas.microsoft.com/office/drawing/2014/main" id="{3FE368F0-2D80-EEB9-FD6D-EF385E75E1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example –  ‘Conferencer’</a:t>
            </a:r>
          </a:p>
        </p:txBody>
      </p:sp>
      <p:sp>
        <p:nvSpPr>
          <p:cNvPr id="50179" name="Rectangle 1027">
            <a:extLst>
              <a:ext uri="{FF2B5EF4-FFF2-40B4-BE49-F238E27FC236}">
                <a16:creationId xmlns:a16="http://schemas.microsoft.com/office/drawing/2014/main" id="{3D66A48D-B97F-3A18-5998-6402BF8FC1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172200"/>
            <a:ext cx="8382000" cy="685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GB" altLang="en-US" sz="1800"/>
              <a:t>linear conversation area – LHS    RHS – spatial simulated pinboard</a:t>
            </a:r>
          </a:p>
        </p:txBody>
      </p:sp>
      <p:pic>
        <p:nvPicPr>
          <p:cNvPr id="50181" name="Picture 1029">
            <a:extLst>
              <a:ext uri="{FF2B5EF4-FFF2-40B4-BE49-F238E27FC236}">
                <a16:creationId xmlns:a16="http://schemas.microsoft.com/office/drawing/2014/main" id="{BBAD4056-ECBE-2F1D-C203-4B0D2783F4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768475"/>
            <a:ext cx="5562600" cy="430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16" name="Rectangle 12">
            <a:extLst>
              <a:ext uri="{FF2B5EF4-FFF2-40B4-BE49-F238E27FC236}">
                <a16:creationId xmlns:a16="http://schemas.microsoft.com/office/drawing/2014/main" id="{C5FDA2F4-9B0F-7BC2-FA42-90C98FD12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2708" name="Rectangle 4">
            <a:extLst>
              <a:ext uri="{FF2B5EF4-FFF2-40B4-BE49-F238E27FC236}">
                <a16:creationId xmlns:a16="http://schemas.microsoft.com/office/drawing/2014/main" id="{DD92AAB4-E379-1FC0-AF3D-40F7E17B827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505200" y="3962400"/>
            <a:ext cx="4191000" cy="1447800"/>
          </a:xfr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en-GB" altLang="en-US" sz="1800"/>
              <a:t>Pin board has similar granularity</a:t>
            </a:r>
          </a:p>
          <a:p>
            <a:pPr>
              <a:buFontTx/>
              <a:buNone/>
            </a:pPr>
            <a:r>
              <a:rPr lang="en-GB" altLang="en-US" sz="1800"/>
              <a:t>	‘cards’ only appear on other participants’ screens when edit/creation is confirmed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77D880EF-C735-C422-F27D-31DAA8BFC0B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981200"/>
            <a:ext cx="4343400" cy="1371600"/>
          </a:xfr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en-GB" altLang="en-US" sz="1800"/>
              <a:t>Note separate ‘composition box’</a:t>
            </a:r>
            <a:br>
              <a:rPr lang="en-GB" altLang="en-US" sz="1800"/>
            </a:br>
            <a:r>
              <a:rPr lang="en-GB" altLang="en-US" sz="1800"/>
              <a:t>– transcript only updated</a:t>
            </a:r>
            <a:br>
              <a:rPr lang="en-GB" altLang="en-US" sz="1800"/>
            </a:br>
            <a:r>
              <a:rPr lang="en-GB" altLang="en-US" sz="1800"/>
              <a:t>   when contribution ‘sent’</a:t>
            </a:r>
            <a:br>
              <a:rPr lang="en-GB" altLang="en-US" sz="1800"/>
            </a:br>
            <a:r>
              <a:rPr lang="en-GB" altLang="en-US" sz="1800"/>
              <a:t>– granularity is the contribution</a:t>
            </a:r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2853D8A0-601F-1078-A129-4BF28FB80A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Conferencer (ctd)</a:t>
            </a:r>
          </a:p>
        </p:txBody>
      </p:sp>
      <p:pic>
        <p:nvPicPr>
          <p:cNvPr id="72709" name="Picture 5">
            <a:extLst>
              <a:ext uri="{FF2B5EF4-FFF2-40B4-BE49-F238E27FC236}">
                <a16:creationId xmlns:a16="http://schemas.microsoft.com/office/drawing/2014/main" id="{631C4445-C3E4-94DF-2F57-1A2A355D9C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050"/>
            <a:ext cx="8839200" cy="683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2714" name="Group 10">
            <a:extLst>
              <a:ext uri="{FF2B5EF4-FFF2-40B4-BE49-F238E27FC236}">
                <a16:creationId xmlns:a16="http://schemas.microsoft.com/office/drawing/2014/main" id="{D370A075-C39A-7C2E-53FE-0E8F3416032F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3657600"/>
            <a:ext cx="4343400" cy="2743200"/>
            <a:chOff x="144" y="2304"/>
            <a:chExt cx="2736" cy="1728"/>
          </a:xfrm>
        </p:grpSpPr>
        <p:sp>
          <p:nvSpPr>
            <p:cNvPr id="72710" name="Line 6">
              <a:extLst>
                <a:ext uri="{FF2B5EF4-FFF2-40B4-BE49-F238E27FC236}">
                  <a16:creationId xmlns:a16="http://schemas.microsoft.com/office/drawing/2014/main" id="{145B726E-C69B-00EB-7911-CEAE21286F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3168"/>
              <a:ext cx="240" cy="86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2712" name="Rectangle 8">
              <a:extLst>
                <a:ext uri="{FF2B5EF4-FFF2-40B4-BE49-F238E27FC236}">
                  <a16:creationId xmlns:a16="http://schemas.microsoft.com/office/drawing/2014/main" id="{D1DB8BC5-D88C-7824-EAB2-2AED27015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2304"/>
              <a:ext cx="2736" cy="86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GB" altLang="en-US" sz="1800"/>
                <a:t>Note separate ‘composition box’</a:t>
              </a:r>
              <a:br>
                <a:rPr lang="en-GB" altLang="en-US" sz="1800"/>
              </a:br>
              <a:r>
                <a:rPr lang="en-GB" altLang="en-US" sz="1800"/>
                <a:t>– transcript only updated</a:t>
              </a:r>
              <a:br>
                <a:rPr lang="en-GB" altLang="en-US" sz="1800"/>
              </a:br>
              <a:r>
                <a:rPr lang="en-GB" altLang="en-US" sz="1800"/>
                <a:t>   when contribution ‘sent’</a:t>
              </a:r>
              <a:br>
                <a:rPr lang="en-GB" altLang="en-US" sz="1800"/>
              </a:br>
              <a:r>
                <a:rPr lang="en-GB" altLang="en-US" sz="1800"/>
                <a:t>– granularity is the contribution</a:t>
              </a:r>
            </a:p>
          </p:txBody>
        </p:sp>
      </p:grpSp>
      <p:grpSp>
        <p:nvGrpSpPr>
          <p:cNvPr id="72715" name="Group 11">
            <a:extLst>
              <a:ext uri="{FF2B5EF4-FFF2-40B4-BE49-F238E27FC236}">
                <a16:creationId xmlns:a16="http://schemas.microsoft.com/office/drawing/2014/main" id="{87858E75-67DC-9CD3-1F25-58F7435B717A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2057400"/>
            <a:ext cx="4191000" cy="3962400"/>
            <a:chOff x="2880" y="1296"/>
            <a:chExt cx="2640" cy="2496"/>
          </a:xfrm>
        </p:grpSpPr>
        <p:sp>
          <p:nvSpPr>
            <p:cNvPr id="72711" name="Line 7">
              <a:extLst>
                <a:ext uri="{FF2B5EF4-FFF2-40B4-BE49-F238E27FC236}">
                  <a16:creationId xmlns:a16="http://schemas.microsoft.com/office/drawing/2014/main" id="{483BDF09-4119-8371-498E-1A56982594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16" y="2064"/>
              <a:ext cx="1056" cy="172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2713" name="Rectangle 9">
              <a:extLst>
                <a:ext uri="{FF2B5EF4-FFF2-40B4-BE49-F238E27FC236}">
                  <a16:creationId xmlns:a16="http://schemas.microsoft.com/office/drawing/2014/main" id="{C0F17D30-E590-05B0-8CD7-CDC827900B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1296"/>
              <a:ext cx="2640" cy="91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GB" altLang="en-US" sz="1800"/>
                <a:t>Pin board has similar granularity</a:t>
              </a:r>
            </a:p>
            <a:p>
              <a:pPr eaLnBrk="1" hangingPunct="1">
                <a:buFontTx/>
                <a:buNone/>
              </a:pPr>
              <a:r>
                <a:rPr lang="en-GB" altLang="en-US" sz="1800"/>
                <a:t>	‘cards’ only appear on other participants’ screens when edit/creation is confirmed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>
            <a:extLst>
              <a:ext uri="{FF2B5EF4-FFF2-40B4-BE49-F238E27FC236}">
                <a16:creationId xmlns:a16="http://schemas.microsoft.com/office/drawing/2014/main" id="{F49A8D12-690E-F01F-5BEF-3349D934B9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Grounding constraints</a:t>
            </a:r>
          </a:p>
        </p:txBody>
      </p:sp>
      <p:sp>
        <p:nvSpPr>
          <p:cNvPr id="49155" name="Rectangle 1027">
            <a:extLst>
              <a:ext uri="{FF2B5EF4-FFF2-40B4-BE49-F238E27FC236}">
                <a16:creationId xmlns:a16="http://schemas.microsoft.com/office/drawing/2014/main" id="{D2DA268A-A844-5241-D799-B1D461F71E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  <a:tabLst>
                <a:tab pos="2862263" algn="r"/>
                <a:tab pos="3144838" algn="ctr"/>
                <a:tab pos="3427413" algn="l"/>
              </a:tabLst>
            </a:pPr>
            <a:r>
              <a:rPr lang="en-GB" altLang="en-US" sz="2400"/>
              <a:t>Establishing common ground depends on</a:t>
            </a:r>
            <a:br>
              <a:rPr lang="en-GB" altLang="en-US" sz="2400"/>
            </a:br>
            <a:r>
              <a:rPr lang="en-GB" altLang="en-US" sz="2400" i="1"/>
              <a:t>grounding constraints</a:t>
            </a:r>
          </a:p>
          <a:p>
            <a:pPr>
              <a:lnSpc>
                <a:spcPct val="90000"/>
              </a:lnSpc>
              <a:buFontTx/>
              <a:buNone/>
              <a:tabLst>
                <a:tab pos="2862263" algn="r"/>
                <a:tab pos="3144838" algn="ctr"/>
                <a:tab pos="3427413" algn="l"/>
              </a:tabLst>
            </a:pPr>
            <a:endParaRPr lang="en-GB" altLang="en-US" sz="1400"/>
          </a:p>
          <a:p>
            <a:pPr>
              <a:lnSpc>
                <a:spcPct val="90000"/>
              </a:lnSpc>
              <a:buFontTx/>
              <a:buChar char=" "/>
              <a:tabLst>
                <a:tab pos="2862263" algn="r"/>
                <a:tab pos="3144838" algn="ctr"/>
                <a:tab pos="3427413" algn="l"/>
              </a:tabLst>
            </a:pPr>
            <a:r>
              <a:rPr lang="en-GB" altLang="en-US" sz="2400"/>
              <a:t>	cotemporality	–	instant feedthrough</a:t>
            </a:r>
          </a:p>
          <a:p>
            <a:pPr>
              <a:lnSpc>
                <a:spcPct val="90000"/>
              </a:lnSpc>
              <a:buFontTx/>
              <a:buChar char=" "/>
              <a:tabLst>
                <a:tab pos="2862263" algn="r"/>
                <a:tab pos="3144838" algn="ctr"/>
                <a:tab pos="3427413" algn="l"/>
              </a:tabLst>
            </a:pPr>
            <a:r>
              <a:rPr lang="en-GB" altLang="en-US" sz="2400"/>
              <a:t>	simultaneity	–	speaking together</a:t>
            </a:r>
          </a:p>
          <a:p>
            <a:pPr>
              <a:lnSpc>
                <a:spcPct val="90000"/>
              </a:lnSpc>
              <a:buFontTx/>
              <a:buChar char=" "/>
              <a:tabLst>
                <a:tab pos="2862263" algn="r"/>
                <a:tab pos="3144838" algn="ctr"/>
                <a:tab pos="3427413" algn="l"/>
              </a:tabLst>
            </a:pPr>
            <a:r>
              <a:rPr lang="en-GB" altLang="en-US" sz="2400"/>
              <a:t>	sequence	–	utterances</a:t>
            </a:r>
            <a:r>
              <a:rPr lang="en-GB" altLang="en-US"/>
              <a:t> </a:t>
            </a:r>
            <a:r>
              <a:rPr lang="en-GB" altLang="en-US" sz="2400"/>
              <a:t>ordered</a:t>
            </a:r>
            <a:endParaRPr lang="en-GB" altLang="en-US"/>
          </a:p>
          <a:p>
            <a:pPr>
              <a:lnSpc>
                <a:spcPct val="90000"/>
              </a:lnSpc>
              <a:buFontTx/>
              <a:buNone/>
              <a:tabLst>
                <a:tab pos="2862263" algn="r"/>
                <a:tab pos="3144838" algn="ctr"/>
                <a:tab pos="3427413" algn="l"/>
              </a:tabLst>
            </a:pPr>
            <a:endParaRPr lang="en-GB" altLang="en-US" sz="2400"/>
          </a:p>
          <a:p>
            <a:pPr>
              <a:lnSpc>
                <a:spcPct val="90000"/>
              </a:lnSpc>
              <a:buFontTx/>
              <a:buNone/>
              <a:tabLst>
                <a:tab pos="2862263" algn="r"/>
                <a:tab pos="3144838" algn="ctr"/>
                <a:tab pos="3427413" algn="l"/>
              </a:tabLst>
            </a:pPr>
            <a:r>
              <a:rPr lang="en-GB" altLang="en-US" sz="2400"/>
              <a:t>Often weaker in text based communication</a:t>
            </a:r>
          </a:p>
          <a:p>
            <a:pPr>
              <a:lnSpc>
                <a:spcPct val="90000"/>
              </a:lnSpc>
              <a:buFontTx/>
              <a:buNone/>
              <a:tabLst>
                <a:tab pos="2862263" algn="r"/>
                <a:tab pos="3144838" algn="ctr"/>
                <a:tab pos="3427413" algn="l"/>
              </a:tabLst>
            </a:pPr>
            <a:r>
              <a:rPr lang="en-GB" altLang="en-US" sz="2400"/>
              <a:t>	e.g., loss of sequence in linear text</a:t>
            </a:r>
          </a:p>
          <a:p>
            <a:pPr>
              <a:lnSpc>
                <a:spcPct val="90000"/>
              </a:lnSpc>
              <a:tabLst>
                <a:tab pos="2862263" algn="r"/>
                <a:tab pos="3144838" algn="ctr"/>
                <a:tab pos="3427413" algn="l"/>
              </a:tabLst>
            </a:pPr>
            <a:endParaRPr lang="en-GB" altLang="en-US" sz="24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EFE398EC-E040-4E1B-2AFB-DCB8F459E6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loss of sequence</a:t>
            </a:r>
            <a:endParaRPr lang="en-GB" altLang="en-US" sz="3200"/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75F2FDE5-0A27-68F3-D56A-D8E1731887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spcAft>
                <a:spcPct val="30000"/>
              </a:spcAft>
              <a:buFontTx/>
              <a:buNone/>
              <a:tabLst>
                <a:tab pos="947738" algn="l"/>
                <a:tab pos="2097088" algn="l"/>
              </a:tabLst>
            </a:pPr>
            <a:r>
              <a:rPr lang="en-GB" altLang="en-US" sz="2000"/>
              <a:t>Network delays or coarse granularity </a:t>
            </a:r>
            <a:r>
              <a:rPr lang="en-GB" altLang="en-US" sz="2000">
                <a:sym typeface="Symbol" pitchFamily="2" charset="2"/>
              </a:rPr>
              <a:t></a:t>
            </a:r>
            <a:r>
              <a:rPr lang="en-GB" altLang="en-US" sz="2000"/>
              <a:t> </a:t>
            </a:r>
            <a:r>
              <a:rPr lang="en-GB" altLang="en-US" sz="2000" i="1"/>
              <a:t>overlap</a:t>
            </a:r>
          </a:p>
          <a:p>
            <a:pPr marL="573088" lvl="1" indent="-7938">
              <a:lnSpc>
                <a:spcPct val="90000"/>
              </a:lnSpc>
              <a:buFont typeface="Times" charset="0"/>
              <a:buNone/>
              <a:tabLst>
                <a:tab pos="947738" algn="l"/>
                <a:tab pos="2097088" algn="l"/>
              </a:tabLst>
            </a:pPr>
            <a:r>
              <a:rPr lang="en-GB" altLang="en-US" sz="1600"/>
              <a:t>1.	</a:t>
            </a:r>
            <a:r>
              <a:rPr lang="en-GB" altLang="en-US" sz="1600" b="1"/>
              <a:t>Bethan:</a:t>
            </a:r>
            <a:r>
              <a:rPr lang="en-GB" altLang="en-US" sz="1600"/>
              <a:t>	how many should be in the group?</a:t>
            </a:r>
          </a:p>
          <a:p>
            <a:pPr marL="573088" lvl="1" indent="-7938">
              <a:lnSpc>
                <a:spcPct val="90000"/>
              </a:lnSpc>
              <a:buFont typeface="Times" charset="0"/>
              <a:buNone/>
              <a:tabLst>
                <a:tab pos="947738" algn="l"/>
                <a:tab pos="2097088" algn="l"/>
              </a:tabLst>
            </a:pPr>
            <a:r>
              <a:rPr lang="en-GB" altLang="en-US" sz="1600"/>
              <a:t>2.	</a:t>
            </a:r>
            <a:r>
              <a:rPr lang="en-GB" altLang="en-US" sz="1600" b="1"/>
              <a:t>Rowena:</a:t>
            </a:r>
            <a:r>
              <a:rPr lang="en-GB" altLang="en-US" sz="1600"/>
              <a:t>	maybe this could be one of the 4 strongest reasons</a:t>
            </a:r>
          </a:p>
          <a:p>
            <a:pPr marL="573088" lvl="1" indent="-7938">
              <a:lnSpc>
                <a:spcPct val="90000"/>
              </a:lnSpc>
              <a:buFont typeface="Times" charset="0"/>
              <a:buNone/>
              <a:tabLst>
                <a:tab pos="947738" algn="l"/>
                <a:tab pos="2097088" algn="l"/>
              </a:tabLst>
            </a:pPr>
            <a:r>
              <a:rPr lang="en-GB" altLang="en-US" sz="1600"/>
              <a:t>3.	</a:t>
            </a:r>
            <a:r>
              <a:rPr lang="en-GB" altLang="en-US" sz="1600" b="1"/>
              <a:t>Rowena:</a:t>
            </a:r>
            <a:r>
              <a:rPr lang="en-GB" altLang="en-US" sz="1600"/>
              <a:t>	please clarify what you mean</a:t>
            </a:r>
          </a:p>
          <a:p>
            <a:pPr marL="573088" lvl="1" indent="-7938">
              <a:lnSpc>
                <a:spcPct val="90000"/>
              </a:lnSpc>
              <a:buFont typeface="Times" charset="0"/>
              <a:buNone/>
              <a:tabLst>
                <a:tab pos="947738" algn="l"/>
                <a:tab pos="2097088" algn="l"/>
              </a:tabLst>
            </a:pPr>
            <a:r>
              <a:rPr lang="en-GB" altLang="en-US" sz="1600"/>
              <a:t>4.	</a:t>
            </a:r>
            <a:r>
              <a:rPr lang="en-GB" altLang="en-US" sz="1600" b="1"/>
              <a:t>Bethan:</a:t>
            </a:r>
            <a:r>
              <a:rPr lang="en-GB" altLang="en-US" sz="1600"/>
              <a:t>	I agree</a:t>
            </a:r>
          </a:p>
          <a:p>
            <a:pPr marL="573088" lvl="1" indent="-7938">
              <a:lnSpc>
                <a:spcPct val="90000"/>
              </a:lnSpc>
              <a:buFont typeface="Times" charset="0"/>
              <a:buNone/>
              <a:tabLst>
                <a:tab pos="947738" algn="l"/>
                <a:tab pos="2097088" algn="l"/>
              </a:tabLst>
            </a:pPr>
            <a:r>
              <a:rPr lang="en-GB" altLang="en-US" sz="1600"/>
              <a:t>5.	</a:t>
            </a:r>
            <a:r>
              <a:rPr lang="en-GB" altLang="en-US" sz="1600" b="1"/>
              <a:t>Rowena:</a:t>
            </a:r>
            <a:r>
              <a:rPr lang="en-GB" altLang="en-US" sz="1600"/>
              <a:t>	hang on</a:t>
            </a:r>
          </a:p>
          <a:p>
            <a:pPr marL="573088" lvl="1" indent="-7938">
              <a:lnSpc>
                <a:spcPct val="90000"/>
              </a:lnSpc>
              <a:buFont typeface="Times" charset="0"/>
              <a:buNone/>
              <a:tabLst>
                <a:tab pos="947738" algn="l"/>
                <a:tab pos="2097088" algn="l"/>
              </a:tabLst>
            </a:pPr>
            <a:r>
              <a:rPr lang="en-GB" altLang="en-US" sz="1600"/>
              <a:t>6.	</a:t>
            </a:r>
            <a:r>
              <a:rPr lang="en-GB" altLang="en-US" sz="1600" b="1"/>
              <a:t>Rowena:</a:t>
            </a:r>
            <a:r>
              <a:rPr lang="en-GB" altLang="en-US" sz="1600"/>
              <a:t>	Bethan what did</a:t>
            </a:r>
            <a:r>
              <a:rPr lang="en-GB" altLang="en-US" sz="1800"/>
              <a:t> you mean?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FontTx/>
              <a:buNone/>
              <a:tabLst>
                <a:tab pos="947738" algn="l"/>
                <a:tab pos="2097088" algn="l"/>
              </a:tabLst>
            </a:pPr>
            <a:r>
              <a:rPr lang="en-GB" altLang="en-US" sz="2000"/>
              <a:t>Message pairs 1&amp;2 and 3&amp;4 composed simultaneously</a:t>
            </a:r>
            <a:br>
              <a:rPr lang="en-GB" altLang="en-US" sz="2000"/>
            </a:br>
            <a:r>
              <a:rPr lang="en-GB" altLang="en-US" sz="2000"/>
              <a:t>   –  lack of </a:t>
            </a:r>
            <a:r>
              <a:rPr lang="en-GB" altLang="en-US" sz="2000" i="1"/>
              <a:t>common experience</a:t>
            </a:r>
            <a:endParaRPr lang="en-GB" altLang="en-US" sz="2000"/>
          </a:p>
          <a:p>
            <a:pPr marL="0" indent="0">
              <a:lnSpc>
                <a:spcPct val="90000"/>
              </a:lnSpc>
              <a:buFontTx/>
              <a:buNone/>
              <a:tabLst>
                <a:tab pos="947738" algn="l"/>
                <a:tab pos="2097088" algn="l"/>
              </a:tabLst>
            </a:pPr>
            <a:r>
              <a:rPr lang="en-GB" altLang="en-US" sz="1800"/>
              <a:t>	Rowena:	2 1 3 4 5 6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947738" algn="l"/>
                <a:tab pos="2097088" algn="l"/>
              </a:tabLst>
            </a:pPr>
            <a:r>
              <a:rPr lang="en-GB" altLang="en-US" sz="1800"/>
              <a:t>	Bethan:	1 2 4 3 5 6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FontTx/>
              <a:buNone/>
              <a:tabLst>
                <a:tab pos="947738" algn="l"/>
                <a:tab pos="2097088" algn="l"/>
              </a:tabLst>
            </a:pPr>
            <a:r>
              <a:rPr lang="en-GB" altLang="en-US" sz="2000"/>
              <a:t>N.B. breakdown of turn-taking due to poor back channels</a:t>
            </a:r>
          </a:p>
          <a:p>
            <a:pPr marL="0" indent="0">
              <a:lnSpc>
                <a:spcPct val="90000"/>
              </a:lnSpc>
              <a:tabLst>
                <a:tab pos="947738" algn="l"/>
                <a:tab pos="2097088" algn="l"/>
              </a:tabLst>
            </a:pPr>
            <a:endParaRPr lang="en-GB" altLang="en-US" sz="2000"/>
          </a:p>
        </p:txBody>
      </p:sp>
      <p:sp>
        <p:nvSpPr>
          <p:cNvPr id="73732" name="Line 4">
            <a:extLst>
              <a:ext uri="{FF2B5EF4-FFF2-40B4-BE49-F238E27FC236}">
                <a16:creationId xmlns:a16="http://schemas.microsoft.com/office/drawing/2014/main" id="{40C66655-3E37-7FF4-56CA-26B043BA09CD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2362200"/>
            <a:ext cx="0" cy="17526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3734" name="Line 6">
            <a:extLst>
              <a:ext uri="{FF2B5EF4-FFF2-40B4-BE49-F238E27FC236}">
                <a16:creationId xmlns:a16="http://schemas.microsoft.com/office/drawing/2014/main" id="{53C1F8C0-1659-3C57-2896-73DF9A624793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2362200"/>
            <a:ext cx="7086600" cy="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3735" name="Line 7">
            <a:extLst>
              <a:ext uri="{FF2B5EF4-FFF2-40B4-BE49-F238E27FC236}">
                <a16:creationId xmlns:a16="http://schemas.microsoft.com/office/drawing/2014/main" id="{4EF27606-B3C7-D06F-C500-9E81EDB87FA4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4114800"/>
            <a:ext cx="7086600" cy="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B2EBA8E6-5B7C-7AAE-42B9-0972BD9AA7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Maintaining context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5C87216D-016D-780E-7C7C-EC4A064812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  <a:tabLst>
                <a:tab pos="1995488" algn="l"/>
              </a:tabLst>
            </a:pPr>
            <a:r>
              <a:rPr lang="en-GB" altLang="en-US" sz="2400"/>
              <a:t>Recall </a:t>
            </a:r>
            <a:r>
              <a:rPr lang="en-GB" altLang="en-US" sz="2400" i="1"/>
              <a:t>context</a:t>
            </a:r>
            <a:r>
              <a:rPr lang="en-GB" altLang="en-US" sz="2400"/>
              <a:t> was essential for disambiguation</a:t>
            </a:r>
          </a:p>
          <a:p>
            <a:pPr>
              <a:lnSpc>
                <a:spcPct val="90000"/>
              </a:lnSpc>
              <a:buFontTx/>
              <a:buNone/>
              <a:tabLst>
                <a:tab pos="1995488" algn="l"/>
              </a:tabLst>
            </a:pPr>
            <a:endParaRPr lang="en-GB" altLang="en-US" sz="1200"/>
          </a:p>
          <a:p>
            <a:pPr>
              <a:lnSpc>
                <a:spcPct val="90000"/>
              </a:lnSpc>
              <a:buFontTx/>
              <a:buNone/>
              <a:tabLst>
                <a:tab pos="1995488" algn="l"/>
              </a:tabLst>
            </a:pPr>
            <a:r>
              <a:rPr lang="en-GB" altLang="en-US" sz="2400"/>
              <a:t>Text loses external context, hence deixis</a:t>
            </a:r>
          </a:p>
          <a:p>
            <a:pPr>
              <a:lnSpc>
                <a:spcPct val="90000"/>
              </a:lnSpc>
              <a:buFontTx/>
              <a:buNone/>
              <a:tabLst>
                <a:tab pos="1995488" algn="l"/>
              </a:tabLst>
            </a:pPr>
            <a:r>
              <a:rPr lang="en-GB" altLang="en-US" sz="2400"/>
              <a:t>	(but, linking to shared objects can help)</a:t>
            </a:r>
          </a:p>
          <a:p>
            <a:pPr>
              <a:lnSpc>
                <a:spcPct val="90000"/>
              </a:lnSpc>
              <a:tabLst>
                <a:tab pos="1995488" algn="l"/>
              </a:tabLst>
            </a:pPr>
            <a:endParaRPr lang="en-GB" altLang="en-US" sz="2400"/>
          </a:p>
          <a:p>
            <a:pPr lvl="1">
              <a:lnSpc>
                <a:spcPct val="90000"/>
              </a:lnSpc>
              <a:buFontTx/>
              <a:buNone/>
              <a:tabLst>
                <a:tab pos="1995488" algn="l"/>
              </a:tabLst>
            </a:pPr>
            <a:r>
              <a:rPr lang="en-GB" altLang="en-US" sz="2000"/>
              <a:t>1. </a:t>
            </a:r>
            <a:r>
              <a:rPr lang="en-GB" altLang="en-US" sz="2000" b="1"/>
              <a:t>Alison:</a:t>
            </a:r>
            <a:r>
              <a:rPr lang="en-GB" altLang="en-US" sz="2000"/>
              <a:t>	Brian's got some lovely roses</a:t>
            </a:r>
          </a:p>
          <a:p>
            <a:pPr lvl="1">
              <a:lnSpc>
                <a:spcPct val="90000"/>
              </a:lnSpc>
              <a:buFontTx/>
              <a:buNone/>
              <a:tabLst>
                <a:tab pos="1995488" algn="l"/>
              </a:tabLst>
            </a:pPr>
            <a:r>
              <a:rPr lang="en-GB" altLang="en-US" sz="2000"/>
              <a:t>2. </a:t>
            </a:r>
            <a:r>
              <a:rPr lang="en-GB" altLang="en-US" sz="2000" b="1"/>
              <a:t>Brian:</a:t>
            </a:r>
            <a:r>
              <a:rPr lang="en-GB" altLang="en-US" sz="2000"/>
              <a:t>	I'm afraid they're covered in greenfly</a:t>
            </a:r>
          </a:p>
          <a:p>
            <a:pPr lvl="1">
              <a:lnSpc>
                <a:spcPct val="90000"/>
              </a:lnSpc>
              <a:buFontTx/>
              <a:buNone/>
              <a:tabLst>
                <a:tab pos="1995488" algn="l"/>
              </a:tabLst>
            </a:pPr>
            <a:r>
              <a:rPr lang="en-GB" altLang="en-US" sz="2000"/>
              <a:t>3. </a:t>
            </a:r>
            <a:r>
              <a:rPr lang="en-GB" altLang="en-US" sz="2000" b="1"/>
              <a:t>Clarise:</a:t>
            </a:r>
            <a:r>
              <a:rPr lang="en-GB" altLang="en-US" sz="2000"/>
              <a:t>	I've seen them, they're beautiful</a:t>
            </a:r>
          </a:p>
          <a:p>
            <a:pPr>
              <a:lnSpc>
                <a:spcPct val="90000"/>
              </a:lnSpc>
              <a:tabLst>
                <a:tab pos="1995488" algn="l"/>
              </a:tabLst>
            </a:pPr>
            <a:endParaRPr lang="en-GB" altLang="en-US" sz="2400"/>
          </a:p>
          <a:p>
            <a:pPr>
              <a:lnSpc>
                <a:spcPct val="90000"/>
              </a:lnSpc>
              <a:buFontTx/>
              <a:buNone/>
              <a:tabLst>
                <a:tab pos="1995488" algn="l"/>
              </a:tabLst>
            </a:pPr>
            <a:r>
              <a:rPr lang="en-GB" altLang="en-US" sz="2400"/>
              <a:t>Both (2) and (3) respond to (1)</a:t>
            </a:r>
          </a:p>
          <a:p>
            <a:pPr>
              <a:lnSpc>
                <a:spcPct val="90000"/>
              </a:lnSpc>
              <a:buFontTx/>
              <a:buNone/>
              <a:tabLst>
                <a:tab pos="1995488" algn="l"/>
              </a:tabLst>
            </a:pPr>
            <a:r>
              <a:rPr lang="en-GB" altLang="en-US" sz="2400"/>
              <a:t>… but </a:t>
            </a:r>
            <a:r>
              <a:rPr lang="en-GB" altLang="en-US" sz="2400" i="1"/>
              <a:t>transcript</a:t>
            </a:r>
            <a:r>
              <a:rPr lang="en-GB" altLang="en-US" sz="2400"/>
              <a:t> suggests greenfly are beautiful!</a:t>
            </a:r>
          </a:p>
        </p:txBody>
      </p:sp>
      <p:sp>
        <p:nvSpPr>
          <p:cNvPr id="48132" name="Line 4">
            <a:extLst>
              <a:ext uri="{FF2B5EF4-FFF2-40B4-BE49-F238E27FC236}">
                <a16:creationId xmlns:a16="http://schemas.microsoft.com/office/drawing/2014/main" id="{4D13C391-37F4-4D43-8978-49A2DE701BC4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657600"/>
            <a:ext cx="0" cy="13716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8133" name="Line 5">
            <a:extLst>
              <a:ext uri="{FF2B5EF4-FFF2-40B4-BE49-F238E27FC236}">
                <a16:creationId xmlns:a16="http://schemas.microsoft.com/office/drawing/2014/main" id="{BA3E9AA8-42D9-A9C1-AFE3-324E5A2B8B20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657600"/>
            <a:ext cx="6858000" cy="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8135" name="Line 7">
            <a:extLst>
              <a:ext uri="{FF2B5EF4-FFF2-40B4-BE49-F238E27FC236}">
                <a16:creationId xmlns:a16="http://schemas.microsoft.com/office/drawing/2014/main" id="{BEA26C39-CFE0-CCB6-A6FD-CD5D6B5B1AD5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5029200"/>
            <a:ext cx="6858000" cy="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68" name="Rectangle 1040">
            <a:extLst>
              <a:ext uri="{FF2B5EF4-FFF2-40B4-BE49-F238E27FC236}">
                <a16:creationId xmlns:a16="http://schemas.microsoft.com/office/drawing/2014/main" id="{133135D9-DE68-47B8-45BE-EC7CDF6C25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514600"/>
            <a:ext cx="1219200" cy="609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4769" name="Rectangle 1041">
            <a:extLst>
              <a:ext uri="{FF2B5EF4-FFF2-40B4-BE49-F238E27FC236}">
                <a16:creationId xmlns:a16="http://schemas.microsoft.com/office/drawing/2014/main" id="{3FF718B4-E2BF-F237-5D4C-18356D6761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514600"/>
            <a:ext cx="1219200" cy="609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4754" name="Rectangle 1026">
            <a:extLst>
              <a:ext uri="{FF2B5EF4-FFF2-40B4-BE49-F238E27FC236}">
                <a16:creationId xmlns:a16="http://schemas.microsoft.com/office/drawing/2014/main" id="{21DAD8C6-BEAC-19E7-DAB7-35A08AF465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Non-linear conversation</a:t>
            </a:r>
          </a:p>
        </p:txBody>
      </p:sp>
      <p:sp>
        <p:nvSpPr>
          <p:cNvPr id="74755" name="Rectangle 1027">
            <a:extLst>
              <a:ext uri="{FF2B5EF4-FFF2-40B4-BE49-F238E27FC236}">
                <a16:creationId xmlns:a16="http://schemas.microsoft.com/office/drawing/2014/main" id="{12E9FDC6-658A-9D8F-81BC-19DDE4F266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3600" y="5334000"/>
            <a:ext cx="6705600" cy="1143000"/>
          </a:xfrm>
        </p:spPr>
        <p:txBody>
          <a:bodyPr/>
          <a:lstStyle/>
          <a:p>
            <a:pPr algn="r">
              <a:lnSpc>
                <a:spcPct val="90000"/>
              </a:lnSpc>
              <a:buFontTx/>
              <a:buNone/>
            </a:pPr>
            <a:r>
              <a:rPr lang="en-GB" altLang="en-US" sz="2000"/>
              <a:t>hypertext-based or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en-GB" altLang="en-US" sz="2000"/>
              <a:t>threaded-message systems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en-GB" altLang="en-US" sz="2000"/>
              <a:t>maintain ‘parallel’ conversations</a:t>
            </a:r>
          </a:p>
          <a:p>
            <a:pPr algn="r">
              <a:lnSpc>
                <a:spcPct val="90000"/>
              </a:lnSpc>
            </a:pPr>
            <a:endParaRPr lang="en-GB" altLang="en-US" sz="2000"/>
          </a:p>
        </p:txBody>
      </p:sp>
      <p:sp>
        <p:nvSpPr>
          <p:cNvPr id="74757" name="Rectangle 1029">
            <a:extLst>
              <a:ext uri="{FF2B5EF4-FFF2-40B4-BE49-F238E27FC236}">
                <a16:creationId xmlns:a16="http://schemas.microsoft.com/office/drawing/2014/main" id="{FC5AFE67-ADDE-EC38-5618-3CB0E0419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905000"/>
            <a:ext cx="2819400" cy="1219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1588" indent="-1588"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1pPr>
            <a:lvl2pPr marL="473075"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2pPr>
            <a:lvl3pPr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3pPr>
            <a:lvl4pPr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4pPr>
            <a:lvl5pPr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800">
                <a:latin typeface="Verdana" panose="020B0604030504040204" pitchFamily="34" charset="0"/>
              </a:rPr>
              <a:t>1.	</a:t>
            </a:r>
            <a:r>
              <a:rPr lang="en-GB" altLang="en-US" sz="1800" b="1">
                <a:latin typeface="Verdana" panose="020B0604030504040204" pitchFamily="34" charset="0"/>
              </a:rPr>
              <a:t>Alison: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800">
                <a:latin typeface="Verdana" panose="020B0604030504040204" pitchFamily="34" charset="0"/>
              </a:rPr>
              <a:t>		Brian’s got some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800">
                <a:latin typeface="Verdana" panose="020B0604030504040204" pitchFamily="34" charset="0"/>
              </a:rPr>
              <a:t>		lovely roses</a:t>
            </a:r>
          </a:p>
        </p:txBody>
      </p:sp>
      <p:sp>
        <p:nvSpPr>
          <p:cNvPr id="74759" name="Rectangle 1031">
            <a:extLst>
              <a:ext uri="{FF2B5EF4-FFF2-40B4-BE49-F238E27FC236}">
                <a16:creationId xmlns:a16="http://schemas.microsoft.com/office/drawing/2014/main" id="{8B34DD50-ADD4-4875-9B0D-02B28558F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581400"/>
            <a:ext cx="2819400" cy="1219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1588" indent="-1588"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1pPr>
            <a:lvl2pPr marL="473075"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2pPr>
            <a:lvl3pPr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3pPr>
            <a:lvl4pPr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4pPr>
            <a:lvl5pPr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800">
                <a:latin typeface="Verdana" panose="020B0604030504040204" pitchFamily="34" charset="0"/>
              </a:rPr>
              <a:t>2.	</a:t>
            </a:r>
            <a:r>
              <a:rPr lang="en-GB" altLang="en-US" sz="1800" b="1">
                <a:latin typeface="Verdana" panose="020B0604030504040204" pitchFamily="34" charset="0"/>
              </a:rPr>
              <a:t>Brian: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800">
                <a:latin typeface="Verdana" panose="020B0604030504040204" pitchFamily="34" charset="0"/>
              </a:rPr>
              <a:t>		I’m afraid they’re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800">
                <a:latin typeface="Verdana" panose="020B0604030504040204" pitchFamily="34" charset="0"/>
              </a:rPr>
              <a:t>		covered in greenfly</a:t>
            </a:r>
          </a:p>
        </p:txBody>
      </p:sp>
      <p:sp>
        <p:nvSpPr>
          <p:cNvPr id="74760" name="Rectangle 1032">
            <a:extLst>
              <a:ext uri="{FF2B5EF4-FFF2-40B4-BE49-F238E27FC236}">
                <a16:creationId xmlns:a16="http://schemas.microsoft.com/office/drawing/2014/main" id="{5B4F341A-FDE3-58D8-5465-FDAF0FA8B5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581400"/>
            <a:ext cx="2819400" cy="1219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1588" indent="-1588"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1pPr>
            <a:lvl2pPr marL="473075"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2pPr>
            <a:lvl3pPr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3pPr>
            <a:lvl4pPr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4pPr>
            <a:lvl5pPr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800">
                <a:latin typeface="Verdana" panose="020B0604030504040204" pitchFamily="34" charset="0"/>
              </a:rPr>
              <a:t>3.	</a:t>
            </a:r>
            <a:r>
              <a:rPr lang="en-GB" altLang="en-US" sz="1800" b="1">
                <a:latin typeface="Verdana" panose="020B0604030504040204" pitchFamily="34" charset="0"/>
              </a:rPr>
              <a:t>Clarise: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800">
                <a:latin typeface="Verdana" panose="020B0604030504040204" pitchFamily="34" charset="0"/>
              </a:rPr>
              <a:t>		I’ve seen them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800">
                <a:latin typeface="Verdana" panose="020B0604030504040204" pitchFamily="34" charset="0"/>
              </a:rPr>
              <a:t>		they’re beautiful</a:t>
            </a:r>
          </a:p>
        </p:txBody>
      </p:sp>
      <p:sp>
        <p:nvSpPr>
          <p:cNvPr id="74761" name="Rectangle 1033">
            <a:extLst>
              <a:ext uri="{FF2B5EF4-FFF2-40B4-BE49-F238E27FC236}">
                <a16:creationId xmlns:a16="http://schemas.microsoft.com/office/drawing/2014/main" id="{ADE206B6-91AE-BD47-4C05-A6125BA2C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257800"/>
            <a:ext cx="2819400" cy="1219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1588" indent="-1588"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1pPr>
            <a:lvl2pPr marL="473075"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2pPr>
            <a:lvl3pPr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3pPr>
            <a:lvl4pPr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4pPr>
            <a:lvl5pPr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l"/>
              </a:tabLs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800">
                <a:latin typeface="Verdana" panose="020B0604030504040204" pitchFamily="34" charset="0"/>
              </a:rPr>
              <a:t>4.	</a:t>
            </a:r>
            <a:r>
              <a:rPr lang="en-GB" altLang="en-US" sz="1800" b="1">
                <a:latin typeface="Verdana" panose="020B0604030504040204" pitchFamily="34" charset="0"/>
              </a:rPr>
              <a:t>Clarise: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800">
                <a:latin typeface="Verdana" panose="020B0604030504040204" pitchFamily="34" charset="0"/>
              </a:rPr>
              <a:t>		have you tried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800">
                <a:latin typeface="Verdana" panose="020B0604030504040204" pitchFamily="34" charset="0"/>
              </a:rPr>
              <a:t>		companion planting?</a:t>
            </a:r>
          </a:p>
        </p:txBody>
      </p:sp>
      <p:cxnSp>
        <p:nvCxnSpPr>
          <p:cNvPr id="74770" name="AutoShape 1042">
            <a:extLst>
              <a:ext uri="{FF2B5EF4-FFF2-40B4-BE49-F238E27FC236}">
                <a16:creationId xmlns:a16="http://schemas.microsoft.com/office/drawing/2014/main" id="{1CB31725-A30F-A081-3B10-1AF86F776706}"/>
              </a:ext>
            </a:extLst>
          </p:cNvPr>
          <p:cNvCxnSpPr>
            <a:cxnSpLocks noChangeShapeType="1"/>
            <a:stCxn id="74768" idx="2"/>
            <a:endCxn id="74759" idx="0"/>
          </p:cNvCxnSpPr>
          <p:nvPr/>
        </p:nvCxnSpPr>
        <p:spPr bwMode="auto">
          <a:xfrm flipH="1">
            <a:off x="1943100" y="3124200"/>
            <a:ext cx="1638300" cy="4381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771" name="AutoShape 1043">
            <a:extLst>
              <a:ext uri="{FF2B5EF4-FFF2-40B4-BE49-F238E27FC236}">
                <a16:creationId xmlns:a16="http://schemas.microsoft.com/office/drawing/2014/main" id="{C5A804EB-F6F6-AC65-704A-333C7E820E7E}"/>
              </a:ext>
            </a:extLst>
          </p:cNvPr>
          <p:cNvCxnSpPr>
            <a:cxnSpLocks noChangeShapeType="1"/>
            <a:stCxn id="74769" idx="2"/>
            <a:endCxn id="74760" idx="0"/>
          </p:cNvCxnSpPr>
          <p:nvPr/>
        </p:nvCxnSpPr>
        <p:spPr bwMode="auto">
          <a:xfrm>
            <a:off x="5181600" y="3124200"/>
            <a:ext cx="1638300" cy="4381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772" name="AutoShape 1044">
            <a:extLst>
              <a:ext uri="{FF2B5EF4-FFF2-40B4-BE49-F238E27FC236}">
                <a16:creationId xmlns:a16="http://schemas.microsoft.com/office/drawing/2014/main" id="{1AD15553-F423-1F27-AD70-69AE68028D0C}"/>
              </a:ext>
            </a:extLst>
          </p:cNvPr>
          <p:cNvCxnSpPr>
            <a:cxnSpLocks noChangeShapeType="1"/>
            <a:stCxn id="74759" idx="2"/>
            <a:endCxn id="74761" idx="0"/>
          </p:cNvCxnSpPr>
          <p:nvPr/>
        </p:nvCxnSpPr>
        <p:spPr bwMode="auto">
          <a:xfrm>
            <a:off x="1943100" y="4819650"/>
            <a:ext cx="0" cy="419100"/>
          </a:xfrm>
          <a:prstGeom prst="straightConnector1">
            <a:avLst/>
          </a:prstGeom>
          <a:noFill/>
          <a:ln w="38100">
            <a:solidFill>
              <a:srgbClr val="2E005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E6D5CBC4-D533-29D3-6E5A-62E4E89608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Face-to-face communication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D8C1C991-BEF4-9565-898B-D0EE65B8F3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sz="2400"/>
          </a:p>
          <a:p>
            <a:r>
              <a:rPr lang="en-GB" altLang="en-US" sz="2400"/>
              <a:t>Most primitive and most subtle form of communication</a:t>
            </a:r>
          </a:p>
          <a:p>
            <a:endParaRPr lang="en-GB" altLang="en-US" sz="2400"/>
          </a:p>
          <a:p>
            <a:r>
              <a:rPr lang="en-GB" altLang="en-US" sz="2400"/>
              <a:t>Often seen as the paradigm for computer mediated communication?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26">
            <a:extLst>
              <a:ext uri="{FF2B5EF4-FFF2-40B4-BE49-F238E27FC236}">
                <a16:creationId xmlns:a16="http://schemas.microsoft.com/office/drawing/2014/main" id="{ADD58B5E-8BA0-DA01-30C9-AFA49ACD4F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Pace and granularity</a:t>
            </a:r>
          </a:p>
        </p:txBody>
      </p:sp>
      <p:sp>
        <p:nvSpPr>
          <p:cNvPr id="47107" name="Rectangle 1027">
            <a:extLst>
              <a:ext uri="{FF2B5EF4-FFF2-40B4-BE49-F238E27FC236}">
                <a16:creationId xmlns:a16="http://schemas.microsoft.com/office/drawing/2014/main" id="{3098609D-79F6-1484-9066-70534CD2EA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tabLst>
                <a:tab pos="2378075" algn="r"/>
                <a:tab pos="2762250" algn="ctr"/>
                <a:tab pos="3144838" algn="l"/>
              </a:tabLst>
            </a:pPr>
            <a:r>
              <a:rPr lang="en-GB" altLang="en-US" sz="2400"/>
              <a:t>Pace of conversation – the rate of turn taking</a:t>
            </a:r>
          </a:p>
          <a:p>
            <a:pPr lvl="1">
              <a:buFontTx/>
              <a:buChar char=" "/>
              <a:tabLst>
                <a:tab pos="2378075" algn="r"/>
                <a:tab pos="2762250" algn="ctr"/>
                <a:tab pos="3144838" algn="l"/>
              </a:tabLst>
            </a:pPr>
            <a:r>
              <a:rPr lang="en-GB" altLang="en-US" sz="2000"/>
              <a:t>	face-to-face	–	every few seconds</a:t>
            </a:r>
          </a:p>
          <a:p>
            <a:pPr lvl="1">
              <a:buFontTx/>
              <a:buChar char=" "/>
              <a:tabLst>
                <a:tab pos="2378075" algn="r"/>
                <a:tab pos="2762250" algn="ctr"/>
                <a:tab pos="3144838" algn="l"/>
              </a:tabLst>
            </a:pPr>
            <a:r>
              <a:rPr lang="en-GB" altLang="en-US" sz="2000"/>
              <a:t>	telephone	–	half a minute</a:t>
            </a:r>
          </a:p>
          <a:p>
            <a:pPr lvl="1">
              <a:buFontTx/>
              <a:buChar char=" "/>
              <a:tabLst>
                <a:tab pos="2378075" algn="r"/>
                <a:tab pos="2762250" algn="ctr"/>
                <a:tab pos="3144838" algn="l"/>
              </a:tabLst>
            </a:pPr>
            <a:r>
              <a:rPr lang="en-GB" altLang="en-US" sz="2000"/>
              <a:t>	email	–	hours or days</a:t>
            </a:r>
          </a:p>
          <a:p>
            <a:pPr>
              <a:tabLst>
                <a:tab pos="2378075" algn="r"/>
                <a:tab pos="2762250" algn="ctr"/>
                <a:tab pos="3144838" algn="l"/>
              </a:tabLst>
            </a:pPr>
            <a:endParaRPr lang="en-GB" altLang="en-US" sz="1200"/>
          </a:p>
          <a:p>
            <a:pPr>
              <a:buFontTx/>
              <a:buNone/>
              <a:tabLst>
                <a:tab pos="2378075" algn="r"/>
                <a:tab pos="2762250" algn="ctr"/>
                <a:tab pos="3144838" algn="l"/>
              </a:tabLst>
            </a:pPr>
            <a:r>
              <a:rPr lang="en-GB" altLang="en-US" sz="2400"/>
              <a:t>face-to-face conversation is highly interactive</a:t>
            </a:r>
          </a:p>
          <a:p>
            <a:pPr lvl="1">
              <a:tabLst>
                <a:tab pos="2378075" algn="r"/>
                <a:tab pos="2762250" algn="ctr"/>
                <a:tab pos="3144838" algn="l"/>
              </a:tabLst>
            </a:pPr>
            <a:r>
              <a:rPr lang="en-GB" altLang="en-US" sz="2000"/>
              <a:t>initial utterance is vague</a:t>
            </a:r>
          </a:p>
          <a:p>
            <a:pPr lvl="1">
              <a:tabLst>
                <a:tab pos="2378075" algn="r"/>
                <a:tab pos="2762250" algn="ctr"/>
                <a:tab pos="3144838" algn="l"/>
              </a:tabLst>
            </a:pPr>
            <a:r>
              <a:rPr lang="en-GB" altLang="en-US" sz="2000"/>
              <a:t>feedback gives cues for comprehension</a:t>
            </a:r>
          </a:p>
          <a:p>
            <a:pPr>
              <a:buFontTx/>
              <a:buNone/>
              <a:tabLst>
                <a:tab pos="2378075" algn="r"/>
                <a:tab pos="2762250" algn="ctr"/>
                <a:tab pos="3144838" algn="l"/>
              </a:tabLst>
            </a:pPr>
            <a:endParaRPr lang="en-GB" altLang="en-US" sz="1200"/>
          </a:p>
          <a:p>
            <a:pPr>
              <a:buFontTx/>
              <a:buNone/>
              <a:tabLst>
                <a:tab pos="2378075" algn="r"/>
                <a:tab pos="2762250" algn="ctr"/>
                <a:tab pos="3144838" algn="l"/>
              </a:tabLst>
            </a:pPr>
            <a:r>
              <a:rPr lang="en-GB" altLang="en-US" sz="2400"/>
              <a:t>lower pace 	 </a:t>
            </a:r>
            <a:r>
              <a:rPr lang="en-GB" altLang="en-US" sz="2400">
                <a:sym typeface="Symbol" pitchFamily="2" charset="2"/>
              </a:rPr>
              <a:t></a:t>
            </a:r>
            <a:r>
              <a:rPr lang="en-GB" altLang="en-US" sz="2400"/>
              <a:t>  less feedback</a:t>
            </a:r>
            <a:br>
              <a:rPr lang="en-GB" altLang="en-US" sz="2400"/>
            </a:br>
            <a:r>
              <a:rPr lang="en-GB" altLang="en-US" sz="2400"/>
              <a:t>             	 </a:t>
            </a:r>
            <a:r>
              <a:rPr lang="en-GB" altLang="en-US" sz="2400">
                <a:sym typeface="Symbol" pitchFamily="2" charset="2"/>
              </a:rPr>
              <a:t></a:t>
            </a:r>
            <a:r>
              <a:rPr lang="en-GB" altLang="en-US" sz="2400"/>
              <a:t>  less interactive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026">
            <a:extLst>
              <a:ext uri="{FF2B5EF4-FFF2-40B4-BE49-F238E27FC236}">
                <a16:creationId xmlns:a16="http://schemas.microsoft.com/office/drawing/2014/main" id="{07389A4C-D35C-08A9-1B43-16E067DDF0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Coping strategies</a:t>
            </a:r>
          </a:p>
        </p:txBody>
      </p:sp>
      <p:sp>
        <p:nvSpPr>
          <p:cNvPr id="75779" name="Rectangle 1027">
            <a:extLst>
              <a:ext uri="{FF2B5EF4-FFF2-40B4-BE49-F238E27FC236}">
                <a16:creationId xmlns:a16="http://schemas.microsoft.com/office/drawing/2014/main" id="{AD101FB1-4A2F-0B8E-3640-BCADEC205D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tabLst>
                <a:tab pos="2278063" algn="l"/>
              </a:tabLst>
            </a:pPr>
            <a:r>
              <a:rPr lang="en-GB" altLang="en-US" sz="2000"/>
              <a:t>People are very clever!</a:t>
            </a:r>
          </a:p>
          <a:p>
            <a:pPr lvl="1">
              <a:buFontTx/>
              <a:buNone/>
              <a:tabLst>
                <a:tab pos="2278063" algn="l"/>
              </a:tabLst>
            </a:pPr>
            <a:r>
              <a:rPr lang="en-GB" altLang="en-US" sz="2000"/>
              <a:t>they create </a:t>
            </a:r>
            <a:r>
              <a:rPr lang="en-GB" altLang="en-US" sz="2000" i="1"/>
              <a:t>coping strategies</a:t>
            </a:r>
            <a:r>
              <a:rPr lang="en-GB" altLang="en-US" sz="2000"/>
              <a:t> when things are difficult </a:t>
            </a:r>
          </a:p>
          <a:p>
            <a:pPr>
              <a:buFontTx/>
              <a:buNone/>
              <a:tabLst>
                <a:tab pos="2278063" algn="l"/>
              </a:tabLst>
            </a:pPr>
            <a:endParaRPr lang="en-GB" altLang="en-US" sz="2000"/>
          </a:p>
          <a:p>
            <a:pPr>
              <a:buFontTx/>
              <a:buNone/>
              <a:tabLst>
                <a:tab pos="2278063" algn="l"/>
              </a:tabLst>
            </a:pPr>
            <a:r>
              <a:rPr lang="en-GB" altLang="en-US" sz="2000"/>
              <a:t>Coping strategies for slow communication</a:t>
            </a:r>
            <a:endParaRPr lang="en-GB" altLang="en-US" sz="2400"/>
          </a:p>
          <a:p>
            <a:pPr lvl="1">
              <a:buFontTx/>
              <a:buNone/>
              <a:tabLst>
                <a:tab pos="2278063" algn="l"/>
              </a:tabLst>
            </a:pPr>
            <a:r>
              <a:rPr lang="en-GB" altLang="en-US" sz="2000"/>
              <a:t>attempt to increase granularity:</a:t>
            </a:r>
          </a:p>
          <a:p>
            <a:pPr lvl="1">
              <a:buFontTx/>
              <a:buNone/>
              <a:tabLst>
                <a:tab pos="2278063" algn="l"/>
              </a:tabLst>
            </a:pPr>
            <a:endParaRPr lang="en-GB" altLang="en-US" sz="800"/>
          </a:p>
          <a:p>
            <a:pPr lvl="1">
              <a:buFontTx/>
              <a:buNone/>
              <a:tabLst>
                <a:tab pos="2278063" algn="l"/>
              </a:tabLst>
            </a:pPr>
            <a:r>
              <a:rPr lang="en-GB" altLang="en-US" sz="2000" i="1"/>
              <a:t>eagerness</a:t>
            </a:r>
            <a:r>
              <a:rPr lang="en-GB" altLang="en-US" sz="2000"/>
              <a:t> – looking ahead in the conversation game</a:t>
            </a:r>
          </a:p>
          <a:p>
            <a:pPr lvl="2">
              <a:buClr>
                <a:schemeClr val="bg2"/>
              </a:buClr>
              <a:buFont typeface="Monotype Sorts" pitchFamily="2" charset="2"/>
              <a:buChar char="z"/>
              <a:tabLst>
                <a:tab pos="2278063" algn="l"/>
              </a:tabLst>
            </a:pPr>
            <a:r>
              <a:rPr lang="en-GB" altLang="en-US" sz="1800" b="1"/>
              <a:t>Brian:  </a:t>
            </a:r>
            <a:r>
              <a:rPr lang="en-GB" altLang="en-US" sz="1800"/>
              <a:t>Like a cup of tea? Milk or lemon?</a:t>
            </a:r>
          </a:p>
          <a:p>
            <a:pPr lvl="2">
              <a:buClr>
                <a:schemeClr val="bg2"/>
              </a:buClr>
              <a:buFont typeface="Monotype Sorts" pitchFamily="2" charset="2"/>
              <a:buChar char="z"/>
              <a:tabLst>
                <a:tab pos="2278063" algn="l"/>
              </a:tabLst>
            </a:pPr>
            <a:endParaRPr lang="en-GB" altLang="en-US" sz="800"/>
          </a:p>
          <a:p>
            <a:pPr lvl="1">
              <a:buFontTx/>
              <a:buNone/>
              <a:tabLst>
                <a:tab pos="2278063" algn="l"/>
              </a:tabLst>
            </a:pPr>
            <a:r>
              <a:rPr lang="en-GB" altLang="en-US" sz="2000" i="1"/>
              <a:t>multiplexing</a:t>
            </a:r>
            <a:r>
              <a:rPr lang="en-GB" altLang="en-US" sz="2000"/>
              <a:t> –  several topics in one utterance</a:t>
            </a:r>
          </a:p>
          <a:p>
            <a:pPr lvl="2">
              <a:buClr>
                <a:schemeClr val="bg2"/>
              </a:buClr>
              <a:buFont typeface="Monotype Sorts" pitchFamily="2" charset="2"/>
              <a:buChar char="z"/>
              <a:tabLst>
                <a:tab pos="2278063" algn="l"/>
              </a:tabLst>
            </a:pPr>
            <a:r>
              <a:rPr lang="en-GB" altLang="en-US" sz="1800" b="1"/>
              <a:t>Alison:  </a:t>
            </a:r>
            <a:r>
              <a:rPr lang="en-GB" altLang="en-US" sz="1800"/>
              <a:t>No thanks. I love your roses.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ADDEAAD9-1426-E65B-0A83-2A7BAFD94B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The Conversation Game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DDF7225F-0A17-A9F8-C8CE-0ABBB6ECA0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 sz="2400"/>
              <a:t>Conversation is like a game</a:t>
            </a:r>
          </a:p>
          <a:p>
            <a:pPr>
              <a:buFontTx/>
              <a:buNone/>
            </a:pPr>
            <a:endParaRPr lang="en-GB" altLang="en-US" sz="2400"/>
          </a:p>
          <a:p>
            <a:pPr>
              <a:buFontTx/>
              <a:buNone/>
            </a:pPr>
            <a:r>
              <a:rPr lang="en-GB" altLang="en-US" sz="2400"/>
              <a:t>Linear text follows one path through it</a:t>
            </a:r>
          </a:p>
          <a:p>
            <a:pPr>
              <a:buFontTx/>
              <a:buNone/>
            </a:pPr>
            <a:endParaRPr lang="en-GB" altLang="en-US" sz="2400"/>
          </a:p>
          <a:p>
            <a:pPr>
              <a:buFontTx/>
              <a:buNone/>
            </a:pPr>
            <a:r>
              <a:rPr lang="en-GB" altLang="en-US" sz="2400"/>
              <a:t>Participants choose the path by their utterances</a:t>
            </a:r>
          </a:p>
          <a:p>
            <a:pPr>
              <a:buFontTx/>
              <a:buNone/>
            </a:pPr>
            <a:endParaRPr lang="en-GB" altLang="en-US" sz="2400"/>
          </a:p>
          <a:p>
            <a:pPr>
              <a:buFontTx/>
              <a:buNone/>
            </a:pPr>
            <a:r>
              <a:rPr lang="en-GB" altLang="en-US" sz="2400"/>
              <a:t>Hypertext can follow several paths at once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174" name="Group 94">
            <a:extLst>
              <a:ext uri="{FF2B5EF4-FFF2-40B4-BE49-F238E27FC236}">
                <a16:creationId xmlns:a16="http://schemas.microsoft.com/office/drawing/2014/main" id="{F3840066-5794-25B0-7183-E0DB5ECE3BC8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4495800"/>
            <a:ext cx="609600" cy="228600"/>
            <a:chOff x="2736" y="1488"/>
            <a:chExt cx="384" cy="144"/>
          </a:xfrm>
        </p:grpSpPr>
        <p:sp>
          <p:nvSpPr>
            <p:cNvPr id="46175" name="Rectangle 95">
              <a:extLst>
                <a:ext uri="{FF2B5EF4-FFF2-40B4-BE49-F238E27FC236}">
                  <a16:creationId xmlns:a16="http://schemas.microsoft.com/office/drawing/2014/main" id="{52D0DDDE-1445-32D6-4B9E-BC01B2AFBD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488"/>
              <a:ext cx="96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176" name="Rectangle 96">
              <a:extLst>
                <a:ext uri="{FF2B5EF4-FFF2-40B4-BE49-F238E27FC236}">
                  <a16:creationId xmlns:a16="http://schemas.microsoft.com/office/drawing/2014/main" id="{688DAE3F-562C-52D0-ED16-2FD229D7FB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1488"/>
              <a:ext cx="96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177" name="Rectangle 97">
              <a:extLst>
                <a:ext uri="{FF2B5EF4-FFF2-40B4-BE49-F238E27FC236}">
                  <a16:creationId xmlns:a16="http://schemas.microsoft.com/office/drawing/2014/main" id="{A0862AB8-EACC-8435-54CB-D7DB8F56F0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488"/>
              <a:ext cx="96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178" name="Rectangle 98">
              <a:extLst>
                <a:ext uri="{FF2B5EF4-FFF2-40B4-BE49-F238E27FC236}">
                  <a16:creationId xmlns:a16="http://schemas.microsoft.com/office/drawing/2014/main" id="{A5718421-5BF3-0040-03A9-E1B54FC2A9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1488"/>
              <a:ext cx="96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46139" name="Group 59">
            <a:extLst>
              <a:ext uri="{FF2B5EF4-FFF2-40B4-BE49-F238E27FC236}">
                <a16:creationId xmlns:a16="http://schemas.microsoft.com/office/drawing/2014/main" id="{43061AFA-C7A2-1914-F626-2DF4BBBE0081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3276600"/>
            <a:ext cx="609600" cy="228600"/>
            <a:chOff x="2736" y="1488"/>
            <a:chExt cx="384" cy="144"/>
          </a:xfrm>
        </p:grpSpPr>
        <p:sp>
          <p:nvSpPr>
            <p:cNvPr id="46140" name="Rectangle 60">
              <a:extLst>
                <a:ext uri="{FF2B5EF4-FFF2-40B4-BE49-F238E27FC236}">
                  <a16:creationId xmlns:a16="http://schemas.microsoft.com/office/drawing/2014/main" id="{B24F2BF7-B339-AF72-51F5-AB50E80681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488"/>
              <a:ext cx="96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141" name="Rectangle 61">
              <a:extLst>
                <a:ext uri="{FF2B5EF4-FFF2-40B4-BE49-F238E27FC236}">
                  <a16:creationId xmlns:a16="http://schemas.microsoft.com/office/drawing/2014/main" id="{ECB785AE-8A9A-1EB8-C048-5872326BD4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1488"/>
              <a:ext cx="96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142" name="Rectangle 62">
              <a:extLst>
                <a:ext uri="{FF2B5EF4-FFF2-40B4-BE49-F238E27FC236}">
                  <a16:creationId xmlns:a16="http://schemas.microsoft.com/office/drawing/2014/main" id="{62ACBC6C-FB6F-56AF-D29A-723BE626FC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488"/>
              <a:ext cx="96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143" name="Rectangle 63">
              <a:extLst>
                <a:ext uri="{FF2B5EF4-FFF2-40B4-BE49-F238E27FC236}">
                  <a16:creationId xmlns:a16="http://schemas.microsoft.com/office/drawing/2014/main" id="{DD8E8E3B-7ECB-1439-C79E-E8624B1C88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1488"/>
              <a:ext cx="96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46183" name="Rectangle 103">
            <a:extLst>
              <a:ext uri="{FF2B5EF4-FFF2-40B4-BE49-F238E27FC236}">
                <a16:creationId xmlns:a16="http://schemas.microsoft.com/office/drawing/2014/main" id="{D6E8AE5E-4106-AB7E-13D8-407B46311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5029200"/>
            <a:ext cx="3048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171" name="Rectangle 91">
            <a:extLst>
              <a:ext uri="{FF2B5EF4-FFF2-40B4-BE49-F238E27FC236}">
                <a16:creationId xmlns:a16="http://schemas.microsoft.com/office/drawing/2014/main" id="{2A9C4B7F-0A37-3754-A6FF-8147F99C0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5029200"/>
            <a:ext cx="3048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173" name="Rectangle 93">
            <a:extLst>
              <a:ext uri="{FF2B5EF4-FFF2-40B4-BE49-F238E27FC236}">
                <a16:creationId xmlns:a16="http://schemas.microsoft.com/office/drawing/2014/main" id="{3FAB0101-2D0F-6D53-1062-316C62145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5029200"/>
            <a:ext cx="3048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089" name="Rectangle 9">
            <a:extLst>
              <a:ext uri="{FF2B5EF4-FFF2-40B4-BE49-F238E27FC236}">
                <a16:creationId xmlns:a16="http://schemas.microsoft.com/office/drawing/2014/main" id="{E3C43117-0D94-477B-74FC-1CEE9F1B9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819400"/>
            <a:ext cx="1524000" cy="685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1588" indent="-1588">
              <a:defRPr sz="2400">
                <a:solidFill>
                  <a:schemeClr val="tx1"/>
                </a:solidFill>
                <a:latin typeface="Times" charset="0"/>
              </a:defRPr>
            </a:lvl1pPr>
            <a:lvl2pPr marL="473075">
              <a:defRPr sz="2400">
                <a:solidFill>
                  <a:schemeClr val="tx1"/>
                </a:solidFill>
                <a:latin typeface="Times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000" b="1">
                <a:latin typeface="Verdana" panose="020B0604030504040204" pitchFamily="34" charset="0"/>
              </a:rPr>
              <a:t>Brian: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000">
                <a:latin typeface="Verdana" panose="020B0604030504040204" pitchFamily="34" charset="0"/>
              </a:rPr>
              <a:t>mmm, but I’ve had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000">
                <a:latin typeface="Verdana" panose="020B0604030504040204" pitchFamily="34" charset="0"/>
              </a:rPr>
              <a:t>trouble with greenfly</a:t>
            </a:r>
          </a:p>
        </p:txBody>
      </p:sp>
      <p:grpSp>
        <p:nvGrpSpPr>
          <p:cNvPr id="46109" name="Group 29">
            <a:extLst>
              <a:ext uri="{FF2B5EF4-FFF2-40B4-BE49-F238E27FC236}">
                <a16:creationId xmlns:a16="http://schemas.microsoft.com/office/drawing/2014/main" id="{4DE65ABF-2AD0-6BF0-2D5E-541046785831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2057400"/>
            <a:ext cx="609600" cy="228600"/>
            <a:chOff x="2736" y="1488"/>
            <a:chExt cx="384" cy="144"/>
          </a:xfrm>
        </p:grpSpPr>
        <p:sp>
          <p:nvSpPr>
            <p:cNvPr id="46105" name="Rectangle 25">
              <a:extLst>
                <a:ext uri="{FF2B5EF4-FFF2-40B4-BE49-F238E27FC236}">
                  <a16:creationId xmlns:a16="http://schemas.microsoft.com/office/drawing/2014/main" id="{51FFC490-EC4B-403A-C66C-A51917D58F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488"/>
              <a:ext cx="96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106" name="Rectangle 26">
              <a:extLst>
                <a:ext uri="{FF2B5EF4-FFF2-40B4-BE49-F238E27FC236}">
                  <a16:creationId xmlns:a16="http://schemas.microsoft.com/office/drawing/2014/main" id="{537C0552-21A4-820A-1871-8B994A7003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1488"/>
              <a:ext cx="96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107" name="Rectangle 27">
              <a:extLst>
                <a:ext uri="{FF2B5EF4-FFF2-40B4-BE49-F238E27FC236}">
                  <a16:creationId xmlns:a16="http://schemas.microsoft.com/office/drawing/2014/main" id="{D48E4088-CC5C-CF6A-7EB7-F6F16ACC0D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488"/>
              <a:ext cx="96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108" name="Rectangle 28">
              <a:extLst>
                <a:ext uri="{FF2B5EF4-FFF2-40B4-BE49-F238E27FC236}">
                  <a16:creationId xmlns:a16="http://schemas.microsoft.com/office/drawing/2014/main" id="{F43D527B-0270-D920-D763-8E9A520187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1488"/>
              <a:ext cx="96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46115" name="Rectangle 35">
            <a:extLst>
              <a:ext uri="{FF2B5EF4-FFF2-40B4-BE49-F238E27FC236}">
                <a16:creationId xmlns:a16="http://schemas.microsoft.com/office/drawing/2014/main" id="{BDB465CE-B573-4519-9C85-794206D90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2667000"/>
            <a:ext cx="3048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116" name="Rectangle 36">
            <a:extLst>
              <a:ext uri="{FF2B5EF4-FFF2-40B4-BE49-F238E27FC236}">
                <a16:creationId xmlns:a16="http://schemas.microsoft.com/office/drawing/2014/main" id="{512DE9BC-D6BE-65BE-7977-CFBA0062A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2667000"/>
            <a:ext cx="3048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148" name="Rectangle 68">
            <a:extLst>
              <a:ext uri="{FF2B5EF4-FFF2-40B4-BE49-F238E27FC236}">
                <a16:creationId xmlns:a16="http://schemas.microsoft.com/office/drawing/2014/main" id="{A59FD659-F151-38B7-2928-BA47108719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810000"/>
            <a:ext cx="3048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149" name="Rectangle 69">
            <a:extLst>
              <a:ext uri="{FF2B5EF4-FFF2-40B4-BE49-F238E27FC236}">
                <a16:creationId xmlns:a16="http://schemas.microsoft.com/office/drawing/2014/main" id="{289DC8B7-B237-519C-4764-B569C21EB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810000"/>
            <a:ext cx="3048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150" name="Rectangle 70">
            <a:extLst>
              <a:ext uri="{FF2B5EF4-FFF2-40B4-BE49-F238E27FC236}">
                <a16:creationId xmlns:a16="http://schemas.microsoft.com/office/drawing/2014/main" id="{B232D828-D106-06FC-F690-62DB70E2A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810000"/>
            <a:ext cx="3048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46117" name="Group 37">
            <a:extLst>
              <a:ext uri="{FF2B5EF4-FFF2-40B4-BE49-F238E27FC236}">
                <a16:creationId xmlns:a16="http://schemas.microsoft.com/office/drawing/2014/main" id="{36196955-6A4B-FB4A-6350-693B81C69B3C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4495800"/>
            <a:ext cx="609600" cy="228600"/>
            <a:chOff x="2736" y="1488"/>
            <a:chExt cx="384" cy="144"/>
          </a:xfrm>
        </p:grpSpPr>
        <p:sp>
          <p:nvSpPr>
            <p:cNvPr id="46118" name="Rectangle 38">
              <a:extLst>
                <a:ext uri="{FF2B5EF4-FFF2-40B4-BE49-F238E27FC236}">
                  <a16:creationId xmlns:a16="http://schemas.microsoft.com/office/drawing/2014/main" id="{5431DB3F-32E3-51E7-D8C2-E09E97BE14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488"/>
              <a:ext cx="96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119" name="Rectangle 39">
              <a:extLst>
                <a:ext uri="{FF2B5EF4-FFF2-40B4-BE49-F238E27FC236}">
                  <a16:creationId xmlns:a16="http://schemas.microsoft.com/office/drawing/2014/main" id="{834D25D0-E409-5F25-7C4C-9DBABA1DC8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1488"/>
              <a:ext cx="96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120" name="Rectangle 40">
              <a:extLst>
                <a:ext uri="{FF2B5EF4-FFF2-40B4-BE49-F238E27FC236}">
                  <a16:creationId xmlns:a16="http://schemas.microsoft.com/office/drawing/2014/main" id="{BC314DAE-7D74-F36C-B955-3EF1D07DCE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488"/>
              <a:ext cx="96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121" name="Rectangle 41">
              <a:extLst>
                <a:ext uri="{FF2B5EF4-FFF2-40B4-BE49-F238E27FC236}">
                  <a16:creationId xmlns:a16="http://schemas.microsoft.com/office/drawing/2014/main" id="{222C74AC-1381-1913-5B47-D8246C75C3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1488"/>
              <a:ext cx="96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46128" name="Group 48">
            <a:extLst>
              <a:ext uri="{FF2B5EF4-FFF2-40B4-BE49-F238E27FC236}">
                <a16:creationId xmlns:a16="http://schemas.microsoft.com/office/drawing/2014/main" id="{8FE6008D-C6A2-2993-52A7-6850E7274B22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3276600"/>
            <a:ext cx="609600" cy="228600"/>
            <a:chOff x="2736" y="1488"/>
            <a:chExt cx="384" cy="144"/>
          </a:xfrm>
        </p:grpSpPr>
        <p:sp>
          <p:nvSpPr>
            <p:cNvPr id="46129" name="Rectangle 49">
              <a:extLst>
                <a:ext uri="{FF2B5EF4-FFF2-40B4-BE49-F238E27FC236}">
                  <a16:creationId xmlns:a16="http://schemas.microsoft.com/office/drawing/2014/main" id="{CD2ED50F-DF6E-78CC-68D5-547AC29E40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488"/>
              <a:ext cx="96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130" name="Rectangle 50">
              <a:extLst>
                <a:ext uri="{FF2B5EF4-FFF2-40B4-BE49-F238E27FC236}">
                  <a16:creationId xmlns:a16="http://schemas.microsoft.com/office/drawing/2014/main" id="{BFD5762E-B9A5-8A98-9875-E8D195F8E9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1488"/>
              <a:ext cx="96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131" name="Rectangle 51">
              <a:extLst>
                <a:ext uri="{FF2B5EF4-FFF2-40B4-BE49-F238E27FC236}">
                  <a16:creationId xmlns:a16="http://schemas.microsoft.com/office/drawing/2014/main" id="{4D68CFCE-BC8B-B15A-01D2-8B3FA59CE0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488"/>
              <a:ext cx="96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132" name="Rectangle 52">
              <a:extLst>
                <a:ext uri="{FF2B5EF4-FFF2-40B4-BE49-F238E27FC236}">
                  <a16:creationId xmlns:a16="http://schemas.microsoft.com/office/drawing/2014/main" id="{C9268D52-DFA1-4CD9-7B23-3DF659C59D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1488"/>
              <a:ext cx="96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46126" name="Rectangle 46">
            <a:extLst>
              <a:ext uri="{FF2B5EF4-FFF2-40B4-BE49-F238E27FC236}">
                <a16:creationId xmlns:a16="http://schemas.microsoft.com/office/drawing/2014/main" id="{45B29054-68CA-403E-0BA2-9BCC92839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029200"/>
            <a:ext cx="3048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127" name="Rectangle 47">
            <a:extLst>
              <a:ext uri="{FF2B5EF4-FFF2-40B4-BE49-F238E27FC236}">
                <a16:creationId xmlns:a16="http://schemas.microsoft.com/office/drawing/2014/main" id="{2A6FB0A2-84AB-C764-6680-A328F7534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5029200"/>
            <a:ext cx="3048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152" name="Rectangle 72">
            <a:extLst>
              <a:ext uri="{FF2B5EF4-FFF2-40B4-BE49-F238E27FC236}">
                <a16:creationId xmlns:a16="http://schemas.microsoft.com/office/drawing/2014/main" id="{DB21390B-9261-3152-39A9-09E16F9FD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029200"/>
            <a:ext cx="3048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137" name="Rectangle 57">
            <a:extLst>
              <a:ext uri="{FF2B5EF4-FFF2-40B4-BE49-F238E27FC236}">
                <a16:creationId xmlns:a16="http://schemas.microsoft.com/office/drawing/2014/main" id="{58108A08-1A78-53F0-AA03-55488F252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810000"/>
            <a:ext cx="3048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138" name="Rectangle 58">
            <a:extLst>
              <a:ext uri="{FF2B5EF4-FFF2-40B4-BE49-F238E27FC236}">
                <a16:creationId xmlns:a16="http://schemas.microsoft.com/office/drawing/2014/main" id="{6EB08DE6-FC5D-D33D-E3B6-C4D5A820AE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810000"/>
            <a:ext cx="3048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C926B85E-E81C-B790-C4A1-1CA816E6EB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/>
              <a:t>…  like a game</a:t>
            </a:r>
            <a:br>
              <a:rPr lang="en-GB" altLang="en-US" sz="3200"/>
            </a:br>
            <a:endParaRPr lang="en-GB" altLang="en-US"/>
          </a:p>
        </p:txBody>
      </p:sp>
      <p:sp>
        <p:nvSpPr>
          <p:cNvPr id="46084" name="Text Box 4">
            <a:extLst>
              <a:ext uri="{FF2B5EF4-FFF2-40B4-BE49-F238E27FC236}">
                <a16:creationId xmlns:a16="http://schemas.microsoft.com/office/drawing/2014/main" id="{EB29146F-9C62-87DD-24B3-817B5F9BE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897313"/>
            <a:ext cx="16065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GB" altLang="en-US" sz="1800">
                <a:latin typeface="Verdana" panose="020B0604030504040204" pitchFamily="34" charset="0"/>
              </a:rPr>
              <a:t>Alison’s turn</a:t>
            </a:r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3C77952A-BFB4-AA7E-EA94-CA149F9F5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3325" y="2754313"/>
            <a:ext cx="15208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GB" altLang="en-US" sz="1800">
                <a:latin typeface="Verdana" panose="020B0604030504040204" pitchFamily="34" charset="0"/>
              </a:rPr>
              <a:t>Brian’s turn</a:t>
            </a:r>
          </a:p>
        </p:txBody>
      </p:sp>
      <p:sp>
        <p:nvSpPr>
          <p:cNvPr id="46088" name="Rectangle 8">
            <a:extLst>
              <a:ext uri="{FF2B5EF4-FFF2-40B4-BE49-F238E27FC236}">
                <a16:creationId xmlns:a16="http://schemas.microsoft.com/office/drawing/2014/main" id="{07885251-24AF-E925-1B8B-367427CC0C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038600"/>
            <a:ext cx="1524000" cy="685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1588" indent="-1588">
              <a:defRPr sz="2400">
                <a:solidFill>
                  <a:schemeClr val="tx1"/>
                </a:solidFill>
                <a:latin typeface="Times" charset="0"/>
              </a:defRPr>
            </a:lvl1pPr>
            <a:lvl2pPr marL="473075">
              <a:defRPr sz="2400">
                <a:solidFill>
                  <a:schemeClr val="tx1"/>
                </a:solidFill>
                <a:latin typeface="Times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000" b="1">
                <a:latin typeface="Verdana" panose="020B0604030504040204" pitchFamily="34" charset="0"/>
              </a:rPr>
              <a:t>Alison: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000">
                <a:latin typeface="Verdana" panose="020B0604030504040204" pitchFamily="34" charset="0"/>
              </a:rPr>
              <a:t>they’re the symbol of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000">
                <a:latin typeface="Verdana" panose="020B0604030504040204" pitchFamily="34" charset="0"/>
              </a:rPr>
              <a:t>the English summer</a:t>
            </a:r>
          </a:p>
        </p:txBody>
      </p:sp>
      <p:sp>
        <p:nvSpPr>
          <p:cNvPr id="46090" name="Rectangle 10">
            <a:extLst>
              <a:ext uri="{FF2B5EF4-FFF2-40B4-BE49-F238E27FC236}">
                <a16:creationId xmlns:a16="http://schemas.microsoft.com/office/drawing/2014/main" id="{DB9F1898-3B6F-DE3E-6042-9FE81BDB9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038600"/>
            <a:ext cx="1524000" cy="685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1588" indent="-1588">
              <a:defRPr sz="2400">
                <a:solidFill>
                  <a:schemeClr val="tx1"/>
                </a:solidFill>
                <a:latin typeface="Times" charset="0"/>
              </a:defRPr>
            </a:lvl1pPr>
            <a:lvl2pPr marL="473075">
              <a:defRPr sz="2400">
                <a:solidFill>
                  <a:schemeClr val="tx1"/>
                </a:solidFill>
                <a:latin typeface="Times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000" b="1">
                <a:latin typeface="Verdana" panose="020B0604030504040204" pitchFamily="34" charset="0"/>
              </a:rPr>
              <a:t>Alison: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000">
                <a:latin typeface="Verdana" panose="020B0604030504040204" pitchFamily="34" charset="0"/>
              </a:rPr>
              <a:t>they’re the universal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000">
                <a:latin typeface="Verdana" panose="020B0604030504040204" pitchFamily="34" charset="0"/>
              </a:rPr>
              <a:t>sign of love</a:t>
            </a:r>
          </a:p>
        </p:txBody>
      </p:sp>
      <p:sp>
        <p:nvSpPr>
          <p:cNvPr id="46091" name="Rectangle 11">
            <a:extLst>
              <a:ext uri="{FF2B5EF4-FFF2-40B4-BE49-F238E27FC236}">
                <a16:creationId xmlns:a16="http://schemas.microsoft.com/office/drawing/2014/main" id="{3BEAEE8D-CF20-00EB-5F8C-611C9DF5B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5334000"/>
            <a:ext cx="1524000" cy="685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1588" indent="-1588">
              <a:defRPr sz="2400">
                <a:solidFill>
                  <a:schemeClr val="tx1"/>
                </a:solidFill>
                <a:latin typeface="Times" charset="0"/>
              </a:defRPr>
            </a:lvl1pPr>
            <a:lvl2pPr marL="473075">
              <a:defRPr sz="2400">
                <a:solidFill>
                  <a:schemeClr val="tx1"/>
                </a:solidFill>
                <a:latin typeface="Times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000" b="1">
                <a:latin typeface="Verdana" panose="020B0604030504040204" pitchFamily="34" charset="0"/>
              </a:rPr>
              <a:t>Brian: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000">
                <a:latin typeface="Verdana" panose="020B0604030504040204" pitchFamily="34" charset="0"/>
              </a:rPr>
              <a:t>thanks, I’ll try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000">
                <a:latin typeface="Verdana" panose="020B0604030504040204" pitchFamily="34" charset="0"/>
              </a:rPr>
              <a:t>that next year</a:t>
            </a:r>
          </a:p>
        </p:txBody>
      </p:sp>
      <p:sp>
        <p:nvSpPr>
          <p:cNvPr id="46092" name="Rectangle 12">
            <a:extLst>
              <a:ext uri="{FF2B5EF4-FFF2-40B4-BE49-F238E27FC236}">
                <a16:creationId xmlns:a16="http://schemas.microsoft.com/office/drawing/2014/main" id="{A3182082-1E5F-FCFE-C4AC-D8B5E2275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257800"/>
            <a:ext cx="1524000" cy="685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1588" indent="-1588">
              <a:defRPr sz="2400">
                <a:solidFill>
                  <a:schemeClr val="tx1"/>
                </a:solidFill>
                <a:latin typeface="Times" charset="0"/>
              </a:defRPr>
            </a:lvl1pPr>
            <a:lvl2pPr marL="473075">
              <a:defRPr sz="2400">
                <a:solidFill>
                  <a:schemeClr val="tx1"/>
                </a:solidFill>
                <a:latin typeface="Times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000" b="1">
                <a:latin typeface="Verdana" panose="020B0604030504040204" pitchFamily="34" charset="0"/>
              </a:rPr>
              <a:t>Brian: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000">
                <a:latin typeface="Verdana" panose="020B0604030504040204" pitchFamily="34" charset="0"/>
              </a:rPr>
              <a:t>talking of love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000">
                <a:latin typeface="Verdana" panose="020B0604030504040204" pitchFamily="34" charset="0"/>
              </a:rPr>
              <a:t>. . .</a:t>
            </a:r>
          </a:p>
        </p:txBody>
      </p:sp>
      <p:sp>
        <p:nvSpPr>
          <p:cNvPr id="46093" name="Rectangle 13">
            <a:extLst>
              <a:ext uri="{FF2B5EF4-FFF2-40B4-BE49-F238E27FC236}">
                <a16:creationId xmlns:a16="http://schemas.microsoft.com/office/drawing/2014/main" id="{B8FAF28D-20BB-DA73-EA5B-D4FDA002F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038600"/>
            <a:ext cx="1524000" cy="685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1588" indent="-1588">
              <a:defRPr sz="2400">
                <a:solidFill>
                  <a:schemeClr val="tx1"/>
                </a:solidFill>
                <a:latin typeface="Times" charset="0"/>
              </a:defRPr>
            </a:lvl1pPr>
            <a:lvl2pPr marL="473075">
              <a:defRPr sz="2400">
                <a:solidFill>
                  <a:schemeClr val="tx1"/>
                </a:solidFill>
                <a:latin typeface="Times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000" b="1">
                <a:latin typeface="Verdana" panose="020B0604030504040204" pitchFamily="34" charset="0"/>
              </a:rPr>
              <a:t>Alison: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000">
                <a:latin typeface="Verdana" panose="020B0604030504040204" pitchFamily="34" charset="0"/>
              </a:rPr>
              <a:t>have you tried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000">
                <a:latin typeface="Verdana" panose="020B0604030504040204" pitchFamily="34" charset="0"/>
              </a:rPr>
              <a:t>companion planting?</a:t>
            </a:r>
          </a:p>
        </p:txBody>
      </p:sp>
      <p:sp>
        <p:nvSpPr>
          <p:cNvPr id="46094" name="Rectangle 14">
            <a:extLst>
              <a:ext uri="{FF2B5EF4-FFF2-40B4-BE49-F238E27FC236}">
                <a16:creationId xmlns:a16="http://schemas.microsoft.com/office/drawing/2014/main" id="{142BBE1E-DBCF-3216-39DB-95903D53E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819400"/>
            <a:ext cx="1524000" cy="685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1588" indent="-1588">
              <a:defRPr sz="2400">
                <a:solidFill>
                  <a:schemeClr val="tx1"/>
                </a:solidFill>
                <a:latin typeface="Times" charset="0"/>
              </a:defRPr>
            </a:lvl1pPr>
            <a:lvl2pPr marL="473075">
              <a:defRPr sz="2400">
                <a:solidFill>
                  <a:schemeClr val="tx1"/>
                </a:solidFill>
                <a:latin typeface="Times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000" b="1">
                <a:latin typeface="Verdana" panose="020B0604030504040204" pitchFamily="34" charset="0"/>
              </a:rPr>
              <a:t>Brian: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000">
                <a:latin typeface="Verdana" panose="020B0604030504040204" pitchFamily="34" charset="0"/>
              </a:rPr>
              <a:t>the red ones are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000">
                <a:latin typeface="Verdana" panose="020B0604030504040204" pitchFamily="34" charset="0"/>
              </a:rPr>
              <a:t>my favourite</a:t>
            </a:r>
          </a:p>
        </p:txBody>
      </p:sp>
      <p:sp>
        <p:nvSpPr>
          <p:cNvPr id="46095" name="Rectangle 15">
            <a:extLst>
              <a:ext uri="{FF2B5EF4-FFF2-40B4-BE49-F238E27FC236}">
                <a16:creationId xmlns:a16="http://schemas.microsoft.com/office/drawing/2014/main" id="{36771514-BDB3-B10A-9E58-383B3DF22B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1600200"/>
            <a:ext cx="1524000" cy="685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1588" indent="-1588">
              <a:defRPr sz="2400">
                <a:solidFill>
                  <a:schemeClr val="tx1"/>
                </a:solidFill>
                <a:latin typeface="Times" charset="0"/>
              </a:defRPr>
            </a:lvl1pPr>
            <a:lvl2pPr marL="473075">
              <a:defRPr sz="2400">
                <a:solidFill>
                  <a:schemeClr val="tx1"/>
                </a:solidFill>
                <a:latin typeface="Times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000" b="1">
                <a:latin typeface="Verdana" panose="020B0604030504040204" pitchFamily="34" charset="0"/>
              </a:rPr>
              <a:t>Alison: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000">
                <a:latin typeface="Verdana" panose="020B0604030504040204" pitchFamily="34" charset="0"/>
              </a:rPr>
              <a:t>Oh, look at your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000">
                <a:latin typeface="Verdana" panose="020B0604030504040204" pitchFamily="34" charset="0"/>
              </a:rPr>
              <a:t>roses</a:t>
            </a:r>
          </a:p>
        </p:txBody>
      </p:sp>
      <p:sp>
        <p:nvSpPr>
          <p:cNvPr id="46098" name="Text Box 18">
            <a:extLst>
              <a:ext uri="{FF2B5EF4-FFF2-40B4-BE49-F238E27FC236}">
                <a16:creationId xmlns:a16="http://schemas.microsoft.com/office/drawing/2014/main" id="{5184E3D9-2AA0-6720-7BD9-EA895D09E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1524000"/>
            <a:ext cx="16065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GB" altLang="en-US" sz="1800">
                <a:latin typeface="Verdana" panose="020B0604030504040204" pitchFamily="34" charset="0"/>
              </a:rPr>
              <a:t>Alison’s turn</a:t>
            </a:r>
          </a:p>
        </p:txBody>
      </p:sp>
      <p:sp>
        <p:nvSpPr>
          <p:cNvPr id="46099" name="Rectangle 19">
            <a:extLst>
              <a:ext uri="{FF2B5EF4-FFF2-40B4-BE49-F238E27FC236}">
                <a16:creationId xmlns:a16="http://schemas.microsoft.com/office/drawing/2014/main" id="{CF0E7EC0-1867-4385-82D8-00E1D1C31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3325" y="5192713"/>
            <a:ext cx="15208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GB" altLang="en-US" sz="1800">
                <a:latin typeface="Verdana" panose="020B0604030504040204" pitchFamily="34" charset="0"/>
              </a:rPr>
              <a:t>Brian’s turn</a:t>
            </a:r>
          </a:p>
        </p:txBody>
      </p:sp>
      <p:cxnSp>
        <p:nvCxnSpPr>
          <p:cNvPr id="46110" name="AutoShape 30">
            <a:extLst>
              <a:ext uri="{FF2B5EF4-FFF2-40B4-BE49-F238E27FC236}">
                <a16:creationId xmlns:a16="http://schemas.microsoft.com/office/drawing/2014/main" id="{5957A566-1DC6-EFCC-9D9B-650A58A6A810}"/>
              </a:ext>
            </a:extLst>
          </p:cNvPr>
          <p:cNvCxnSpPr>
            <a:cxnSpLocks noChangeShapeType="1"/>
            <a:stCxn id="46105" idx="2"/>
            <a:endCxn id="46094" idx="0"/>
          </p:cNvCxnSpPr>
          <p:nvPr/>
        </p:nvCxnSpPr>
        <p:spPr bwMode="auto">
          <a:xfrm flipH="1">
            <a:off x="2971800" y="2286000"/>
            <a:ext cx="1143000" cy="514350"/>
          </a:xfrm>
          <a:prstGeom prst="straightConnector1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11" name="AutoShape 31">
            <a:extLst>
              <a:ext uri="{FF2B5EF4-FFF2-40B4-BE49-F238E27FC236}">
                <a16:creationId xmlns:a16="http://schemas.microsoft.com/office/drawing/2014/main" id="{46C4AA82-7AB6-ED31-09D7-96DE97D4B4CE}"/>
              </a:ext>
            </a:extLst>
          </p:cNvPr>
          <p:cNvCxnSpPr>
            <a:cxnSpLocks noChangeShapeType="1"/>
            <a:stCxn id="46108" idx="2"/>
            <a:endCxn id="46089" idx="0"/>
          </p:cNvCxnSpPr>
          <p:nvPr/>
        </p:nvCxnSpPr>
        <p:spPr bwMode="auto">
          <a:xfrm>
            <a:off x="4572000" y="2286000"/>
            <a:ext cx="1143000" cy="514350"/>
          </a:xfrm>
          <a:prstGeom prst="straightConnector1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12" name="AutoShape 32">
            <a:extLst>
              <a:ext uri="{FF2B5EF4-FFF2-40B4-BE49-F238E27FC236}">
                <a16:creationId xmlns:a16="http://schemas.microsoft.com/office/drawing/2014/main" id="{3565EEC9-3E5A-F429-FD4D-594D346296A5}"/>
              </a:ext>
            </a:extLst>
          </p:cNvPr>
          <p:cNvCxnSpPr>
            <a:cxnSpLocks noChangeShapeType="1"/>
            <a:stCxn id="46106" idx="2"/>
            <a:endCxn id="46115" idx="0"/>
          </p:cNvCxnSpPr>
          <p:nvPr/>
        </p:nvCxnSpPr>
        <p:spPr bwMode="auto">
          <a:xfrm flipH="1">
            <a:off x="4114800" y="2286000"/>
            <a:ext cx="152400" cy="38100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14" name="AutoShape 34">
            <a:extLst>
              <a:ext uri="{FF2B5EF4-FFF2-40B4-BE49-F238E27FC236}">
                <a16:creationId xmlns:a16="http://schemas.microsoft.com/office/drawing/2014/main" id="{3F61917D-DAF0-9D40-7B41-AB37F399D5ED}"/>
              </a:ext>
            </a:extLst>
          </p:cNvPr>
          <p:cNvCxnSpPr>
            <a:cxnSpLocks noChangeShapeType="1"/>
            <a:stCxn id="46107" idx="2"/>
            <a:endCxn id="46116" idx="0"/>
          </p:cNvCxnSpPr>
          <p:nvPr/>
        </p:nvCxnSpPr>
        <p:spPr bwMode="auto">
          <a:xfrm>
            <a:off x="4419600" y="2286000"/>
            <a:ext cx="152400" cy="38100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22" name="AutoShape 42">
            <a:extLst>
              <a:ext uri="{FF2B5EF4-FFF2-40B4-BE49-F238E27FC236}">
                <a16:creationId xmlns:a16="http://schemas.microsoft.com/office/drawing/2014/main" id="{C52474F2-F2FB-85AC-7E0D-224F8EA97483}"/>
              </a:ext>
            </a:extLst>
          </p:cNvPr>
          <p:cNvCxnSpPr>
            <a:cxnSpLocks noChangeShapeType="1"/>
            <a:stCxn id="46118" idx="2"/>
            <a:endCxn id="46092" idx="0"/>
          </p:cNvCxnSpPr>
          <p:nvPr/>
        </p:nvCxnSpPr>
        <p:spPr bwMode="auto">
          <a:xfrm flipH="1">
            <a:off x="3429000" y="4724400"/>
            <a:ext cx="304800" cy="514350"/>
          </a:xfrm>
          <a:prstGeom prst="straightConnector1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24" name="AutoShape 44">
            <a:extLst>
              <a:ext uri="{FF2B5EF4-FFF2-40B4-BE49-F238E27FC236}">
                <a16:creationId xmlns:a16="http://schemas.microsoft.com/office/drawing/2014/main" id="{49E869B4-4903-A77A-CB5E-0D21251362A1}"/>
              </a:ext>
            </a:extLst>
          </p:cNvPr>
          <p:cNvCxnSpPr>
            <a:cxnSpLocks noChangeShapeType="1"/>
            <a:stCxn id="46119" idx="2"/>
            <a:endCxn id="46126" idx="0"/>
          </p:cNvCxnSpPr>
          <p:nvPr/>
        </p:nvCxnSpPr>
        <p:spPr bwMode="auto">
          <a:xfrm flipH="1">
            <a:off x="3810000" y="4724400"/>
            <a:ext cx="76200" cy="30480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25" name="AutoShape 45">
            <a:extLst>
              <a:ext uri="{FF2B5EF4-FFF2-40B4-BE49-F238E27FC236}">
                <a16:creationId xmlns:a16="http://schemas.microsoft.com/office/drawing/2014/main" id="{5762D54F-943B-9880-1B3B-E65305481B25}"/>
              </a:ext>
            </a:extLst>
          </p:cNvPr>
          <p:cNvCxnSpPr>
            <a:cxnSpLocks noChangeShapeType="1"/>
            <a:stCxn id="46120" idx="2"/>
            <a:endCxn id="46127" idx="0"/>
          </p:cNvCxnSpPr>
          <p:nvPr/>
        </p:nvCxnSpPr>
        <p:spPr bwMode="auto">
          <a:xfrm>
            <a:off x="4038600" y="4724400"/>
            <a:ext cx="76200" cy="30480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33" name="AutoShape 53">
            <a:extLst>
              <a:ext uri="{FF2B5EF4-FFF2-40B4-BE49-F238E27FC236}">
                <a16:creationId xmlns:a16="http://schemas.microsoft.com/office/drawing/2014/main" id="{D58A1171-002E-3C45-C43D-21CE835A05BF}"/>
              </a:ext>
            </a:extLst>
          </p:cNvPr>
          <p:cNvCxnSpPr>
            <a:cxnSpLocks noChangeShapeType="1"/>
            <a:stCxn id="46129" idx="2"/>
            <a:endCxn id="46088" idx="0"/>
          </p:cNvCxnSpPr>
          <p:nvPr/>
        </p:nvCxnSpPr>
        <p:spPr bwMode="auto">
          <a:xfrm flipH="1">
            <a:off x="1981200" y="3505200"/>
            <a:ext cx="762000" cy="514350"/>
          </a:xfrm>
          <a:prstGeom prst="straightConnector1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34" name="AutoShape 54">
            <a:extLst>
              <a:ext uri="{FF2B5EF4-FFF2-40B4-BE49-F238E27FC236}">
                <a16:creationId xmlns:a16="http://schemas.microsoft.com/office/drawing/2014/main" id="{CE518939-457C-3D44-33B4-C7D2A4AD5261}"/>
              </a:ext>
            </a:extLst>
          </p:cNvPr>
          <p:cNvCxnSpPr>
            <a:cxnSpLocks noChangeShapeType="1"/>
            <a:stCxn id="46132" idx="2"/>
            <a:endCxn id="46090" idx="0"/>
          </p:cNvCxnSpPr>
          <p:nvPr/>
        </p:nvCxnSpPr>
        <p:spPr bwMode="auto">
          <a:xfrm>
            <a:off x="3200400" y="3505200"/>
            <a:ext cx="762000" cy="514350"/>
          </a:xfrm>
          <a:prstGeom prst="straightConnector1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35" name="AutoShape 55">
            <a:extLst>
              <a:ext uri="{FF2B5EF4-FFF2-40B4-BE49-F238E27FC236}">
                <a16:creationId xmlns:a16="http://schemas.microsoft.com/office/drawing/2014/main" id="{1B3B500B-B587-B263-81D1-2A7902E7DD55}"/>
              </a:ext>
            </a:extLst>
          </p:cNvPr>
          <p:cNvCxnSpPr>
            <a:cxnSpLocks noChangeShapeType="1"/>
            <a:stCxn id="46130" idx="2"/>
            <a:endCxn id="46137" idx="0"/>
          </p:cNvCxnSpPr>
          <p:nvPr/>
        </p:nvCxnSpPr>
        <p:spPr bwMode="auto">
          <a:xfrm flipH="1">
            <a:off x="2819400" y="3505200"/>
            <a:ext cx="76200" cy="30480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36" name="AutoShape 56">
            <a:extLst>
              <a:ext uri="{FF2B5EF4-FFF2-40B4-BE49-F238E27FC236}">
                <a16:creationId xmlns:a16="http://schemas.microsoft.com/office/drawing/2014/main" id="{D7097E64-27B6-493B-0DC9-C748408A96AF}"/>
              </a:ext>
            </a:extLst>
          </p:cNvPr>
          <p:cNvCxnSpPr>
            <a:cxnSpLocks noChangeShapeType="1"/>
            <a:stCxn id="46131" idx="2"/>
            <a:endCxn id="46138" idx="0"/>
          </p:cNvCxnSpPr>
          <p:nvPr/>
        </p:nvCxnSpPr>
        <p:spPr bwMode="auto">
          <a:xfrm>
            <a:off x="3048000" y="3505200"/>
            <a:ext cx="76200" cy="30480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45" name="AutoShape 65">
            <a:extLst>
              <a:ext uri="{FF2B5EF4-FFF2-40B4-BE49-F238E27FC236}">
                <a16:creationId xmlns:a16="http://schemas.microsoft.com/office/drawing/2014/main" id="{C41897B8-ED7B-3459-F715-64E14A93E189}"/>
              </a:ext>
            </a:extLst>
          </p:cNvPr>
          <p:cNvCxnSpPr>
            <a:cxnSpLocks noChangeShapeType="1"/>
            <a:stCxn id="46143" idx="2"/>
            <a:endCxn id="46093" idx="0"/>
          </p:cNvCxnSpPr>
          <p:nvPr/>
        </p:nvCxnSpPr>
        <p:spPr bwMode="auto">
          <a:xfrm>
            <a:off x="5943600" y="3505200"/>
            <a:ext cx="457200" cy="514350"/>
          </a:xfrm>
          <a:prstGeom prst="straightConnector1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46" name="AutoShape 66">
            <a:extLst>
              <a:ext uri="{FF2B5EF4-FFF2-40B4-BE49-F238E27FC236}">
                <a16:creationId xmlns:a16="http://schemas.microsoft.com/office/drawing/2014/main" id="{38B17541-F89B-4CFF-6B9D-A6CCF3B18FA3}"/>
              </a:ext>
            </a:extLst>
          </p:cNvPr>
          <p:cNvCxnSpPr>
            <a:cxnSpLocks noChangeShapeType="1"/>
            <a:stCxn id="46141" idx="2"/>
            <a:endCxn id="46148" idx="0"/>
          </p:cNvCxnSpPr>
          <p:nvPr/>
        </p:nvCxnSpPr>
        <p:spPr bwMode="auto">
          <a:xfrm flipH="1">
            <a:off x="5562600" y="3505200"/>
            <a:ext cx="76200" cy="30480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47" name="AutoShape 67">
            <a:extLst>
              <a:ext uri="{FF2B5EF4-FFF2-40B4-BE49-F238E27FC236}">
                <a16:creationId xmlns:a16="http://schemas.microsoft.com/office/drawing/2014/main" id="{C7603BA7-94C4-0882-2C6C-FCD1009F77A0}"/>
              </a:ext>
            </a:extLst>
          </p:cNvPr>
          <p:cNvCxnSpPr>
            <a:cxnSpLocks noChangeShapeType="1"/>
            <a:stCxn id="46142" idx="2"/>
            <a:endCxn id="46149" idx="0"/>
          </p:cNvCxnSpPr>
          <p:nvPr/>
        </p:nvCxnSpPr>
        <p:spPr bwMode="auto">
          <a:xfrm>
            <a:off x="5791200" y="3505200"/>
            <a:ext cx="76200" cy="30480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51" name="AutoShape 71">
            <a:extLst>
              <a:ext uri="{FF2B5EF4-FFF2-40B4-BE49-F238E27FC236}">
                <a16:creationId xmlns:a16="http://schemas.microsoft.com/office/drawing/2014/main" id="{AC6B3125-FC08-5C45-9275-399146E3BCC7}"/>
              </a:ext>
            </a:extLst>
          </p:cNvPr>
          <p:cNvCxnSpPr>
            <a:cxnSpLocks noChangeShapeType="1"/>
            <a:stCxn id="46140" idx="2"/>
            <a:endCxn id="46150" idx="0"/>
          </p:cNvCxnSpPr>
          <p:nvPr/>
        </p:nvCxnSpPr>
        <p:spPr bwMode="auto">
          <a:xfrm flipH="1">
            <a:off x="5257800" y="3505200"/>
            <a:ext cx="228600" cy="30480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6169" name="Group 89">
            <a:extLst>
              <a:ext uri="{FF2B5EF4-FFF2-40B4-BE49-F238E27FC236}">
                <a16:creationId xmlns:a16="http://schemas.microsoft.com/office/drawing/2014/main" id="{2ABBD5E7-0484-540D-DEBE-C093BE99BD27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600200"/>
            <a:ext cx="1676400" cy="1447800"/>
            <a:chOff x="288" y="1104"/>
            <a:chExt cx="1056" cy="912"/>
          </a:xfrm>
        </p:grpSpPr>
        <p:grpSp>
          <p:nvGrpSpPr>
            <p:cNvPr id="46155" name="Group 75">
              <a:extLst>
                <a:ext uri="{FF2B5EF4-FFF2-40B4-BE49-F238E27FC236}">
                  <a16:creationId xmlns:a16="http://schemas.microsoft.com/office/drawing/2014/main" id="{AC4C0BB3-0DD5-A6FF-BAEA-8EC27A56B8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" y="1392"/>
              <a:ext cx="384" cy="144"/>
              <a:chOff x="2736" y="1488"/>
              <a:chExt cx="384" cy="144"/>
            </a:xfrm>
          </p:grpSpPr>
          <p:sp>
            <p:nvSpPr>
              <p:cNvPr id="46156" name="Rectangle 76">
                <a:extLst>
                  <a:ext uri="{FF2B5EF4-FFF2-40B4-BE49-F238E27FC236}">
                    <a16:creationId xmlns:a16="http://schemas.microsoft.com/office/drawing/2014/main" id="{6E58F4BB-3D22-625E-045A-74FAB22574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6" y="1488"/>
                <a:ext cx="96" cy="14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6157" name="Rectangle 77">
                <a:extLst>
                  <a:ext uri="{FF2B5EF4-FFF2-40B4-BE49-F238E27FC236}">
                    <a16:creationId xmlns:a16="http://schemas.microsoft.com/office/drawing/2014/main" id="{163A0069-8915-18AF-EDB0-9E4AF1C346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2" y="1488"/>
                <a:ext cx="96" cy="14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6158" name="Rectangle 78">
                <a:extLst>
                  <a:ext uri="{FF2B5EF4-FFF2-40B4-BE49-F238E27FC236}">
                    <a16:creationId xmlns:a16="http://schemas.microsoft.com/office/drawing/2014/main" id="{39B1A117-757B-E9C0-957F-9B82250265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1488"/>
                <a:ext cx="96" cy="14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6159" name="Rectangle 79">
                <a:extLst>
                  <a:ext uri="{FF2B5EF4-FFF2-40B4-BE49-F238E27FC236}">
                    <a16:creationId xmlns:a16="http://schemas.microsoft.com/office/drawing/2014/main" id="{C97DBFAF-5AE8-B197-7AE7-E8653A2EF2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1488"/>
                <a:ext cx="96" cy="14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46096" name="Rectangle 16">
              <a:extLst>
                <a:ext uri="{FF2B5EF4-FFF2-40B4-BE49-F238E27FC236}">
                  <a16:creationId xmlns:a16="http://schemas.microsoft.com/office/drawing/2014/main" id="{89D6FE80-0060-2578-5FE1-2705128B41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1104"/>
              <a:ext cx="960" cy="43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1588" indent="-1588"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473075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sz="1000" b="1">
                  <a:latin typeface="Verdana" panose="020B0604030504040204" pitchFamily="34" charset="0"/>
                </a:rPr>
                <a:t>Alison:</a:t>
              </a: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sz="1000">
                  <a:latin typeface="Verdana" panose="020B0604030504040204" pitchFamily="34" charset="0"/>
                </a:rPr>
                <a:t>nice weather for</a:t>
              </a: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sz="1000">
                  <a:latin typeface="Verdana" panose="020B0604030504040204" pitchFamily="34" charset="0"/>
                </a:rPr>
                <a:t>the time of year</a:t>
              </a:r>
            </a:p>
          </p:txBody>
        </p:sp>
        <p:cxnSp>
          <p:nvCxnSpPr>
            <p:cNvPr id="46161" name="AutoShape 81">
              <a:extLst>
                <a:ext uri="{FF2B5EF4-FFF2-40B4-BE49-F238E27FC236}">
                  <a16:creationId xmlns:a16="http://schemas.microsoft.com/office/drawing/2014/main" id="{E8FFF802-E587-4B0E-8BB2-EE18E6D0D1B2}"/>
                </a:ext>
              </a:extLst>
            </p:cNvPr>
            <p:cNvCxnSpPr>
              <a:cxnSpLocks noChangeShapeType="1"/>
              <a:stCxn id="46157" idx="2"/>
              <a:endCxn id="46163" idx="0"/>
            </p:cNvCxnSpPr>
            <p:nvPr/>
          </p:nvCxnSpPr>
          <p:spPr bwMode="auto">
            <a:xfrm flipH="1">
              <a:off x="672" y="1536"/>
              <a:ext cx="96" cy="24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162" name="AutoShape 82">
              <a:extLst>
                <a:ext uri="{FF2B5EF4-FFF2-40B4-BE49-F238E27FC236}">
                  <a16:creationId xmlns:a16="http://schemas.microsoft.com/office/drawing/2014/main" id="{9B500EC3-0845-CFC3-9464-E12D699317E5}"/>
                </a:ext>
              </a:extLst>
            </p:cNvPr>
            <p:cNvCxnSpPr>
              <a:cxnSpLocks noChangeShapeType="1"/>
              <a:stCxn id="46158" idx="2"/>
              <a:endCxn id="46164" idx="0"/>
            </p:cNvCxnSpPr>
            <p:nvPr/>
          </p:nvCxnSpPr>
          <p:spPr bwMode="auto">
            <a:xfrm>
              <a:off x="864" y="1536"/>
              <a:ext cx="96" cy="24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6163" name="Rectangle 83">
              <a:extLst>
                <a:ext uri="{FF2B5EF4-FFF2-40B4-BE49-F238E27FC236}">
                  <a16:creationId xmlns:a16="http://schemas.microsoft.com/office/drawing/2014/main" id="{1F27DD2E-E759-E9F4-0059-5D99C5B397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1776"/>
              <a:ext cx="192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164" name="Rectangle 84">
              <a:extLst>
                <a:ext uri="{FF2B5EF4-FFF2-40B4-BE49-F238E27FC236}">
                  <a16:creationId xmlns:a16="http://schemas.microsoft.com/office/drawing/2014/main" id="{D257B3A6-3634-FF49-BD52-71C8BDC06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1776"/>
              <a:ext cx="192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165" name="Rectangle 85">
              <a:extLst>
                <a:ext uri="{FF2B5EF4-FFF2-40B4-BE49-F238E27FC236}">
                  <a16:creationId xmlns:a16="http://schemas.microsoft.com/office/drawing/2014/main" id="{44F959E8-959A-DF4B-C265-A5EB839060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776"/>
              <a:ext cx="192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46166" name="AutoShape 86">
              <a:extLst>
                <a:ext uri="{FF2B5EF4-FFF2-40B4-BE49-F238E27FC236}">
                  <a16:creationId xmlns:a16="http://schemas.microsoft.com/office/drawing/2014/main" id="{D2A1627A-9658-2666-0A9A-C8B7BF2D04F0}"/>
                </a:ext>
              </a:extLst>
            </p:cNvPr>
            <p:cNvCxnSpPr>
              <a:cxnSpLocks noChangeShapeType="1"/>
              <a:stCxn id="46156" idx="2"/>
              <a:endCxn id="46165" idx="0"/>
            </p:cNvCxnSpPr>
            <p:nvPr/>
          </p:nvCxnSpPr>
          <p:spPr bwMode="auto">
            <a:xfrm flipH="1">
              <a:off x="384" y="1536"/>
              <a:ext cx="288" cy="24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6167" name="Rectangle 87">
              <a:extLst>
                <a:ext uri="{FF2B5EF4-FFF2-40B4-BE49-F238E27FC236}">
                  <a16:creationId xmlns:a16="http://schemas.microsoft.com/office/drawing/2014/main" id="{DBFEE7F2-9120-32AD-17F9-CC39F244D6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1776"/>
              <a:ext cx="192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46168" name="AutoShape 88">
              <a:extLst>
                <a:ext uri="{FF2B5EF4-FFF2-40B4-BE49-F238E27FC236}">
                  <a16:creationId xmlns:a16="http://schemas.microsoft.com/office/drawing/2014/main" id="{4B5C4A2B-4DE2-F7FB-40D1-7BC03A365F2C}"/>
                </a:ext>
              </a:extLst>
            </p:cNvPr>
            <p:cNvCxnSpPr>
              <a:cxnSpLocks noChangeShapeType="1"/>
              <a:stCxn id="46159" idx="2"/>
              <a:endCxn id="46167" idx="0"/>
            </p:cNvCxnSpPr>
            <p:nvPr/>
          </p:nvCxnSpPr>
          <p:spPr bwMode="auto">
            <a:xfrm>
              <a:off x="960" y="1536"/>
              <a:ext cx="288" cy="24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46170" name="AutoShape 90">
            <a:extLst>
              <a:ext uri="{FF2B5EF4-FFF2-40B4-BE49-F238E27FC236}">
                <a16:creationId xmlns:a16="http://schemas.microsoft.com/office/drawing/2014/main" id="{BC6C83EF-3378-EA31-C6BA-6B681C645BA9}"/>
              </a:ext>
            </a:extLst>
          </p:cNvPr>
          <p:cNvCxnSpPr>
            <a:cxnSpLocks noChangeShapeType="1"/>
            <a:stCxn id="46121" idx="2"/>
            <a:endCxn id="46152" idx="0"/>
          </p:cNvCxnSpPr>
          <p:nvPr/>
        </p:nvCxnSpPr>
        <p:spPr bwMode="auto">
          <a:xfrm>
            <a:off x="4191000" y="4724400"/>
            <a:ext cx="228600" cy="30480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79" name="AutoShape 99">
            <a:extLst>
              <a:ext uri="{FF2B5EF4-FFF2-40B4-BE49-F238E27FC236}">
                <a16:creationId xmlns:a16="http://schemas.microsoft.com/office/drawing/2014/main" id="{0F3B1D80-B40F-2BE2-6A4A-AF309B5354AA}"/>
              </a:ext>
            </a:extLst>
          </p:cNvPr>
          <p:cNvCxnSpPr>
            <a:cxnSpLocks noChangeShapeType="1"/>
            <a:stCxn id="46177" idx="2"/>
            <a:endCxn id="46091" idx="0"/>
          </p:cNvCxnSpPr>
          <p:nvPr/>
        </p:nvCxnSpPr>
        <p:spPr bwMode="auto">
          <a:xfrm>
            <a:off x="6477000" y="4724400"/>
            <a:ext cx="152400" cy="590550"/>
          </a:xfrm>
          <a:prstGeom prst="straightConnector1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80" name="AutoShape 100">
            <a:extLst>
              <a:ext uri="{FF2B5EF4-FFF2-40B4-BE49-F238E27FC236}">
                <a16:creationId xmlns:a16="http://schemas.microsoft.com/office/drawing/2014/main" id="{CEE092E2-0EB9-8F01-7BF3-7E19F2D9E795}"/>
              </a:ext>
            </a:extLst>
          </p:cNvPr>
          <p:cNvCxnSpPr>
            <a:cxnSpLocks noChangeShapeType="1"/>
            <a:stCxn id="46176" idx="2"/>
            <a:endCxn id="46171" idx="0"/>
          </p:cNvCxnSpPr>
          <p:nvPr/>
        </p:nvCxnSpPr>
        <p:spPr bwMode="auto">
          <a:xfrm flipH="1">
            <a:off x="6248400" y="4724400"/>
            <a:ext cx="76200" cy="30480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81" name="AutoShape 101">
            <a:extLst>
              <a:ext uri="{FF2B5EF4-FFF2-40B4-BE49-F238E27FC236}">
                <a16:creationId xmlns:a16="http://schemas.microsoft.com/office/drawing/2014/main" id="{1E788956-2AC2-2F34-646F-ACC99A23B0D1}"/>
              </a:ext>
            </a:extLst>
          </p:cNvPr>
          <p:cNvCxnSpPr>
            <a:cxnSpLocks noChangeShapeType="1"/>
            <a:stCxn id="46178" idx="2"/>
            <a:endCxn id="46183" idx="0"/>
          </p:cNvCxnSpPr>
          <p:nvPr/>
        </p:nvCxnSpPr>
        <p:spPr bwMode="auto">
          <a:xfrm>
            <a:off x="6629400" y="4724400"/>
            <a:ext cx="228600" cy="30480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182" name="AutoShape 102">
            <a:extLst>
              <a:ext uri="{FF2B5EF4-FFF2-40B4-BE49-F238E27FC236}">
                <a16:creationId xmlns:a16="http://schemas.microsoft.com/office/drawing/2014/main" id="{EFE04F3F-8AB1-FFB0-2A0A-C9CFE30F4A51}"/>
              </a:ext>
            </a:extLst>
          </p:cNvPr>
          <p:cNvCxnSpPr>
            <a:cxnSpLocks noChangeShapeType="1"/>
            <a:stCxn id="46175" idx="2"/>
            <a:endCxn id="46173" idx="0"/>
          </p:cNvCxnSpPr>
          <p:nvPr/>
        </p:nvCxnSpPr>
        <p:spPr bwMode="auto">
          <a:xfrm flipH="1">
            <a:off x="6019800" y="4724400"/>
            <a:ext cx="152400" cy="30480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6196" name="Group 116">
            <a:extLst>
              <a:ext uri="{FF2B5EF4-FFF2-40B4-BE49-F238E27FC236}">
                <a16:creationId xmlns:a16="http://schemas.microsoft.com/office/drawing/2014/main" id="{02534552-D759-14DE-6515-B942693944A7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457200"/>
            <a:ext cx="4038600" cy="4781550"/>
            <a:chOff x="1872" y="288"/>
            <a:chExt cx="2544" cy="3012"/>
          </a:xfrm>
        </p:grpSpPr>
        <p:sp>
          <p:nvSpPr>
            <p:cNvPr id="46187" name="Rectangle 107">
              <a:extLst>
                <a:ext uri="{FF2B5EF4-FFF2-40B4-BE49-F238E27FC236}">
                  <a16:creationId xmlns:a16="http://schemas.microsoft.com/office/drawing/2014/main" id="{BAC4F5F3-84A8-DA09-F0E7-C461948224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288"/>
              <a:ext cx="1776" cy="5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sz="2000">
                  <a:solidFill>
                    <a:srgbClr val="2E005D"/>
                  </a:solidFill>
                  <a:latin typeface="Verdana" panose="020B0604030504040204" pitchFamily="34" charset="0"/>
                </a:rPr>
                <a:t>participants</a:t>
              </a:r>
              <a:br>
                <a:rPr lang="en-GB" altLang="en-US" sz="2000">
                  <a:solidFill>
                    <a:srgbClr val="2E005D"/>
                  </a:solidFill>
                  <a:latin typeface="Verdana" panose="020B0604030504040204" pitchFamily="34" charset="0"/>
                </a:rPr>
              </a:br>
              <a:r>
                <a:rPr lang="en-GB" altLang="en-US" sz="2000">
                  <a:solidFill>
                    <a:srgbClr val="2E005D"/>
                  </a:solidFill>
                  <a:latin typeface="Verdana" panose="020B0604030504040204" pitchFamily="34" charset="0"/>
                </a:rPr>
                <a:t> choose the path</a:t>
              </a:r>
              <a:br>
                <a:rPr lang="en-GB" altLang="en-US" sz="2000">
                  <a:solidFill>
                    <a:srgbClr val="2E005D"/>
                  </a:solidFill>
                  <a:latin typeface="Verdana" panose="020B0604030504040204" pitchFamily="34" charset="0"/>
                </a:rPr>
              </a:br>
              <a:r>
                <a:rPr lang="en-GB" altLang="en-US" sz="2000">
                  <a:solidFill>
                    <a:srgbClr val="2E005D"/>
                  </a:solidFill>
                  <a:latin typeface="Verdana" panose="020B0604030504040204" pitchFamily="34" charset="0"/>
                </a:rPr>
                <a:t> by their utterances</a:t>
              </a:r>
            </a:p>
          </p:txBody>
        </p:sp>
        <p:grpSp>
          <p:nvGrpSpPr>
            <p:cNvPr id="46192" name="Group 112">
              <a:extLst>
                <a:ext uri="{FF2B5EF4-FFF2-40B4-BE49-F238E27FC236}">
                  <a16:creationId xmlns:a16="http://schemas.microsoft.com/office/drawing/2014/main" id="{24E9FF33-8BDC-EBC8-530C-F51C93B5AFA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72" y="1440"/>
              <a:ext cx="720" cy="1860"/>
              <a:chOff x="2112" y="1536"/>
              <a:chExt cx="720" cy="1860"/>
            </a:xfrm>
          </p:grpSpPr>
          <p:cxnSp>
            <p:nvCxnSpPr>
              <p:cNvPr id="46189" name="AutoShape 109">
                <a:extLst>
                  <a:ext uri="{FF2B5EF4-FFF2-40B4-BE49-F238E27FC236}">
                    <a16:creationId xmlns:a16="http://schemas.microsoft.com/office/drawing/2014/main" id="{6F6063FC-B7DF-C587-6D99-5EB62719001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H="1">
                <a:off x="2112" y="1536"/>
                <a:ext cx="720" cy="324"/>
              </a:xfrm>
              <a:prstGeom prst="straightConnector1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6190" name="AutoShape 110">
                <a:extLst>
                  <a:ext uri="{FF2B5EF4-FFF2-40B4-BE49-F238E27FC236}">
                    <a16:creationId xmlns:a16="http://schemas.microsoft.com/office/drawing/2014/main" id="{D348BEA7-1B78-3F26-352D-2912DFD4252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H="1">
                <a:off x="2400" y="3072"/>
                <a:ext cx="192" cy="324"/>
              </a:xfrm>
              <a:prstGeom prst="straightConnector1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6191" name="AutoShape 111">
                <a:extLst>
                  <a:ext uri="{FF2B5EF4-FFF2-40B4-BE49-F238E27FC236}">
                    <a16:creationId xmlns:a16="http://schemas.microsoft.com/office/drawing/2014/main" id="{4404C472-9FEF-5AFC-6688-14F3F304BCE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256" y="2304"/>
                <a:ext cx="480" cy="324"/>
              </a:xfrm>
              <a:prstGeom prst="straightConnector1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B028D606-6E90-F710-192F-06CB8AA238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Group dynamics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6C0DD9B5-73B9-D720-AEE2-DDCCD2DD61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Work groups constantly change: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sz="1800"/>
              <a:t>–  in structure        –  in size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GB" altLang="en-US" sz="2000"/>
              <a:t>Several groupware systems have explicit rôles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But rôles depend on context and time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GB" altLang="en-US" sz="1600"/>
              <a:t>e.g., M.D. down mine under authority of foreman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and may not reflect duties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GB" altLang="en-US" sz="1600"/>
              <a:t>e.g., subject of biography, author, but now writer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GB" altLang="en-US" sz="2000"/>
              <a:t>Social structure may change: democratic, autocratic, …</a:t>
            </a:r>
            <a:br>
              <a:rPr lang="en-GB" altLang="en-US" sz="2000"/>
            </a:br>
            <a:r>
              <a:rPr lang="en-GB" altLang="en-US" sz="2000"/>
              <a:t>and group may fragment into sub-groups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sz="1800"/>
              <a:t>Groupware systems rarely achieve this flexibility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GB" altLang="en-US" sz="2000"/>
              <a:t>Groups also change in composition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sz="1800">
                <a:sym typeface="Symbol" pitchFamily="2" charset="2"/>
              </a:rPr>
              <a:t>  </a:t>
            </a:r>
            <a:r>
              <a:rPr lang="en-GB" altLang="en-US" sz="1800"/>
              <a:t>new members must be able to `catch up'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7DF33D5C-9013-CF36-8C25-00024C81EA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Physical environment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FCF044E5-9CC9-8F28-F89F-4AB7126171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/>
              <a:t>Face-to-face working radically affected by layout of workplace</a:t>
            </a:r>
          </a:p>
          <a:p>
            <a:pPr>
              <a:buFontTx/>
              <a:buNone/>
            </a:pPr>
            <a:endParaRPr lang="en-GB" altLang="en-US"/>
          </a:p>
          <a:p>
            <a:pPr lvl="1">
              <a:buFontTx/>
              <a:buNone/>
            </a:pPr>
            <a:r>
              <a:rPr lang="en-GB" altLang="en-US"/>
              <a:t>e.g.  meeting rooms:</a:t>
            </a:r>
          </a:p>
          <a:p>
            <a:pPr lvl="1"/>
            <a:r>
              <a:rPr lang="en-GB" altLang="en-US"/>
              <a:t>recessed terminals reduce visual impact</a:t>
            </a:r>
          </a:p>
          <a:p>
            <a:pPr lvl="1"/>
            <a:r>
              <a:rPr lang="en-GB" altLang="en-US"/>
              <a:t>inward facing to encourage eye contact</a:t>
            </a:r>
          </a:p>
          <a:p>
            <a:pPr lvl="1"/>
            <a:r>
              <a:rPr lang="en-GB" altLang="en-US"/>
              <a:t>different power positions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258" name="Group 2">
            <a:extLst>
              <a:ext uri="{FF2B5EF4-FFF2-40B4-BE49-F238E27FC236}">
                <a16:creationId xmlns:a16="http://schemas.microsoft.com/office/drawing/2014/main" id="{8F6AF285-13E9-A351-AA21-27BC76077ECC}"/>
              </a:ext>
            </a:extLst>
          </p:cNvPr>
          <p:cNvGrpSpPr>
            <a:grpSpLocks/>
          </p:cNvGrpSpPr>
          <p:nvPr/>
        </p:nvGrpSpPr>
        <p:grpSpPr bwMode="auto">
          <a:xfrm rot="1081335">
            <a:off x="6705600" y="2362200"/>
            <a:ext cx="838200" cy="838200"/>
            <a:chOff x="4080" y="1152"/>
            <a:chExt cx="528" cy="528"/>
          </a:xfrm>
        </p:grpSpPr>
        <p:sp>
          <p:nvSpPr>
            <p:cNvPr id="96259" name="AutoShape 3">
              <a:extLst>
                <a:ext uri="{FF2B5EF4-FFF2-40B4-BE49-F238E27FC236}">
                  <a16:creationId xmlns:a16="http://schemas.microsoft.com/office/drawing/2014/main" id="{529D0801-AEE9-D773-632E-3C390FC58A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296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6260" name="Rectangle 4">
              <a:extLst>
                <a:ext uri="{FF2B5EF4-FFF2-40B4-BE49-F238E27FC236}">
                  <a16:creationId xmlns:a16="http://schemas.microsoft.com/office/drawing/2014/main" id="{C8D82A89-4BE9-CB44-D0FD-66B6E97E49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200"/>
              <a:ext cx="144" cy="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6261" name="AutoShape 5">
              <a:extLst>
                <a:ext uri="{FF2B5EF4-FFF2-40B4-BE49-F238E27FC236}">
                  <a16:creationId xmlns:a16="http://schemas.microsoft.com/office/drawing/2014/main" id="{CD9BAF1C-2C00-0D6B-B7F8-CA696FF123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152"/>
              <a:ext cx="432" cy="96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6262" name="AutoShape 6">
              <a:extLst>
                <a:ext uri="{FF2B5EF4-FFF2-40B4-BE49-F238E27FC236}">
                  <a16:creationId xmlns:a16="http://schemas.microsoft.com/office/drawing/2014/main" id="{37BB6927-7F30-C360-338E-819641D7E6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392"/>
              <a:ext cx="528" cy="144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6263" name="Oval 7">
              <a:extLst>
                <a:ext uri="{FF2B5EF4-FFF2-40B4-BE49-F238E27FC236}">
                  <a16:creationId xmlns:a16="http://schemas.microsoft.com/office/drawing/2014/main" id="{84E065C6-C9D1-A712-BDAF-1A2A61D68E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344"/>
              <a:ext cx="240" cy="240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96264" name="Group 8">
            <a:extLst>
              <a:ext uri="{FF2B5EF4-FFF2-40B4-BE49-F238E27FC236}">
                <a16:creationId xmlns:a16="http://schemas.microsoft.com/office/drawing/2014/main" id="{EADA5868-943C-217D-19CD-07FEEA20E0D1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2209800"/>
            <a:ext cx="838200" cy="838200"/>
            <a:chOff x="4080" y="1152"/>
            <a:chExt cx="528" cy="528"/>
          </a:xfrm>
        </p:grpSpPr>
        <p:sp>
          <p:nvSpPr>
            <p:cNvPr id="96265" name="AutoShape 9">
              <a:extLst>
                <a:ext uri="{FF2B5EF4-FFF2-40B4-BE49-F238E27FC236}">
                  <a16:creationId xmlns:a16="http://schemas.microsoft.com/office/drawing/2014/main" id="{AD8810F4-9276-7BD7-1C87-C176CD2549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296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6266" name="Rectangle 10">
              <a:extLst>
                <a:ext uri="{FF2B5EF4-FFF2-40B4-BE49-F238E27FC236}">
                  <a16:creationId xmlns:a16="http://schemas.microsoft.com/office/drawing/2014/main" id="{93642B1B-B82D-A3DC-EB91-76D535B336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200"/>
              <a:ext cx="144" cy="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6267" name="AutoShape 11">
              <a:extLst>
                <a:ext uri="{FF2B5EF4-FFF2-40B4-BE49-F238E27FC236}">
                  <a16:creationId xmlns:a16="http://schemas.microsoft.com/office/drawing/2014/main" id="{EF264E00-4895-031B-9A67-17F2BFECE1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152"/>
              <a:ext cx="432" cy="96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6268" name="AutoShape 12">
              <a:extLst>
                <a:ext uri="{FF2B5EF4-FFF2-40B4-BE49-F238E27FC236}">
                  <a16:creationId xmlns:a16="http://schemas.microsoft.com/office/drawing/2014/main" id="{31FAF817-D55B-E4BF-C73C-1CBBC728F2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392"/>
              <a:ext cx="528" cy="144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6269" name="Oval 13">
              <a:extLst>
                <a:ext uri="{FF2B5EF4-FFF2-40B4-BE49-F238E27FC236}">
                  <a16:creationId xmlns:a16="http://schemas.microsoft.com/office/drawing/2014/main" id="{D73E9292-8DD2-8443-36B0-D81BACAFB7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344"/>
              <a:ext cx="240" cy="240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96270" name="Group 14">
            <a:extLst>
              <a:ext uri="{FF2B5EF4-FFF2-40B4-BE49-F238E27FC236}">
                <a16:creationId xmlns:a16="http://schemas.microsoft.com/office/drawing/2014/main" id="{24DB801D-428C-87BD-83A4-616C8888B2DE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2209800"/>
            <a:ext cx="838200" cy="838200"/>
            <a:chOff x="4080" y="1152"/>
            <a:chExt cx="528" cy="528"/>
          </a:xfrm>
        </p:grpSpPr>
        <p:sp>
          <p:nvSpPr>
            <p:cNvPr id="96271" name="AutoShape 15">
              <a:extLst>
                <a:ext uri="{FF2B5EF4-FFF2-40B4-BE49-F238E27FC236}">
                  <a16:creationId xmlns:a16="http://schemas.microsoft.com/office/drawing/2014/main" id="{2500517A-824E-C59F-4DB2-BC3C97F5AD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296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6272" name="Rectangle 16">
              <a:extLst>
                <a:ext uri="{FF2B5EF4-FFF2-40B4-BE49-F238E27FC236}">
                  <a16:creationId xmlns:a16="http://schemas.microsoft.com/office/drawing/2014/main" id="{A007A618-05BA-9D9A-8EEC-0FEDC11515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200"/>
              <a:ext cx="144" cy="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6273" name="AutoShape 17">
              <a:extLst>
                <a:ext uri="{FF2B5EF4-FFF2-40B4-BE49-F238E27FC236}">
                  <a16:creationId xmlns:a16="http://schemas.microsoft.com/office/drawing/2014/main" id="{27A8E6D3-A5ED-487A-D6EC-677406C7EA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152"/>
              <a:ext cx="432" cy="96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6274" name="AutoShape 18">
              <a:extLst>
                <a:ext uri="{FF2B5EF4-FFF2-40B4-BE49-F238E27FC236}">
                  <a16:creationId xmlns:a16="http://schemas.microsoft.com/office/drawing/2014/main" id="{93883D94-CC37-0E09-B720-D5587E982B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392"/>
              <a:ext cx="528" cy="144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6275" name="Oval 19">
              <a:extLst>
                <a:ext uri="{FF2B5EF4-FFF2-40B4-BE49-F238E27FC236}">
                  <a16:creationId xmlns:a16="http://schemas.microsoft.com/office/drawing/2014/main" id="{CA2FF348-11D7-2FA6-C9F6-39E48701B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344"/>
              <a:ext cx="240" cy="240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96276" name="Group 20">
            <a:extLst>
              <a:ext uri="{FF2B5EF4-FFF2-40B4-BE49-F238E27FC236}">
                <a16:creationId xmlns:a16="http://schemas.microsoft.com/office/drawing/2014/main" id="{A987E5CE-C8CF-B911-D9E5-63997E8BB32B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3886200" y="5715000"/>
            <a:ext cx="838200" cy="838200"/>
            <a:chOff x="4080" y="1152"/>
            <a:chExt cx="528" cy="528"/>
          </a:xfrm>
        </p:grpSpPr>
        <p:sp>
          <p:nvSpPr>
            <p:cNvPr id="96277" name="AutoShape 21">
              <a:extLst>
                <a:ext uri="{FF2B5EF4-FFF2-40B4-BE49-F238E27FC236}">
                  <a16:creationId xmlns:a16="http://schemas.microsoft.com/office/drawing/2014/main" id="{C0EEB446-9506-E7B5-71B6-52F2E17ADE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296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6278" name="Rectangle 22">
              <a:extLst>
                <a:ext uri="{FF2B5EF4-FFF2-40B4-BE49-F238E27FC236}">
                  <a16:creationId xmlns:a16="http://schemas.microsoft.com/office/drawing/2014/main" id="{71C68443-3F53-A00F-6973-BF1ED5CC96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200"/>
              <a:ext cx="144" cy="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6279" name="AutoShape 23">
              <a:extLst>
                <a:ext uri="{FF2B5EF4-FFF2-40B4-BE49-F238E27FC236}">
                  <a16:creationId xmlns:a16="http://schemas.microsoft.com/office/drawing/2014/main" id="{2E2F12A5-278C-9549-4D5E-F427EF359C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152"/>
              <a:ext cx="432" cy="96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6280" name="AutoShape 24">
              <a:extLst>
                <a:ext uri="{FF2B5EF4-FFF2-40B4-BE49-F238E27FC236}">
                  <a16:creationId xmlns:a16="http://schemas.microsoft.com/office/drawing/2014/main" id="{F5F48D91-ADD6-768D-2580-780D3EBCAD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392"/>
              <a:ext cx="528" cy="144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6281" name="Oval 25">
              <a:extLst>
                <a:ext uri="{FF2B5EF4-FFF2-40B4-BE49-F238E27FC236}">
                  <a16:creationId xmlns:a16="http://schemas.microsoft.com/office/drawing/2014/main" id="{BCDA80A6-2940-CD00-BC26-50D5EC1C54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344"/>
              <a:ext cx="240" cy="240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96282" name="Group 26">
            <a:extLst>
              <a:ext uri="{FF2B5EF4-FFF2-40B4-BE49-F238E27FC236}">
                <a16:creationId xmlns:a16="http://schemas.microsoft.com/office/drawing/2014/main" id="{79EEF188-D7FA-94C5-F262-939F539A21B1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5334000" y="5715000"/>
            <a:ext cx="838200" cy="838200"/>
            <a:chOff x="4080" y="1152"/>
            <a:chExt cx="528" cy="528"/>
          </a:xfrm>
        </p:grpSpPr>
        <p:sp>
          <p:nvSpPr>
            <p:cNvPr id="96283" name="AutoShape 27">
              <a:extLst>
                <a:ext uri="{FF2B5EF4-FFF2-40B4-BE49-F238E27FC236}">
                  <a16:creationId xmlns:a16="http://schemas.microsoft.com/office/drawing/2014/main" id="{860CCB8D-88F6-72DD-2053-5B5ED95CE5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296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6284" name="Rectangle 28">
              <a:extLst>
                <a:ext uri="{FF2B5EF4-FFF2-40B4-BE49-F238E27FC236}">
                  <a16:creationId xmlns:a16="http://schemas.microsoft.com/office/drawing/2014/main" id="{15D54EEC-A694-3245-09A5-F6545D9A46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200"/>
              <a:ext cx="144" cy="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6285" name="AutoShape 29">
              <a:extLst>
                <a:ext uri="{FF2B5EF4-FFF2-40B4-BE49-F238E27FC236}">
                  <a16:creationId xmlns:a16="http://schemas.microsoft.com/office/drawing/2014/main" id="{65BAA274-0E5C-7B70-70D4-F4998E0903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152"/>
              <a:ext cx="432" cy="96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6286" name="AutoShape 30">
              <a:extLst>
                <a:ext uri="{FF2B5EF4-FFF2-40B4-BE49-F238E27FC236}">
                  <a16:creationId xmlns:a16="http://schemas.microsoft.com/office/drawing/2014/main" id="{4D1DC6B5-D6F6-9C3C-0595-624874998C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392"/>
              <a:ext cx="528" cy="144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6287" name="Oval 31">
              <a:extLst>
                <a:ext uri="{FF2B5EF4-FFF2-40B4-BE49-F238E27FC236}">
                  <a16:creationId xmlns:a16="http://schemas.microsoft.com/office/drawing/2014/main" id="{1D3A44AE-E49D-71A0-3704-6666E80BC6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344"/>
              <a:ext cx="240" cy="240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96288" name="Group 32">
            <a:extLst>
              <a:ext uri="{FF2B5EF4-FFF2-40B4-BE49-F238E27FC236}">
                <a16:creationId xmlns:a16="http://schemas.microsoft.com/office/drawing/2014/main" id="{1C7340F8-B886-B7FE-1264-99BD87EEED10}"/>
              </a:ext>
            </a:extLst>
          </p:cNvPr>
          <p:cNvGrpSpPr>
            <a:grpSpLocks/>
          </p:cNvGrpSpPr>
          <p:nvPr/>
        </p:nvGrpSpPr>
        <p:grpSpPr bwMode="auto">
          <a:xfrm rot="18669933" flipV="1">
            <a:off x="6781800" y="5410200"/>
            <a:ext cx="838200" cy="838200"/>
            <a:chOff x="4080" y="1152"/>
            <a:chExt cx="528" cy="528"/>
          </a:xfrm>
        </p:grpSpPr>
        <p:sp>
          <p:nvSpPr>
            <p:cNvPr id="96289" name="AutoShape 33">
              <a:extLst>
                <a:ext uri="{FF2B5EF4-FFF2-40B4-BE49-F238E27FC236}">
                  <a16:creationId xmlns:a16="http://schemas.microsoft.com/office/drawing/2014/main" id="{9A5E14EB-9A0D-5D92-9000-3686D1338A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296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6290" name="Rectangle 34">
              <a:extLst>
                <a:ext uri="{FF2B5EF4-FFF2-40B4-BE49-F238E27FC236}">
                  <a16:creationId xmlns:a16="http://schemas.microsoft.com/office/drawing/2014/main" id="{5F0DA18A-19FF-A70E-5AD6-5E2B0FB698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200"/>
              <a:ext cx="144" cy="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6291" name="AutoShape 35">
              <a:extLst>
                <a:ext uri="{FF2B5EF4-FFF2-40B4-BE49-F238E27FC236}">
                  <a16:creationId xmlns:a16="http://schemas.microsoft.com/office/drawing/2014/main" id="{0A54F918-F369-B778-5104-2561B92230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152"/>
              <a:ext cx="432" cy="96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6292" name="AutoShape 36">
              <a:extLst>
                <a:ext uri="{FF2B5EF4-FFF2-40B4-BE49-F238E27FC236}">
                  <a16:creationId xmlns:a16="http://schemas.microsoft.com/office/drawing/2014/main" id="{8765EF5A-BA2F-0603-46CC-D62985B6FC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392"/>
              <a:ext cx="528" cy="144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6293" name="Oval 37">
              <a:extLst>
                <a:ext uri="{FF2B5EF4-FFF2-40B4-BE49-F238E27FC236}">
                  <a16:creationId xmlns:a16="http://schemas.microsoft.com/office/drawing/2014/main" id="{46FB36AF-736B-00A3-F173-D374BF4C30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344"/>
              <a:ext cx="240" cy="240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96294" name="Rectangle 38">
            <a:extLst>
              <a:ext uri="{FF2B5EF4-FFF2-40B4-BE49-F238E27FC236}">
                <a16:creationId xmlns:a16="http://schemas.microsoft.com/office/drawing/2014/main" id="{4A3027AF-7AFF-A18F-CB3C-9D2F59470B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power positions</a:t>
            </a:r>
            <a:br>
              <a:rPr lang="en-GB" altLang="en-US"/>
            </a:br>
            <a:r>
              <a:rPr lang="en-GB" altLang="en-US"/>
              <a:t>traditional meeting room</a:t>
            </a:r>
          </a:p>
        </p:txBody>
      </p:sp>
      <p:sp>
        <p:nvSpPr>
          <p:cNvPr id="96295" name="AutoShape 39">
            <a:extLst>
              <a:ext uri="{FF2B5EF4-FFF2-40B4-BE49-F238E27FC236}">
                <a16:creationId xmlns:a16="http://schemas.microsoft.com/office/drawing/2014/main" id="{DE2018DD-9C75-9F49-1D20-6F07604F8185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3619500" y="1752600"/>
            <a:ext cx="2743200" cy="5257800"/>
          </a:xfrm>
          <a:prstGeom prst="roundRect">
            <a:avLst>
              <a:gd name="adj" fmla="val 50000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6302" name="Rectangle 46">
            <a:extLst>
              <a:ext uri="{FF2B5EF4-FFF2-40B4-BE49-F238E27FC236}">
                <a16:creationId xmlns:a16="http://schemas.microsoft.com/office/drawing/2014/main" id="{7022A066-F071-257F-4B3D-A1F53FE2C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400" y="2717800"/>
            <a:ext cx="915988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2000">
                <a:latin typeface="Verdana" panose="020B0604030504040204" pitchFamily="34" charset="0"/>
              </a:rPr>
              <a:t>white</a:t>
            </a:r>
          </a:p>
          <a:p>
            <a:pPr algn="ctr"/>
            <a:r>
              <a:rPr lang="en-GB" altLang="en-US" sz="2000">
                <a:latin typeface="Verdana" panose="020B0604030504040204" pitchFamily="34" charset="0"/>
              </a:rPr>
              <a:t>board</a:t>
            </a:r>
          </a:p>
        </p:txBody>
      </p:sp>
      <p:sp>
        <p:nvSpPr>
          <p:cNvPr id="96303" name="AutoShape 47">
            <a:extLst>
              <a:ext uri="{FF2B5EF4-FFF2-40B4-BE49-F238E27FC236}">
                <a16:creationId xmlns:a16="http://schemas.microsoft.com/office/drawing/2014/main" id="{26494168-C068-A5F8-6D18-4108EE27E89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-133350" y="4286250"/>
            <a:ext cx="3429000" cy="266700"/>
          </a:xfrm>
          <a:custGeom>
            <a:avLst/>
            <a:gdLst>
              <a:gd name="G0" fmla="+- 2909 0 0"/>
              <a:gd name="G1" fmla="+- 21600 0 2909"/>
              <a:gd name="G2" fmla="*/ 2909 1 2"/>
              <a:gd name="G3" fmla="+- 21600 0 G2"/>
              <a:gd name="G4" fmla="+/ 2909 21600 2"/>
              <a:gd name="G5" fmla="+/ G1 0 2"/>
              <a:gd name="G6" fmla="*/ 21600 21600 2909"/>
              <a:gd name="G7" fmla="*/ G6 1 2"/>
              <a:gd name="G8" fmla="+- 21600 0 G7"/>
              <a:gd name="G9" fmla="*/ 21600 1 2"/>
              <a:gd name="G10" fmla="+- 2909 0 G9"/>
              <a:gd name="G11" fmla="?: G10 G8 0"/>
              <a:gd name="G12" fmla="?: G10 G7 21600"/>
              <a:gd name="T0" fmla="*/ 20145 w 21600"/>
              <a:gd name="T1" fmla="*/ 10800 h 21600"/>
              <a:gd name="T2" fmla="*/ 10800 w 21600"/>
              <a:gd name="T3" fmla="*/ 21600 h 21600"/>
              <a:gd name="T4" fmla="*/ 1455 w 21600"/>
              <a:gd name="T5" fmla="*/ 10800 h 21600"/>
              <a:gd name="T6" fmla="*/ 10800 w 21600"/>
              <a:gd name="T7" fmla="*/ 0 h 21600"/>
              <a:gd name="T8" fmla="*/ 3255 w 21600"/>
              <a:gd name="T9" fmla="*/ 3255 h 21600"/>
              <a:gd name="T10" fmla="*/ 18345 w 21600"/>
              <a:gd name="T11" fmla="*/ 1834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2909" y="21600"/>
                </a:lnTo>
                <a:lnTo>
                  <a:pt x="18691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96311" name="Group 55">
            <a:extLst>
              <a:ext uri="{FF2B5EF4-FFF2-40B4-BE49-F238E27FC236}">
                <a16:creationId xmlns:a16="http://schemas.microsoft.com/office/drawing/2014/main" id="{7695E31E-FE97-294B-A91D-E8362CCBD27B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981200"/>
            <a:ext cx="4572000" cy="4800600"/>
            <a:chOff x="288" y="1248"/>
            <a:chExt cx="2880" cy="3024"/>
          </a:xfrm>
        </p:grpSpPr>
        <p:sp>
          <p:nvSpPr>
            <p:cNvPr id="96304" name="Oval 48">
              <a:extLst>
                <a:ext uri="{FF2B5EF4-FFF2-40B4-BE49-F238E27FC236}">
                  <a16:creationId xmlns:a16="http://schemas.microsoft.com/office/drawing/2014/main" id="{C8AC6B6A-7FAD-53C2-C2D1-D80AE03C39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248"/>
              <a:ext cx="960" cy="960"/>
            </a:xfrm>
            <a:prstGeom prst="ellips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6305" name="Oval 49">
              <a:extLst>
                <a:ext uri="{FF2B5EF4-FFF2-40B4-BE49-F238E27FC236}">
                  <a16:creationId xmlns:a16="http://schemas.microsoft.com/office/drawing/2014/main" id="{6EF64CFA-F746-FAAE-C7F7-D20E87C895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312"/>
              <a:ext cx="960" cy="960"/>
            </a:xfrm>
            <a:prstGeom prst="ellips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6307" name="Rectangle 51">
              <a:extLst>
                <a:ext uri="{FF2B5EF4-FFF2-40B4-BE49-F238E27FC236}">
                  <a16:creationId xmlns:a16="http://schemas.microsoft.com/office/drawing/2014/main" id="{0E7B3DD4-7009-12C3-8525-9753F34CDC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2976"/>
              <a:ext cx="1392" cy="768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800">
                  <a:latin typeface="Verdana" panose="020B0604030504040204" pitchFamily="34" charset="0"/>
                </a:rPr>
                <a:t>power positions</a:t>
              </a:r>
            </a:p>
            <a:p>
              <a:pPr algn="ctr"/>
              <a:r>
                <a:rPr lang="en-GB" altLang="en-US" sz="1800">
                  <a:latin typeface="Verdana" panose="020B0604030504040204" pitchFamily="34" charset="0"/>
                </a:rPr>
                <a:t>at front in reach</a:t>
              </a:r>
            </a:p>
            <a:p>
              <a:pPr algn="ctr"/>
              <a:r>
                <a:rPr lang="en-GB" altLang="en-US" sz="1800">
                  <a:latin typeface="Verdana" panose="020B0604030504040204" pitchFamily="34" charset="0"/>
                </a:rPr>
                <a:t>of white board</a:t>
              </a:r>
            </a:p>
          </p:txBody>
        </p:sp>
        <p:sp>
          <p:nvSpPr>
            <p:cNvPr id="96309" name="Line 53">
              <a:extLst>
                <a:ext uri="{FF2B5EF4-FFF2-40B4-BE49-F238E27FC236}">
                  <a16:creationId xmlns:a16="http://schemas.microsoft.com/office/drawing/2014/main" id="{02D30597-2052-B309-1C62-8EA6CD18E9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40" y="1968"/>
              <a:ext cx="816" cy="100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6310" name="Line 54">
              <a:extLst>
                <a:ext uri="{FF2B5EF4-FFF2-40B4-BE49-F238E27FC236}">
                  <a16:creationId xmlns:a16="http://schemas.microsoft.com/office/drawing/2014/main" id="{2179A6B4-8249-1DB5-8A5E-47C5B4126D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3504"/>
              <a:ext cx="528" cy="19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282" name="Group 2">
            <a:extLst>
              <a:ext uri="{FF2B5EF4-FFF2-40B4-BE49-F238E27FC236}">
                <a16:creationId xmlns:a16="http://schemas.microsoft.com/office/drawing/2014/main" id="{DEA0B917-3B88-A41B-D96A-D737F2EEE309}"/>
              </a:ext>
            </a:extLst>
          </p:cNvPr>
          <p:cNvGrpSpPr>
            <a:grpSpLocks/>
          </p:cNvGrpSpPr>
          <p:nvPr/>
        </p:nvGrpSpPr>
        <p:grpSpPr bwMode="auto">
          <a:xfrm rot="1081335">
            <a:off x="6705600" y="2362200"/>
            <a:ext cx="838200" cy="838200"/>
            <a:chOff x="4080" y="1152"/>
            <a:chExt cx="528" cy="528"/>
          </a:xfrm>
        </p:grpSpPr>
        <p:sp>
          <p:nvSpPr>
            <p:cNvPr id="97283" name="AutoShape 3">
              <a:extLst>
                <a:ext uri="{FF2B5EF4-FFF2-40B4-BE49-F238E27FC236}">
                  <a16:creationId xmlns:a16="http://schemas.microsoft.com/office/drawing/2014/main" id="{DFEC4027-C1DF-48B3-27DA-A59FCF8D54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296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7284" name="Rectangle 4">
              <a:extLst>
                <a:ext uri="{FF2B5EF4-FFF2-40B4-BE49-F238E27FC236}">
                  <a16:creationId xmlns:a16="http://schemas.microsoft.com/office/drawing/2014/main" id="{98826F64-5133-E600-0D88-ECFAA08BF9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200"/>
              <a:ext cx="144" cy="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7285" name="AutoShape 5">
              <a:extLst>
                <a:ext uri="{FF2B5EF4-FFF2-40B4-BE49-F238E27FC236}">
                  <a16:creationId xmlns:a16="http://schemas.microsoft.com/office/drawing/2014/main" id="{51869753-2D54-C75B-7CC2-185AC5D6BF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152"/>
              <a:ext cx="432" cy="96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7286" name="AutoShape 6">
              <a:extLst>
                <a:ext uri="{FF2B5EF4-FFF2-40B4-BE49-F238E27FC236}">
                  <a16:creationId xmlns:a16="http://schemas.microsoft.com/office/drawing/2014/main" id="{3B27D04A-83DE-CB32-E594-EA689405A9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392"/>
              <a:ext cx="528" cy="144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7287" name="Oval 7">
              <a:extLst>
                <a:ext uri="{FF2B5EF4-FFF2-40B4-BE49-F238E27FC236}">
                  <a16:creationId xmlns:a16="http://schemas.microsoft.com/office/drawing/2014/main" id="{CDC9B5AE-6C4C-32B5-A980-D3D5B52AED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344"/>
              <a:ext cx="240" cy="240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97288" name="Group 8">
            <a:extLst>
              <a:ext uri="{FF2B5EF4-FFF2-40B4-BE49-F238E27FC236}">
                <a16:creationId xmlns:a16="http://schemas.microsoft.com/office/drawing/2014/main" id="{0B9E26C5-522D-F54F-CD38-0C7C90AE50F7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2209800"/>
            <a:ext cx="838200" cy="838200"/>
            <a:chOff x="4080" y="1152"/>
            <a:chExt cx="528" cy="528"/>
          </a:xfrm>
        </p:grpSpPr>
        <p:sp>
          <p:nvSpPr>
            <p:cNvPr id="97289" name="AutoShape 9">
              <a:extLst>
                <a:ext uri="{FF2B5EF4-FFF2-40B4-BE49-F238E27FC236}">
                  <a16:creationId xmlns:a16="http://schemas.microsoft.com/office/drawing/2014/main" id="{C653241E-E894-B605-D793-3F5779FAB7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296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7290" name="Rectangle 10">
              <a:extLst>
                <a:ext uri="{FF2B5EF4-FFF2-40B4-BE49-F238E27FC236}">
                  <a16:creationId xmlns:a16="http://schemas.microsoft.com/office/drawing/2014/main" id="{8DEDD8D9-F9C2-4312-1F12-976D439C30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200"/>
              <a:ext cx="144" cy="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7291" name="AutoShape 11">
              <a:extLst>
                <a:ext uri="{FF2B5EF4-FFF2-40B4-BE49-F238E27FC236}">
                  <a16:creationId xmlns:a16="http://schemas.microsoft.com/office/drawing/2014/main" id="{3D9ED11F-2C5F-08AA-8F26-EE3DD22656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152"/>
              <a:ext cx="432" cy="96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7292" name="AutoShape 12">
              <a:extLst>
                <a:ext uri="{FF2B5EF4-FFF2-40B4-BE49-F238E27FC236}">
                  <a16:creationId xmlns:a16="http://schemas.microsoft.com/office/drawing/2014/main" id="{9833B2B3-3A77-852E-9864-C0044A1537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392"/>
              <a:ext cx="528" cy="144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7293" name="Oval 13">
              <a:extLst>
                <a:ext uri="{FF2B5EF4-FFF2-40B4-BE49-F238E27FC236}">
                  <a16:creationId xmlns:a16="http://schemas.microsoft.com/office/drawing/2014/main" id="{025E832C-6E99-3845-B6C1-ED7351D6F3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344"/>
              <a:ext cx="240" cy="240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97294" name="Group 14">
            <a:extLst>
              <a:ext uri="{FF2B5EF4-FFF2-40B4-BE49-F238E27FC236}">
                <a16:creationId xmlns:a16="http://schemas.microsoft.com/office/drawing/2014/main" id="{6E602B5A-B7F1-A23E-C30D-3EF7211B7278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2209800"/>
            <a:ext cx="838200" cy="838200"/>
            <a:chOff x="4080" y="1152"/>
            <a:chExt cx="528" cy="528"/>
          </a:xfrm>
        </p:grpSpPr>
        <p:sp>
          <p:nvSpPr>
            <p:cNvPr id="97295" name="AutoShape 15">
              <a:extLst>
                <a:ext uri="{FF2B5EF4-FFF2-40B4-BE49-F238E27FC236}">
                  <a16:creationId xmlns:a16="http://schemas.microsoft.com/office/drawing/2014/main" id="{CE108E07-33B5-ADA1-D448-37A350953C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296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7296" name="Rectangle 16">
              <a:extLst>
                <a:ext uri="{FF2B5EF4-FFF2-40B4-BE49-F238E27FC236}">
                  <a16:creationId xmlns:a16="http://schemas.microsoft.com/office/drawing/2014/main" id="{23399709-8F6B-593A-E385-47B29DA8EE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200"/>
              <a:ext cx="144" cy="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7297" name="AutoShape 17">
              <a:extLst>
                <a:ext uri="{FF2B5EF4-FFF2-40B4-BE49-F238E27FC236}">
                  <a16:creationId xmlns:a16="http://schemas.microsoft.com/office/drawing/2014/main" id="{A1C92517-4852-4C3A-53A4-992FE600F6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152"/>
              <a:ext cx="432" cy="96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7298" name="AutoShape 18">
              <a:extLst>
                <a:ext uri="{FF2B5EF4-FFF2-40B4-BE49-F238E27FC236}">
                  <a16:creationId xmlns:a16="http://schemas.microsoft.com/office/drawing/2014/main" id="{4B11E859-E1AA-B7B1-0BFF-4D03CFD798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392"/>
              <a:ext cx="528" cy="144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7299" name="Oval 19">
              <a:extLst>
                <a:ext uri="{FF2B5EF4-FFF2-40B4-BE49-F238E27FC236}">
                  <a16:creationId xmlns:a16="http://schemas.microsoft.com/office/drawing/2014/main" id="{47F7122F-7CE2-8B5C-A3C7-6E022F58EB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344"/>
              <a:ext cx="240" cy="240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97300" name="Group 20">
            <a:extLst>
              <a:ext uri="{FF2B5EF4-FFF2-40B4-BE49-F238E27FC236}">
                <a16:creationId xmlns:a16="http://schemas.microsoft.com/office/drawing/2014/main" id="{864B45A6-C290-B90C-DF51-232E5F78E049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3886200" y="5715000"/>
            <a:ext cx="838200" cy="838200"/>
            <a:chOff x="4080" y="1152"/>
            <a:chExt cx="528" cy="528"/>
          </a:xfrm>
        </p:grpSpPr>
        <p:sp>
          <p:nvSpPr>
            <p:cNvPr id="97301" name="AutoShape 21">
              <a:extLst>
                <a:ext uri="{FF2B5EF4-FFF2-40B4-BE49-F238E27FC236}">
                  <a16:creationId xmlns:a16="http://schemas.microsoft.com/office/drawing/2014/main" id="{DCEE9872-96EC-A09F-F1A6-7823707773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296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7302" name="Rectangle 22">
              <a:extLst>
                <a:ext uri="{FF2B5EF4-FFF2-40B4-BE49-F238E27FC236}">
                  <a16:creationId xmlns:a16="http://schemas.microsoft.com/office/drawing/2014/main" id="{011EA700-2B7C-B3AC-E925-23C1E62B67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200"/>
              <a:ext cx="144" cy="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7303" name="AutoShape 23">
              <a:extLst>
                <a:ext uri="{FF2B5EF4-FFF2-40B4-BE49-F238E27FC236}">
                  <a16:creationId xmlns:a16="http://schemas.microsoft.com/office/drawing/2014/main" id="{3FE24F2C-B273-023F-D02C-5E09A6ADF8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152"/>
              <a:ext cx="432" cy="96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7304" name="AutoShape 24">
              <a:extLst>
                <a:ext uri="{FF2B5EF4-FFF2-40B4-BE49-F238E27FC236}">
                  <a16:creationId xmlns:a16="http://schemas.microsoft.com/office/drawing/2014/main" id="{88D88E24-A3DB-CF3B-A382-9A6671ED91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392"/>
              <a:ext cx="528" cy="144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7305" name="Oval 25">
              <a:extLst>
                <a:ext uri="{FF2B5EF4-FFF2-40B4-BE49-F238E27FC236}">
                  <a16:creationId xmlns:a16="http://schemas.microsoft.com/office/drawing/2014/main" id="{1CB3121D-1AA0-2FD2-61E0-79E16AF883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344"/>
              <a:ext cx="240" cy="240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97306" name="Group 26">
            <a:extLst>
              <a:ext uri="{FF2B5EF4-FFF2-40B4-BE49-F238E27FC236}">
                <a16:creationId xmlns:a16="http://schemas.microsoft.com/office/drawing/2014/main" id="{FF71CCD5-283F-54A6-BE68-91907EB225DF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5334000" y="5715000"/>
            <a:ext cx="838200" cy="838200"/>
            <a:chOff x="4080" y="1152"/>
            <a:chExt cx="528" cy="528"/>
          </a:xfrm>
        </p:grpSpPr>
        <p:sp>
          <p:nvSpPr>
            <p:cNvPr id="97307" name="AutoShape 27">
              <a:extLst>
                <a:ext uri="{FF2B5EF4-FFF2-40B4-BE49-F238E27FC236}">
                  <a16:creationId xmlns:a16="http://schemas.microsoft.com/office/drawing/2014/main" id="{D4F5F03C-CDED-FB45-0598-6C335AF10D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296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7308" name="Rectangle 28">
              <a:extLst>
                <a:ext uri="{FF2B5EF4-FFF2-40B4-BE49-F238E27FC236}">
                  <a16:creationId xmlns:a16="http://schemas.microsoft.com/office/drawing/2014/main" id="{626011B1-07C8-8EF7-6C29-03A265C8EE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200"/>
              <a:ext cx="144" cy="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7309" name="AutoShape 29">
              <a:extLst>
                <a:ext uri="{FF2B5EF4-FFF2-40B4-BE49-F238E27FC236}">
                  <a16:creationId xmlns:a16="http://schemas.microsoft.com/office/drawing/2014/main" id="{13F185B9-DEB4-E370-1FF4-DD4C572596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152"/>
              <a:ext cx="432" cy="96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7310" name="AutoShape 30">
              <a:extLst>
                <a:ext uri="{FF2B5EF4-FFF2-40B4-BE49-F238E27FC236}">
                  <a16:creationId xmlns:a16="http://schemas.microsoft.com/office/drawing/2014/main" id="{66DBA9B9-DF82-190A-4612-9904E168E0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392"/>
              <a:ext cx="528" cy="144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7311" name="Oval 31">
              <a:extLst>
                <a:ext uri="{FF2B5EF4-FFF2-40B4-BE49-F238E27FC236}">
                  <a16:creationId xmlns:a16="http://schemas.microsoft.com/office/drawing/2014/main" id="{6142BFDB-063C-CF44-F9A7-5CAE08295F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344"/>
              <a:ext cx="240" cy="240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97312" name="Group 32">
            <a:extLst>
              <a:ext uri="{FF2B5EF4-FFF2-40B4-BE49-F238E27FC236}">
                <a16:creationId xmlns:a16="http://schemas.microsoft.com/office/drawing/2014/main" id="{ED16CC66-3B2D-769D-B5EC-1230D3344860}"/>
              </a:ext>
            </a:extLst>
          </p:cNvPr>
          <p:cNvGrpSpPr>
            <a:grpSpLocks/>
          </p:cNvGrpSpPr>
          <p:nvPr/>
        </p:nvGrpSpPr>
        <p:grpSpPr bwMode="auto">
          <a:xfrm rot="18669933" flipV="1">
            <a:off x="6781800" y="5410200"/>
            <a:ext cx="838200" cy="838200"/>
            <a:chOff x="4080" y="1152"/>
            <a:chExt cx="528" cy="528"/>
          </a:xfrm>
        </p:grpSpPr>
        <p:sp>
          <p:nvSpPr>
            <p:cNvPr id="97313" name="AutoShape 33">
              <a:extLst>
                <a:ext uri="{FF2B5EF4-FFF2-40B4-BE49-F238E27FC236}">
                  <a16:creationId xmlns:a16="http://schemas.microsoft.com/office/drawing/2014/main" id="{6B04F068-3B18-96AB-9E89-3310C7FF5E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296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7314" name="Rectangle 34">
              <a:extLst>
                <a:ext uri="{FF2B5EF4-FFF2-40B4-BE49-F238E27FC236}">
                  <a16:creationId xmlns:a16="http://schemas.microsoft.com/office/drawing/2014/main" id="{6FD50872-234E-272E-D6CC-6A7AA44215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200"/>
              <a:ext cx="144" cy="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7315" name="AutoShape 35">
              <a:extLst>
                <a:ext uri="{FF2B5EF4-FFF2-40B4-BE49-F238E27FC236}">
                  <a16:creationId xmlns:a16="http://schemas.microsoft.com/office/drawing/2014/main" id="{B8B18616-5A6A-3E2B-B82B-F32F6A490C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152"/>
              <a:ext cx="432" cy="96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7316" name="AutoShape 36">
              <a:extLst>
                <a:ext uri="{FF2B5EF4-FFF2-40B4-BE49-F238E27FC236}">
                  <a16:creationId xmlns:a16="http://schemas.microsoft.com/office/drawing/2014/main" id="{2F10082B-7800-C1C6-BE60-C2C4C9AA9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392"/>
              <a:ext cx="528" cy="144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7317" name="Oval 37">
              <a:extLst>
                <a:ext uri="{FF2B5EF4-FFF2-40B4-BE49-F238E27FC236}">
                  <a16:creationId xmlns:a16="http://schemas.microsoft.com/office/drawing/2014/main" id="{29B2AAD4-605E-480C-D643-AA4B658D23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344"/>
              <a:ext cx="240" cy="240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97318" name="Rectangle 38">
            <a:extLst>
              <a:ext uri="{FF2B5EF4-FFF2-40B4-BE49-F238E27FC236}">
                <a16:creationId xmlns:a16="http://schemas.microsoft.com/office/drawing/2014/main" id="{8D619348-48BB-4C8E-A371-3D388B822E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power positions</a:t>
            </a:r>
            <a:br>
              <a:rPr lang="en-GB" altLang="en-US"/>
            </a:br>
            <a:r>
              <a:rPr lang="en-GB" altLang="en-US"/>
              <a:t>augmented meeting room</a:t>
            </a:r>
          </a:p>
        </p:txBody>
      </p:sp>
      <p:sp>
        <p:nvSpPr>
          <p:cNvPr id="97319" name="AutoShape 39">
            <a:extLst>
              <a:ext uri="{FF2B5EF4-FFF2-40B4-BE49-F238E27FC236}">
                <a16:creationId xmlns:a16="http://schemas.microsoft.com/office/drawing/2014/main" id="{B8657205-5D98-7D6A-14BF-80BDE6431374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3619500" y="1752600"/>
            <a:ext cx="2743200" cy="5257800"/>
          </a:xfrm>
          <a:prstGeom prst="roundRect">
            <a:avLst>
              <a:gd name="adj" fmla="val 50000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97320" name="Picture 40">
            <a:extLst>
              <a:ext uri="{FF2B5EF4-FFF2-40B4-BE49-F238E27FC236}">
                <a16:creationId xmlns:a16="http://schemas.microsoft.com/office/drawing/2014/main" id="{DE5D41A2-FBFA-1079-0FED-D7EBED029B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6114256" y="3144044"/>
            <a:ext cx="1173163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321" name="Picture 41">
            <a:extLst>
              <a:ext uri="{FF2B5EF4-FFF2-40B4-BE49-F238E27FC236}">
                <a16:creationId xmlns:a16="http://schemas.microsoft.com/office/drawing/2014/main" id="{F17BC049-7E66-A68E-A801-5A3402644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4742656" y="3067844"/>
            <a:ext cx="1173163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322" name="Picture 42">
            <a:extLst>
              <a:ext uri="{FF2B5EF4-FFF2-40B4-BE49-F238E27FC236}">
                <a16:creationId xmlns:a16="http://schemas.microsoft.com/office/drawing/2014/main" id="{918111B7-93D5-6328-0E1E-05DFF50E76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3371056" y="3067844"/>
            <a:ext cx="1173163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323" name="Picture 43">
            <a:extLst>
              <a:ext uri="{FF2B5EF4-FFF2-40B4-BE49-F238E27FC236}">
                <a16:creationId xmlns:a16="http://schemas.microsoft.com/office/drawing/2014/main" id="{E3AFBABC-CD41-FC89-B788-FB026752B2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6114257" y="4561681"/>
            <a:ext cx="1173162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324" name="Picture 44">
            <a:extLst>
              <a:ext uri="{FF2B5EF4-FFF2-40B4-BE49-F238E27FC236}">
                <a16:creationId xmlns:a16="http://schemas.microsoft.com/office/drawing/2014/main" id="{1B73DF4F-8720-376A-BA86-E50FC36D8E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4752181" y="4591844"/>
            <a:ext cx="1173163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325" name="Picture 45">
            <a:extLst>
              <a:ext uri="{FF2B5EF4-FFF2-40B4-BE49-F238E27FC236}">
                <a16:creationId xmlns:a16="http://schemas.microsoft.com/office/drawing/2014/main" id="{214ACAF3-C64B-646A-37A9-7D66C3F821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3371056" y="4591844"/>
            <a:ext cx="1173163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7326" name="Rectangle 46">
            <a:extLst>
              <a:ext uri="{FF2B5EF4-FFF2-40B4-BE49-F238E27FC236}">
                <a16:creationId xmlns:a16="http://schemas.microsoft.com/office/drawing/2014/main" id="{F01072B7-6B56-6943-6B18-E4B433FFBF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138" y="2717800"/>
            <a:ext cx="1046162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2000">
                <a:latin typeface="Verdana" panose="020B0604030504040204" pitchFamily="34" charset="0"/>
              </a:rPr>
              <a:t>shared</a:t>
            </a:r>
          </a:p>
          <a:p>
            <a:pPr algn="ctr"/>
            <a:r>
              <a:rPr lang="en-GB" altLang="en-US" sz="2000">
                <a:latin typeface="Verdana" panose="020B0604030504040204" pitchFamily="34" charset="0"/>
              </a:rPr>
              <a:t>screen</a:t>
            </a:r>
          </a:p>
        </p:txBody>
      </p:sp>
      <p:sp>
        <p:nvSpPr>
          <p:cNvPr id="97327" name="AutoShape 47">
            <a:extLst>
              <a:ext uri="{FF2B5EF4-FFF2-40B4-BE49-F238E27FC236}">
                <a16:creationId xmlns:a16="http://schemas.microsoft.com/office/drawing/2014/main" id="{ED34CF4A-79D9-1BAD-963C-69256B7CBA0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-133350" y="4286250"/>
            <a:ext cx="3429000" cy="266700"/>
          </a:xfrm>
          <a:custGeom>
            <a:avLst/>
            <a:gdLst>
              <a:gd name="G0" fmla="+- 2909 0 0"/>
              <a:gd name="G1" fmla="+- 21600 0 2909"/>
              <a:gd name="G2" fmla="*/ 2909 1 2"/>
              <a:gd name="G3" fmla="+- 21600 0 G2"/>
              <a:gd name="G4" fmla="+/ 2909 21600 2"/>
              <a:gd name="G5" fmla="+/ G1 0 2"/>
              <a:gd name="G6" fmla="*/ 21600 21600 2909"/>
              <a:gd name="G7" fmla="*/ G6 1 2"/>
              <a:gd name="G8" fmla="+- 21600 0 G7"/>
              <a:gd name="G9" fmla="*/ 21600 1 2"/>
              <a:gd name="G10" fmla="+- 2909 0 G9"/>
              <a:gd name="G11" fmla="?: G10 G8 0"/>
              <a:gd name="G12" fmla="?: G10 G7 21600"/>
              <a:gd name="T0" fmla="*/ 20145 w 21600"/>
              <a:gd name="T1" fmla="*/ 10800 h 21600"/>
              <a:gd name="T2" fmla="*/ 10800 w 21600"/>
              <a:gd name="T3" fmla="*/ 21600 h 21600"/>
              <a:gd name="T4" fmla="*/ 1455 w 21600"/>
              <a:gd name="T5" fmla="*/ 10800 h 21600"/>
              <a:gd name="T6" fmla="*/ 10800 w 21600"/>
              <a:gd name="T7" fmla="*/ 0 h 21600"/>
              <a:gd name="T8" fmla="*/ 3255 w 21600"/>
              <a:gd name="T9" fmla="*/ 3255 h 21600"/>
              <a:gd name="T10" fmla="*/ 18345 w 21600"/>
              <a:gd name="T11" fmla="*/ 1834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2909" y="21600"/>
                </a:lnTo>
                <a:lnTo>
                  <a:pt x="18691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97334" name="Group 54">
            <a:extLst>
              <a:ext uri="{FF2B5EF4-FFF2-40B4-BE49-F238E27FC236}">
                <a16:creationId xmlns:a16="http://schemas.microsoft.com/office/drawing/2014/main" id="{86D7D93D-6B92-6874-993A-F94AD406640D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057400"/>
            <a:ext cx="7467600" cy="4419600"/>
            <a:chOff x="288" y="1296"/>
            <a:chExt cx="4704" cy="2784"/>
          </a:xfrm>
        </p:grpSpPr>
        <p:sp>
          <p:nvSpPr>
            <p:cNvPr id="97329" name="Oval 49">
              <a:extLst>
                <a:ext uri="{FF2B5EF4-FFF2-40B4-BE49-F238E27FC236}">
                  <a16:creationId xmlns:a16="http://schemas.microsoft.com/office/drawing/2014/main" id="{263C34C2-24E4-A298-D1D1-28463F00F3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1296"/>
              <a:ext cx="960" cy="960"/>
            </a:xfrm>
            <a:prstGeom prst="ellips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7330" name="Oval 50">
              <a:extLst>
                <a:ext uri="{FF2B5EF4-FFF2-40B4-BE49-F238E27FC236}">
                  <a16:creationId xmlns:a16="http://schemas.microsoft.com/office/drawing/2014/main" id="{7DE619F8-421A-4A6A-4B6B-2A51C36E91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3120"/>
              <a:ext cx="960" cy="960"/>
            </a:xfrm>
            <a:prstGeom prst="ellips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7331" name="Rectangle 51">
              <a:extLst>
                <a:ext uri="{FF2B5EF4-FFF2-40B4-BE49-F238E27FC236}">
                  <a16:creationId xmlns:a16="http://schemas.microsoft.com/office/drawing/2014/main" id="{BEC5C576-B7CE-48CC-D568-B6F06D49BE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2976"/>
              <a:ext cx="1392" cy="912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800">
                  <a:latin typeface="Verdana" panose="020B0604030504040204" pitchFamily="34" charset="0"/>
                </a:rPr>
                <a:t>power positions</a:t>
              </a:r>
            </a:p>
            <a:p>
              <a:pPr algn="ctr"/>
              <a:r>
                <a:rPr lang="en-GB" altLang="en-US" sz="1800">
                  <a:latin typeface="Verdana" panose="020B0604030504040204" pitchFamily="34" charset="0"/>
                </a:rPr>
                <a:t>at back – screen</a:t>
              </a:r>
            </a:p>
            <a:p>
              <a:pPr algn="ctr"/>
              <a:r>
                <a:rPr lang="en-GB" altLang="en-US" sz="1800">
                  <a:latin typeface="Verdana" panose="020B0604030504040204" pitchFamily="34" charset="0"/>
                </a:rPr>
                <a:t>accessed by</a:t>
              </a:r>
            </a:p>
            <a:p>
              <a:pPr algn="ctr"/>
              <a:r>
                <a:rPr lang="en-GB" altLang="en-US" sz="1800">
                  <a:latin typeface="Verdana" panose="020B0604030504040204" pitchFamily="34" charset="0"/>
                </a:rPr>
                <a:t>keyboard</a:t>
              </a:r>
            </a:p>
          </p:txBody>
        </p:sp>
        <p:sp>
          <p:nvSpPr>
            <p:cNvPr id="97332" name="Line 52">
              <a:extLst>
                <a:ext uri="{FF2B5EF4-FFF2-40B4-BE49-F238E27FC236}">
                  <a16:creationId xmlns:a16="http://schemas.microsoft.com/office/drawing/2014/main" id="{1C9A65B3-311E-CB6A-2E38-B328602480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40" y="1824"/>
              <a:ext cx="2544" cy="115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7333" name="Line 53">
              <a:extLst>
                <a:ext uri="{FF2B5EF4-FFF2-40B4-BE49-F238E27FC236}">
                  <a16:creationId xmlns:a16="http://schemas.microsoft.com/office/drawing/2014/main" id="{E4177DD9-9706-D796-9E4C-B34D103AAC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3504"/>
              <a:ext cx="2352" cy="19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8BC6E881-7EA5-6B9E-E9B8-3A5BF6FFB1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Distributed cognition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6099C4E0-31FA-B959-1260-B7BA8A6244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Traditional cognitive psychology in </a:t>
            </a:r>
            <a:r>
              <a:rPr lang="en-GB" altLang="en-US" sz="2400" i="1"/>
              <a:t>the head</a:t>
            </a:r>
            <a:endParaRPr lang="en-GB" altLang="en-US" sz="2400"/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Distributed cognition suggests look to </a:t>
            </a:r>
            <a:r>
              <a:rPr lang="en-GB" altLang="en-US" sz="2400" i="1"/>
              <a:t>the world</a:t>
            </a:r>
            <a:endParaRPr lang="en-GB" altLang="en-US" sz="2400"/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Thinking takes place in interaction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with other people 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with the physical environment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Implications for group work: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importance of mediating representations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group knowledge greater than sum of parts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design focus on external representation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1B397DA6-3AFB-CD1E-CE96-5CD65C8089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Transfer effects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251D1B40-C938-CF12-9317-FAC16125CC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carry expectations into electronic media …</a:t>
            </a:r>
            <a:br>
              <a:rPr lang="en-GB" altLang="en-US" sz="2400"/>
            </a:br>
            <a:br>
              <a:rPr lang="en-GB" altLang="en-US" sz="1200"/>
            </a:br>
            <a:r>
              <a:rPr lang="en-GB" altLang="en-US" sz="2400"/>
              <a:t>… sometimes with disastrous results</a:t>
            </a:r>
          </a:p>
          <a:p>
            <a:endParaRPr lang="en-GB" altLang="en-US" sz="2400"/>
          </a:p>
          <a:p>
            <a:r>
              <a:rPr lang="en-GB" altLang="en-US" sz="2400"/>
              <a:t>may interpret failure as rudeness of colleague</a:t>
            </a:r>
          </a:p>
          <a:p>
            <a:endParaRPr lang="en-GB" altLang="en-US" sz="2400"/>
          </a:p>
          <a:p>
            <a:pPr>
              <a:buFontTx/>
              <a:buNone/>
            </a:pPr>
            <a:r>
              <a:rPr lang="en-GB" altLang="en-US" sz="2000" i="1"/>
              <a:t>e.g. personal space</a:t>
            </a:r>
            <a:endParaRPr lang="en-GB" altLang="en-US" sz="2400"/>
          </a:p>
          <a:p>
            <a:pPr lvl="1"/>
            <a:r>
              <a:rPr lang="en-GB" altLang="en-US" sz="2000"/>
              <a:t>video may destroy mutual impression of distance</a:t>
            </a:r>
          </a:p>
          <a:p>
            <a:pPr lvl="1"/>
            <a:r>
              <a:rPr lang="en-GB" altLang="en-US" sz="2000"/>
              <a:t>happily the `glass wall' effect helps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>
            <a:extLst>
              <a:ext uri="{FF2B5EF4-FFF2-40B4-BE49-F238E27FC236}">
                <a16:creationId xmlns:a16="http://schemas.microsoft.com/office/drawing/2014/main" id="{9D589961-2DB0-7302-71C6-693474E9DE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Eye contact</a:t>
            </a:r>
          </a:p>
        </p:txBody>
      </p:sp>
      <p:sp>
        <p:nvSpPr>
          <p:cNvPr id="60419" name="Rectangle 1027">
            <a:extLst>
              <a:ext uri="{FF2B5EF4-FFF2-40B4-BE49-F238E27FC236}">
                <a16:creationId xmlns:a16="http://schemas.microsoft.com/office/drawing/2014/main" id="{E35999AB-93AA-EA6E-F01B-E4FBC22E41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to convey interest and establish social presence</a:t>
            </a:r>
          </a:p>
          <a:p>
            <a:endParaRPr lang="en-GB" altLang="en-US" sz="2400"/>
          </a:p>
          <a:p>
            <a:r>
              <a:rPr lang="en-GB" altLang="en-US" sz="2400"/>
              <a:t>video may spoil direct eye contact</a:t>
            </a:r>
            <a:br>
              <a:rPr lang="en-GB" altLang="en-US" sz="2400"/>
            </a:br>
            <a:r>
              <a:rPr lang="en-GB" altLang="en-US" sz="2400"/>
              <a:t>(see video tunnel, chap 19)</a:t>
            </a:r>
          </a:p>
          <a:p>
            <a:endParaRPr lang="en-GB" altLang="en-US" sz="2400"/>
          </a:p>
          <a:p>
            <a:r>
              <a:rPr lang="en-GB" altLang="en-US" sz="2400"/>
              <a:t>but poor quality video better than audio only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4B192B4A-6EF9-4687-F866-BD0E31531E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/>
              <a:t>Gestures and body language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4B0356BA-F7A8-7956-6059-F2CDFAAFCD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much of our communication is through our bodies</a:t>
            </a:r>
          </a:p>
          <a:p>
            <a:r>
              <a:rPr lang="en-GB" altLang="en-US" sz="2400"/>
              <a:t>gesture (and eye gaze) used for deictic reference</a:t>
            </a:r>
          </a:p>
          <a:p>
            <a:r>
              <a:rPr lang="en-GB" altLang="en-US" sz="2400"/>
              <a:t>head and shoulders video loses this</a:t>
            </a:r>
          </a:p>
          <a:p>
            <a:endParaRPr lang="en-GB" altLang="en-US" sz="2400"/>
          </a:p>
          <a:p>
            <a:pPr>
              <a:buFontTx/>
              <a:buNone/>
            </a:pPr>
            <a:r>
              <a:rPr lang="en-GB" altLang="en-US" sz="2400"/>
              <a:t>So …  close focus for eye contact …</a:t>
            </a:r>
          </a:p>
          <a:p>
            <a:pPr>
              <a:buFontTx/>
              <a:buNone/>
            </a:pPr>
            <a:r>
              <a:rPr lang="en-GB" altLang="en-US" sz="2400"/>
              <a:t>… or wide focus for body language?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26">
            <a:extLst>
              <a:ext uri="{FF2B5EF4-FFF2-40B4-BE49-F238E27FC236}">
                <a16:creationId xmlns:a16="http://schemas.microsoft.com/office/drawing/2014/main" id="{1F89566D-6A9C-449A-B489-7D916F820B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Back channels</a:t>
            </a:r>
          </a:p>
        </p:txBody>
      </p:sp>
      <p:sp>
        <p:nvSpPr>
          <p:cNvPr id="59395" name="Rectangle 1027">
            <a:extLst>
              <a:ext uri="{FF2B5EF4-FFF2-40B4-BE49-F238E27FC236}">
                <a16:creationId xmlns:a16="http://schemas.microsoft.com/office/drawing/2014/main" id="{91B0462C-CA29-7D03-4313-4F7C231CB7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Char char=" "/>
              <a:tabLst>
                <a:tab pos="1814513" algn="l"/>
              </a:tabLst>
            </a:pPr>
            <a:r>
              <a:rPr lang="en-GB" altLang="en-US" sz="2000" b="1"/>
              <a:t>Alison:</a:t>
            </a:r>
            <a:r>
              <a:rPr lang="en-GB" altLang="en-US" sz="2000"/>
              <a:t>	Do you fancy that film … </a:t>
            </a:r>
            <a:r>
              <a:rPr lang="en-GB" altLang="en-US" sz="2000" i="1"/>
              <a:t>err</a:t>
            </a:r>
            <a:r>
              <a:rPr lang="en-GB" altLang="en-US" sz="2000" baseline="30000"/>
              <a:t>1</a:t>
            </a:r>
            <a:r>
              <a:rPr lang="en-GB" altLang="en-US" sz="2000"/>
              <a:t> …</a:t>
            </a:r>
          </a:p>
          <a:p>
            <a:pPr lvl="1">
              <a:buFontTx/>
              <a:buChar char=" "/>
              <a:tabLst>
                <a:tab pos="1814513" algn="l"/>
              </a:tabLst>
            </a:pPr>
            <a:r>
              <a:rPr lang="en-GB" altLang="en-US" sz="2000"/>
              <a:t>	`The Green' </a:t>
            </a:r>
            <a:r>
              <a:rPr lang="en-GB" altLang="en-US" sz="2000" i="1"/>
              <a:t>um</a:t>
            </a:r>
            <a:r>
              <a:rPr lang="en-GB" altLang="en-US" sz="2000" baseline="30000"/>
              <a:t>2</a:t>
            </a:r>
            <a:r>
              <a:rPr lang="en-GB" altLang="en-US" sz="2000"/>
              <a:t> …</a:t>
            </a:r>
          </a:p>
          <a:p>
            <a:pPr lvl="1">
              <a:buFontTx/>
              <a:buChar char=" "/>
              <a:tabLst>
                <a:tab pos="1814513" algn="l"/>
              </a:tabLst>
            </a:pPr>
            <a:r>
              <a:rPr lang="en-GB" altLang="en-US" sz="2000"/>
              <a:t>	it starts at eight.</a:t>
            </a:r>
          </a:p>
          <a:p>
            <a:pPr lvl="1">
              <a:buFontTx/>
              <a:buChar char=" "/>
              <a:tabLst>
                <a:tab pos="1814513" algn="l"/>
              </a:tabLst>
            </a:pPr>
            <a:r>
              <a:rPr lang="en-GB" altLang="en-US" sz="2000" b="1"/>
              <a:t>Brian:</a:t>
            </a:r>
            <a:r>
              <a:rPr lang="en-GB" altLang="en-US" sz="2000"/>
              <a:t>	Great!</a:t>
            </a:r>
          </a:p>
          <a:p>
            <a:pPr>
              <a:tabLst>
                <a:tab pos="1814513" algn="l"/>
              </a:tabLst>
            </a:pPr>
            <a:endParaRPr lang="en-GB" altLang="en-US" sz="2400"/>
          </a:p>
          <a:p>
            <a:pPr>
              <a:tabLst>
                <a:tab pos="1814513" algn="l"/>
              </a:tabLst>
            </a:pPr>
            <a:r>
              <a:rPr lang="en-GB" altLang="en-US" sz="2400"/>
              <a:t>Not just the words!</a:t>
            </a:r>
          </a:p>
          <a:p>
            <a:pPr>
              <a:tabLst>
                <a:tab pos="1814513" algn="l"/>
              </a:tabLst>
            </a:pPr>
            <a:endParaRPr lang="en-GB" altLang="en-US" sz="1200"/>
          </a:p>
          <a:p>
            <a:pPr>
              <a:tabLst>
                <a:tab pos="1814513" algn="l"/>
              </a:tabLst>
            </a:pPr>
            <a:r>
              <a:rPr lang="en-GB" altLang="en-US" sz="2400"/>
              <a:t>Back channel responses from Brian at 1 and 2</a:t>
            </a:r>
          </a:p>
          <a:p>
            <a:pPr lvl="1">
              <a:tabLst>
                <a:tab pos="1814513" algn="l"/>
              </a:tabLst>
            </a:pPr>
            <a:r>
              <a:rPr lang="en-GB" altLang="en-US" sz="2000"/>
              <a:t>quizzical at 1</a:t>
            </a:r>
          </a:p>
          <a:p>
            <a:pPr lvl="1">
              <a:tabLst>
                <a:tab pos="1814513" algn="l"/>
              </a:tabLst>
            </a:pPr>
            <a:r>
              <a:rPr lang="en-GB" altLang="en-US" sz="2000"/>
              <a:t>affirmative at 2</a:t>
            </a:r>
          </a:p>
        </p:txBody>
      </p:sp>
      <p:sp>
        <p:nvSpPr>
          <p:cNvPr id="59396" name="Line 1028">
            <a:extLst>
              <a:ext uri="{FF2B5EF4-FFF2-40B4-BE49-F238E27FC236}">
                <a16:creationId xmlns:a16="http://schemas.microsoft.com/office/drawing/2014/main" id="{B6C1AFE8-9703-AC8B-DEC3-01C8FA99733B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1981200"/>
            <a:ext cx="0" cy="16002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397" name="Line 1029">
            <a:extLst>
              <a:ext uri="{FF2B5EF4-FFF2-40B4-BE49-F238E27FC236}">
                <a16:creationId xmlns:a16="http://schemas.microsoft.com/office/drawing/2014/main" id="{6897C77F-98D0-9176-FC32-5F343D09CE5E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3581400"/>
            <a:ext cx="5410200" cy="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398" name="Line 1030">
            <a:extLst>
              <a:ext uri="{FF2B5EF4-FFF2-40B4-BE49-F238E27FC236}">
                <a16:creationId xmlns:a16="http://schemas.microsoft.com/office/drawing/2014/main" id="{40DA358C-CB76-0946-C7DD-D3B3DA5F1736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1981200"/>
            <a:ext cx="5410200" cy="0"/>
          </a:xfrm>
          <a:prstGeom prst="line">
            <a:avLst/>
          </a:prstGeom>
          <a:noFill/>
          <a:ln w="2857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D5960E1C-0E1B-4F1B-028C-9A701762DF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Back channels (ctd)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BB4D539C-17F3-3DED-1E70-708683FA47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Back channels include:</a:t>
            </a:r>
          </a:p>
          <a:p>
            <a:pPr lvl="1"/>
            <a:r>
              <a:rPr lang="en-GB" altLang="en-US"/>
              <a:t>nods and grimaces</a:t>
            </a:r>
          </a:p>
          <a:p>
            <a:pPr lvl="1"/>
            <a:r>
              <a:rPr lang="en-GB" altLang="en-US"/>
              <a:t>shrugs of the shoulders</a:t>
            </a:r>
          </a:p>
          <a:p>
            <a:pPr lvl="1"/>
            <a:r>
              <a:rPr lang="en-GB" altLang="en-US"/>
              <a:t>grunts and raised eyebrows</a:t>
            </a:r>
          </a:p>
          <a:p>
            <a:endParaRPr lang="en-GB" altLang="en-US"/>
          </a:p>
          <a:p>
            <a:r>
              <a:rPr lang="en-GB" altLang="en-US"/>
              <a:t>Utterance begins vague …</a:t>
            </a:r>
            <a:br>
              <a:rPr lang="en-GB" altLang="en-US"/>
            </a:br>
            <a:r>
              <a:rPr lang="en-GB" altLang="en-US"/>
              <a:t>… then sharpens up </a:t>
            </a:r>
            <a:r>
              <a:rPr lang="en-GB" altLang="en-US" i="1"/>
              <a:t>just</a:t>
            </a:r>
            <a:r>
              <a:rPr lang="en-GB" altLang="en-US"/>
              <a:t> enough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26">
            <a:extLst>
              <a:ext uri="{FF2B5EF4-FFF2-40B4-BE49-F238E27FC236}">
                <a16:creationId xmlns:a16="http://schemas.microsoft.com/office/drawing/2014/main" id="{A71E350D-589C-647F-27C9-A230FE6D8B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Back channels -media effects</a:t>
            </a:r>
          </a:p>
        </p:txBody>
      </p:sp>
      <p:sp>
        <p:nvSpPr>
          <p:cNvPr id="58371" name="Rectangle 1027">
            <a:extLst>
              <a:ext uri="{FF2B5EF4-FFF2-40B4-BE49-F238E27FC236}">
                <a16:creationId xmlns:a16="http://schemas.microsoft.com/office/drawing/2014/main" id="{3234E9F4-70A5-118C-34EA-B19B03A8C0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tabLst>
                <a:tab pos="1814513" algn="l"/>
                <a:tab pos="2278063" algn="l"/>
              </a:tabLst>
            </a:pPr>
            <a:r>
              <a:rPr lang="en-GB" altLang="en-US"/>
              <a:t>Restricting media restricts back channels</a:t>
            </a:r>
          </a:p>
          <a:p>
            <a:pPr>
              <a:buFontTx/>
              <a:buNone/>
              <a:tabLst>
                <a:tab pos="1814513" algn="l"/>
                <a:tab pos="2278063" algn="l"/>
              </a:tabLst>
            </a:pPr>
            <a:endParaRPr lang="en-GB" altLang="en-US"/>
          </a:p>
          <a:p>
            <a:pPr>
              <a:buFontTx/>
              <a:buNone/>
              <a:tabLst>
                <a:tab pos="1814513" algn="l"/>
                <a:tab pos="2278063" algn="l"/>
              </a:tabLst>
            </a:pPr>
            <a:r>
              <a:rPr lang="en-GB" altLang="en-US" sz="2400"/>
              <a:t>video	–	loss of body language</a:t>
            </a:r>
          </a:p>
          <a:p>
            <a:pPr>
              <a:buFontTx/>
              <a:buNone/>
              <a:tabLst>
                <a:tab pos="1814513" algn="l"/>
                <a:tab pos="2278063" algn="l"/>
              </a:tabLst>
            </a:pPr>
            <a:r>
              <a:rPr lang="en-GB" altLang="en-US" sz="2400"/>
              <a:t>audio	–	loss of facial expression</a:t>
            </a:r>
          </a:p>
          <a:p>
            <a:pPr>
              <a:buFontTx/>
              <a:buNone/>
              <a:tabLst>
                <a:tab pos="1814513" algn="l"/>
                <a:tab pos="2278063" algn="l"/>
              </a:tabLst>
            </a:pPr>
            <a:r>
              <a:rPr lang="en-GB" altLang="en-US" sz="2400"/>
              <a:t>half duplex	–	lose most voice back-channel</a:t>
            </a:r>
            <a:br>
              <a:rPr lang="en-GB" altLang="en-US" sz="2400"/>
            </a:br>
            <a:r>
              <a:rPr lang="en-GB" altLang="en-US" sz="2400"/>
              <a:t>		responses</a:t>
            </a:r>
          </a:p>
          <a:p>
            <a:pPr>
              <a:buFontTx/>
              <a:buNone/>
              <a:tabLst>
                <a:tab pos="1814513" algn="l"/>
                <a:tab pos="2278063" algn="l"/>
              </a:tabLst>
            </a:pPr>
            <a:r>
              <a:rPr lang="en-GB" altLang="en-US" sz="2400"/>
              <a:t>text based	–	nothing left!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Comic Sans MS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2166</Words>
  <Application>Microsoft Macintosh PowerPoint</Application>
  <PresentationFormat>On-screen Show (4:3)</PresentationFormat>
  <Paragraphs>386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</vt:lpstr>
      <vt:lpstr>Comic Sans MS</vt:lpstr>
      <vt:lpstr>Monotype Sorts</vt:lpstr>
      <vt:lpstr>Symbol</vt:lpstr>
      <vt:lpstr>Times</vt:lpstr>
      <vt:lpstr>Verdana</vt:lpstr>
      <vt:lpstr>Blank</vt:lpstr>
      <vt:lpstr>chapter 14</vt:lpstr>
      <vt:lpstr>CSCW Issues and Theory</vt:lpstr>
      <vt:lpstr>Face-to-face communication</vt:lpstr>
      <vt:lpstr>Transfer effects</vt:lpstr>
      <vt:lpstr>Eye contact</vt:lpstr>
      <vt:lpstr>Gestures and body language</vt:lpstr>
      <vt:lpstr>Back channels</vt:lpstr>
      <vt:lpstr>Back channels (ctd)</vt:lpstr>
      <vt:lpstr>Back channels -media effects</vt:lpstr>
      <vt:lpstr>Back channels and turn-taking</vt:lpstr>
      <vt:lpstr>Basic conversational structure</vt:lpstr>
      <vt:lpstr>Adjacency pairs</vt:lpstr>
      <vt:lpstr>Context in conversation</vt:lpstr>
      <vt:lpstr>Referring to things – deixis</vt:lpstr>
      <vt:lpstr>Common Ground</vt:lpstr>
      <vt:lpstr>Focus and topic</vt:lpstr>
      <vt:lpstr>Breakdown</vt:lpstr>
      <vt:lpstr>Speech act theory</vt:lpstr>
      <vt:lpstr>Patterns of acts &amp; Coordinator</vt:lpstr>
      <vt:lpstr>Conversations for action (CfA)</vt:lpstr>
      <vt:lpstr>CfA in action</vt:lpstr>
      <vt:lpstr>Text-based communication</vt:lpstr>
      <vt:lpstr>Problems with text</vt:lpstr>
      <vt:lpstr>example –  ‘Conferencer’</vt:lpstr>
      <vt:lpstr>Conferencer (ctd)</vt:lpstr>
      <vt:lpstr>Grounding constraints</vt:lpstr>
      <vt:lpstr>loss of sequence</vt:lpstr>
      <vt:lpstr>Maintaining context</vt:lpstr>
      <vt:lpstr>Non-linear conversation</vt:lpstr>
      <vt:lpstr>Pace and granularity</vt:lpstr>
      <vt:lpstr>Coping strategies</vt:lpstr>
      <vt:lpstr>The Conversation Game</vt:lpstr>
      <vt:lpstr>…  like a game </vt:lpstr>
      <vt:lpstr>Group dynamics</vt:lpstr>
      <vt:lpstr>Physical environment</vt:lpstr>
      <vt:lpstr>power positions traditional meeting room</vt:lpstr>
      <vt:lpstr>power positions augmented meeting room</vt:lpstr>
      <vt:lpstr>Distributed cognition</vt:lpstr>
    </vt:vector>
  </TitlesOfParts>
  <Company>Lancaster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Dix</dc:creator>
  <cp:lastModifiedBy>Alan Dix</cp:lastModifiedBy>
  <cp:revision>14</cp:revision>
  <dcterms:created xsi:type="dcterms:W3CDTF">2003-08-07T14:10:51Z</dcterms:created>
  <dcterms:modified xsi:type="dcterms:W3CDTF">2025-03-02T10:24:34Z</dcterms:modified>
</cp:coreProperties>
</file>