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38"/>
  </p:notesMasterIdLst>
  <p:sldIdLst>
    <p:sldId id="306" r:id="rId2"/>
    <p:sldId id="257" r:id="rId3"/>
    <p:sldId id="258" r:id="rId4"/>
    <p:sldId id="287" r:id="rId5"/>
    <p:sldId id="288" r:id="rId6"/>
    <p:sldId id="260" r:id="rId7"/>
    <p:sldId id="289" r:id="rId8"/>
    <p:sldId id="290" r:id="rId9"/>
    <p:sldId id="292" r:id="rId10"/>
    <p:sldId id="293" r:id="rId11"/>
    <p:sldId id="294" r:id="rId12"/>
    <p:sldId id="295" r:id="rId13"/>
    <p:sldId id="304" r:id="rId14"/>
    <p:sldId id="305" r:id="rId15"/>
    <p:sldId id="303" r:id="rId16"/>
    <p:sldId id="301" r:id="rId17"/>
    <p:sldId id="328" r:id="rId18"/>
    <p:sldId id="311" r:id="rId19"/>
    <p:sldId id="312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324" r:id="rId30"/>
    <p:sldId id="326" r:id="rId31"/>
    <p:sldId id="327" r:id="rId32"/>
    <p:sldId id="325" r:id="rId33"/>
    <p:sldId id="307" r:id="rId34"/>
    <p:sldId id="308" r:id="rId35"/>
    <p:sldId id="309" r:id="rId36"/>
    <p:sldId id="310" r:id="rId3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26"/>
    <p:restoredTop sz="90929"/>
  </p:normalViewPr>
  <p:slideViewPr>
    <p:cSldViewPr>
      <p:cViewPr varScale="1">
        <p:scale>
          <a:sx n="123" d="100"/>
          <a:sy n="123" d="100"/>
        </p:scale>
        <p:origin x="144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5A46C9D3-71C8-9A07-D07A-2DCE1B72DC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6AAB36F5-E6E1-4871-6EAA-14A2898D506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77828" name="Rectangle 4">
            <a:extLst>
              <a:ext uri="{FF2B5EF4-FFF2-40B4-BE49-F238E27FC236}">
                <a16:creationId xmlns:a16="http://schemas.microsoft.com/office/drawing/2014/main" id="{93718E25-561E-B8C9-B4AC-6EF93E87BB7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7829" name="Rectangle 5">
            <a:extLst>
              <a:ext uri="{FF2B5EF4-FFF2-40B4-BE49-F238E27FC236}">
                <a16:creationId xmlns:a16="http://schemas.microsoft.com/office/drawing/2014/main" id="{D0073646-7C21-C046-D2B4-FED2C37245B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77830" name="Rectangle 6">
            <a:extLst>
              <a:ext uri="{FF2B5EF4-FFF2-40B4-BE49-F238E27FC236}">
                <a16:creationId xmlns:a16="http://schemas.microsoft.com/office/drawing/2014/main" id="{56695DE0-72A2-654E-E48D-2FDED230968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77831" name="Rectangle 7">
            <a:extLst>
              <a:ext uri="{FF2B5EF4-FFF2-40B4-BE49-F238E27FC236}">
                <a16:creationId xmlns:a16="http://schemas.microsoft.com/office/drawing/2014/main" id="{1258BEE1-E6BC-756F-0D1F-EDF1909E79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A933FE7-1A2F-5146-BD6A-525CA2A0BB5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E40FEFA-3917-839D-386D-814B3F2E6C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A0B082-0458-4F43-A606-04697717DE09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99A2C5AD-BCE9-969E-618F-FC4CAD6B02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73F04D1B-014B-EF51-F87B-0F5AC79889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N.B. not dealt with  in this edition of the book, will add additional info to web site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803AC-DA55-FE26-3EFD-69682F273E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81F12D-1083-7D41-6DB4-0EE7DA4A76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78E8B-E1CF-7574-B2EF-181C07DF8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11427-D4D2-5744-9BB7-D8456149D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1DB0F-E8EC-BBB8-840C-612A4BF4E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5C26E-ED23-F241-8A0B-89579DBD8A8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2942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0193E-4648-D08D-2047-423884FF0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9223C2-5607-1B1A-35E7-F9D588EE0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E0269-6F6A-4884-E07C-3BE6E87B4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EECEB-D805-69BF-1D2D-FFFC16EE3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673EA-B57F-B227-8DDF-B04557480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95167-F49C-B344-8F3D-4D704BB8A0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9211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5A772E-A459-8980-A34D-CC8C4A0C98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77FE1F-A2B8-6051-A316-E393BFDF6F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FDB5E-1DED-D481-070B-EF539C0D1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527F2-2B97-30C8-E5BD-32B3086C0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F69DA-5FF4-C8AC-1461-40B7F8ED3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AC77C8-DA14-E34F-A3D5-FB42075FFF2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5244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9667E-D9C9-5532-AA0B-88A0BD26B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6EB08-92A4-2DDA-7F57-90CC53BE4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E43A8-6020-F36E-4D82-DAE7A85C8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E17F9-29B4-8D93-8BD7-91DF9F496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F3E8F-9D2D-AA7C-D00B-913A5D8A3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B805D-27E7-CE42-9615-14E77E0B918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665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5DB24-88CE-C096-7EB9-2A7841A86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8C72F-544A-1B2B-7EB8-DDF32C07D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DD1C7-469C-70DC-5708-33773A30D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6CAD9-197F-AB25-4910-AD855687C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525B7-A008-3471-BC07-6A0735D9C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CBBD5-612C-4B4F-BDF5-50C965059A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7566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19D0-6C55-B48D-E188-B328AEAFC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E500A-540A-7BBF-7B9F-9B5461865C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2CE4D5-9BD8-DAFB-9F9D-F3A1705158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CDEB4D-7173-AF2D-335A-581F42500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111211-EFDC-00A9-0C79-7B7C50FD3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318252-C2B8-2A0E-A153-E9613A866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F15725-D012-9443-A4AD-F13742EC805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953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F874A-F4BA-CC03-9465-69121A93D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A5747-01BC-66BD-66F1-155C2848F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8CF28-2EAD-4BED-BC81-E84545BC4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51237C-A4D6-D283-D9EF-8FAA720B3D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74E08E-6DAE-7D2D-5915-5326654CEB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16A302-F374-5C14-716E-FDC409F0A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73128D-EF34-CB78-9EE7-1F37CEECB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24BBDF-86BB-6218-7867-9BC22BF14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BA144-DBE4-6844-8E94-EAB6C46063E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1817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6921F-597E-70E5-A9B2-72973301B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A41E0F-0B66-7B2C-FBCB-D27B23661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3080AC-B301-69EA-E489-D6286A581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BB00A3-A877-E2AB-13BC-6C0821668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5964CE-2BC5-494F-BBB1-377D0428280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035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2693FB-3587-3C1F-0506-A09DC4567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A48E8A-4401-6B4A-70FE-C31179D8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9240FC-A965-25CC-081D-43830C3FC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F4FFB-C790-224F-B1C5-85626BFB8DE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195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13950-1F46-AD7F-A8A7-9BDA89364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D9E42-0A31-415A-0C7F-62DA7BBFF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53A8EA-5269-FBEF-322A-415C06D43C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8A8C6D-8E63-8A51-CE84-BC38896E9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D28365-9462-96BA-5AC4-58181138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7FBE2F-76EF-BECC-2C44-1605DE39B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BA4243-8FC9-E74E-919F-BB5E7B874F6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136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49C02-DB23-DE3E-BF6F-FB364C57B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D0A3CF-F516-13A5-5481-617344AB46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E893C7-318D-BF8B-8A3A-4C4D2AC02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2F47DD-1EC0-99DC-384D-DC548550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6BED7-B2FB-B856-4676-F176BA9CD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0D195-CF1E-F2D5-AD0E-962B7548A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A04AF-DC58-984A-8AD4-23AF2C879C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403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>
            <a:extLst>
              <a:ext uri="{FF2B5EF4-FFF2-40B4-BE49-F238E27FC236}">
                <a16:creationId xmlns:a16="http://schemas.microsoft.com/office/drawing/2014/main" id="{6DBFDA04-0FE7-522F-1F88-C6C01B669A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080F81FC-ADC4-490D-A97A-264D5E2FDA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ACD663B-D776-9B76-0DA2-312DA612B3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43BFF25-EAF4-BD91-727F-523C5324CDB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DDD2DAF-8635-7F3F-2AE7-4BCF25AE924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D5864B8-9823-EDBC-65C2-2A34C32F47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3690848-06F4-1A4A-90B4-95D0E74E32DE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F7BD6511-8E7A-B742-3325-EB0EACECDE1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228600"/>
            <a:ext cx="9144000" cy="838200"/>
            <a:chOff x="0" y="192"/>
            <a:chExt cx="5760" cy="528"/>
          </a:xfrm>
        </p:grpSpPr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07625F60-DE7C-5106-4FDB-646A273B814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32" y="52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89669579-F1C2-9596-4A8E-4CA15CCBBE90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72" y="192"/>
              <a:ext cx="297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040" name="Picture 16">
              <a:extLst>
                <a:ext uri="{FF2B5EF4-FFF2-40B4-BE49-F238E27FC236}">
                  <a16:creationId xmlns:a16="http://schemas.microsoft.com/office/drawing/2014/main" id="{34223F5F-7835-7DE3-1ED3-D34CA82D245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9" y="192"/>
              <a:ext cx="1063" cy="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>
              <a:extLst>
                <a:ext uri="{FF2B5EF4-FFF2-40B4-BE49-F238E27FC236}">
                  <a16:creationId xmlns:a16="http://schemas.microsoft.com/office/drawing/2014/main" id="{6F4F3C73-0D79-4E65-7620-0FF041D45C2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2"/>
              <a:ext cx="2016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>
              <a:extLst>
                <a:ext uri="{FF2B5EF4-FFF2-40B4-BE49-F238E27FC236}">
                  <a16:creationId xmlns:a16="http://schemas.microsoft.com/office/drawing/2014/main" id="{C5E08575-F92A-5D84-569B-A5BB86186C6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92"/>
              <a:ext cx="100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F94622F7-E335-BBED-6513-1C30ABAD1B9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1981200"/>
            <a:ext cx="6629400" cy="1219200"/>
          </a:xfrm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GB" altLang="en-US" sz="4000">
                <a:solidFill>
                  <a:srgbClr val="2E005D"/>
                </a:solidFill>
                <a:latin typeface="Verdana" panose="020B0604030504040204" pitchFamily="34" charset="0"/>
              </a:rPr>
              <a:t>chapter 15</a:t>
            </a:r>
            <a:endParaRPr lang="en-GB" altLang="en-US" sz="4000">
              <a:solidFill>
                <a:srgbClr val="2E005D"/>
              </a:solidFill>
            </a:endParaRP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355F3E30-03B9-1213-7A29-F43BBE31BBC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task models</a:t>
            </a:r>
          </a:p>
        </p:txBody>
      </p:sp>
      <p:grpSp>
        <p:nvGrpSpPr>
          <p:cNvPr id="53252" name="Group 4">
            <a:extLst>
              <a:ext uri="{FF2B5EF4-FFF2-40B4-BE49-F238E27FC236}">
                <a16:creationId xmlns:a16="http://schemas.microsoft.com/office/drawing/2014/main" id="{6A4B1E63-FE7E-75D1-044A-2515BA9326F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3253" name="Rectangle 5">
              <a:extLst>
                <a:ext uri="{FF2B5EF4-FFF2-40B4-BE49-F238E27FC236}">
                  <a16:creationId xmlns:a16="http://schemas.microsoft.com/office/drawing/2014/main" id="{0125DA2E-1E0C-4D06-51C8-A6EF94C65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528"/>
              <a:ext cx="624" cy="3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254" name="Rectangle 6">
              <a:extLst>
                <a:ext uri="{FF2B5EF4-FFF2-40B4-BE49-F238E27FC236}">
                  <a16:creationId xmlns:a16="http://schemas.microsoft.com/office/drawing/2014/main" id="{795D76CB-4BAC-2E1A-E8E4-8891769F3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672"/>
            </a:xfrm>
            <a:prstGeom prst="rect">
              <a:avLst/>
            </a:prstGeom>
            <a:solidFill>
              <a:srgbClr val="2E005D"/>
            </a:solidFill>
            <a:ln w="9525">
              <a:solidFill>
                <a:srgbClr val="2E005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53255" name="Picture 7">
              <a:extLst>
                <a:ext uri="{FF2B5EF4-FFF2-40B4-BE49-F238E27FC236}">
                  <a16:creationId xmlns:a16="http://schemas.microsoft.com/office/drawing/2014/main" id="{8A26E729-1F56-7B0D-38AA-C2D9BCFD26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0"/>
              <a:ext cx="326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256" name="Picture 8">
              <a:extLst>
                <a:ext uri="{FF2B5EF4-FFF2-40B4-BE49-F238E27FC236}">
                  <a16:creationId xmlns:a16="http://schemas.microsoft.com/office/drawing/2014/main" id="{D2855D9F-B4B7-0486-9A94-F015505B08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257" name="Picture 9">
              <a:extLst>
                <a:ext uri="{FF2B5EF4-FFF2-40B4-BE49-F238E27FC236}">
                  <a16:creationId xmlns:a16="http://schemas.microsoft.com/office/drawing/2014/main" id="{6F2720C8-143F-FD3C-81B4-69CA0445A8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258" name="Picture 10">
              <a:extLst>
                <a:ext uri="{FF2B5EF4-FFF2-40B4-BE49-F238E27FC236}">
                  <a16:creationId xmlns:a16="http://schemas.microsoft.com/office/drawing/2014/main" id="{37529E03-5099-50FF-C8AD-C5B71D3A1E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259" name="Picture 11">
              <a:extLst>
                <a:ext uri="{FF2B5EF4-FFF2-40B4-BE49-F238E27FC236}">
                  <a16:creationId xmlns:a16="http://schemas.microsoft.com/office/drawing/2014/main" id="{234B2933-0BF7-46AD-0AEF-AF330587ED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718F4FD-F60E-593D-E41C-79D60FE38F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Tasks as explanation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E14EF39B-1BD8-8F29-C086-67C2683E2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imagine asking the user the question:</a:t>
            </a:r>
            <a:br>
              <a:rPr lang="en-GB" altLang="en-US" sz="2400"/>
            </a:br>
            <a:r>
              <a:rPr lang="en-GB" altLang="en-US" sz="2400"/>
              <a:t>	</a:t>
            </a:r>
            <a:r>
              <a:rPr lang="en-GB" altLang="en-US" sz="2400">
                <a:solidFill>
                  <a:srgbClr val="993333"/>
                </a:solidFill>
              </a:rPr>
              <a:t>what are you doing now?</a:t>
            </a:r>
            <a:endParaRPr lang="en-GB" altLang="en-US" sz="2400"/>
          </a:p>
          <a:p>
            <a:r>
              <a:rPr lang="en-GB" altLang="en-US" sz="2400"/>
              <a:t>for the same action the answer may be:</a:t>
            </a:r>
            <a:br>
              <a:rPr lang="en-GB" altLang="en-US" sz="2400"/>
            </a:br>
            <a:r>
              <a:rPr lang="en-GB" altLang="en-US" sz="2400"/>
              <a:t>	</a:t>
            </a:r>
            <a:r>
              <a:rPr lang="en-GB" altLang="en-US" sz="2000"/>
              <a:t>typing ctrl-B</a:t>
            </a:r>
            <a:br>
              <a:rPr lang="en-GB" altLang="en-US" sz="2000"/>
            </a:br>
            <a:r>
              <a:rPr lang="en-GB" altLang="en-US" sz="2000"/>
              <a:t>	making a word bold</a:t>
            </a:r>
            <a:br>
              <a:rPr lang="en-GB" altLang="en-US" sz="2000"/>
            </a:br>
            <a:r>
              <a:rPr lang="en-GB" altLang="en-US" sz="2000"/>
              <a:t>	emphasising a word</a:t>
            </a:r>
            <a:br>
              <a:rPr lang="en-GB" altLang="en-US" sz="2000"/>
            </a:br>
            <a:r>
              <a:rPr lang="en-GB" altLang="en-US" sz="2000"/>
              <a:t>	editing a document</a:t>
            </a:r>
            <a:br>
              <a:rPr lang="en-GB" altLang="en-US" sz="2000"/>
            </a:br>
            <a:r>
              <a:rPr lang="en-GB" altLang="en-US" sz="2000"/>
              <a:t>	writing a letter</a:t>
            </a:r>
            <a:br>
              <a:rPr lang="en-GB" altLang="en-US" sz="2000"/>
            </a:br>
            <a:r>
              <a:rPr lang="en-GB" altLang="en-US" sz="2000"/>
              <a:t>	preparing a legal case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F6AF17D8-4A8D-82F9-F487-AE491596E9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HTA as grammar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D77C026-A72E-45C0-3785-FB2AE07F24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143000"/>
          </a:xfrm>
        </p:spPr>
        <p:txBody>
          <a:bodyPr/>
          <a:lstStyle/>
          <a:p>
            <a:r>
              <a:rPr lang="en-GB" altLang="en-US" sz="2400"/>
              <a:t>can parse sentence into letters, nouns, noun phrase, etc.</a:t>
            </a:r>
          </a:p>
        </p:txBody>
      </p:sp>
      <p:sp>
        <p:nvSpPr>
          <p:cNvPr id="40964" name="Text Box 4">
            <a:extLst>
              <a:ext uri="{FF2B5EF4-FFF2-40B4-BE49-F238E27FC236}">
                <a16:creationId xmlns:a16="http://schemas.microsoft.com/office/drawing/2014/main" id="{73AB4049-AFBF-2C5B-E4F8-240C166EC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745163"/>
            <a:ext cx="43322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3200">
                <a:latin typeface="Arial" panose="020B0604020202020204" pitchFamily="34" charset="0"/>
              </a:rPr>
              <a:t>The cat sat on the mat.</a:t>
            </a:r>
          </a:p>
        </p:txBody>
      </p:sp>
      <p:grpSp>
        <p:nvGrpSpPr>
          <p:cNvPr id="40965" name="Group 5">
            <a:extLst>
              <a:ext uri="{FF2B5EF4-FFF2-40B4-BE49-F238E27FC236}">
                <a16:creationId xmlns:a16="http://schemas.microsoft.com/office/drawing/2014/main" id="{1808E042-B58B-1318-87AD-DE58E9350834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3124200" y="5410200"/>
            <a:ext cx="152400" cy="457200"/>
            <a:chOff x="1968" y="3312"/>
            <a:chExt cx="96" cy="288"/>
          </a:xfrm>
        </p:grpSpPr>
        <p:sp>
          <p:nvSpPr>
            <p:cNvPr id="40966" name="Line 6">
              <a:extLst>
                <a:ext uri="{FF2B5EF4-FFF2-40B4-BE49-F238E27FC236}">
                  <a16:creationId xmlns:a16="http://schemas.microsoft.com/office/drawing/2014/main" id="{07987CD1-4217-F0D6-72EB-DFD2452530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312"/>
              <a:ext cx="0" cy="96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67" name="Line 7">
              <a:extLst>
                <a:ext uri="{FF2B5EF4-FFF2-40B4-BE49-F238E27FC236}">
                  <a16:creationId xmlns:a16="http://schemas.microsoft.com/office/drawing/2014/main" id="{5B1BEDE9-A276-59E4-FF1B-989944985F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312"/>
              <a:ext cx="0" cy="96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68" name="Line 8">
              <a:extLst>
                <a:ext uri="{FF2B5EF4-FFF2-40B4-BE49-F238E27FC236}">
                  <a16:creationId xmlns:a16="http://schemas.microsoft.com/office/drawing/2014/main" id="{01A18E97-972C-5424-668D-10F0C503AA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408"/>
              <a:ext cx="96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69" name="Line 9">
              <a:extLst>
                <a:ext uri="{FF2B5EF4-FFF2-40B4-BE49-F238E27FC236}">
                  <a16:creationId xmlns:a16="http://schemas.microsoft.com/office/drawing/2014/main" id="{51FEF33C-0201-69EE-331E-0557C82701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3408"/>
              <a:ext cx="0" cy="192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0970" name="Text Box 10">
            <a:extLst>
              <a:ext uri="{FF2B5EF4-FFF2-40B4-BE49-F238E27FC236}">
                <a16:creationId xmlns:a16="http://schemas.microsoft.com/office/drawing/2014/main" id="{BFF5BA81-67F9-BA1F-C0D6-7D5CE6752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5040313"/>
            <a:ext cx="7985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letter</a:t>
            </a:r>
          </a:p>
        </p:txBody>
      </p:sp>
      <p:grpSp>
        <p:nvGrpSpPr>
          <p:cNvPr id="40971" name="Group 11">
            <a:extLst>
              <a:ext uri="{FF2B5EF4-FFF2-40B4-BE49-F238E27FC236}">
                <a16:creationId xmlns:a16="http://schemas.microsoft.com/office/drawing/2014/main" id="{C4C16E0C-4B02-7D68-0867-B90A3EE36D06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2819400" y="4495800"/>
            <a:ext cx="609600" cy="457200"/>
            <a:chOff x="1968" y="3312"/>
            <a:chExt cx="96" cy="288"/>
          </a:xfrm>
        </p:grpSpPr>
        <p:sp>
          <p:nvSpPr>
            <p:cNvPr id="40972" name="Line 12">
              <a:extLst>
                <a:ext uri="{FF2B5EF4-FFF2-40B4-BE49-F238E27FC236}">
                  <a16:creationId xmlns:a16="http://schemas.microsoft.com/office/drawing/2014/main" id="{636BD48D-1A11-6234-6EAB-BD88E5AD04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312"/>
              <a:ext cx="0" cy="96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73" name="Line 13">
              <a:extLst>
                <a:ext uri="{FF2B5EF4-FFF2-40B4-BE49-F238E27FC236}">
                  <a16:creationId xmlns:a16="http://schemas.microsoft.com/office/drawing/2014/main" id="{D2D5BD13-8F60-4B94-0FE0-56D0A070FF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312"/>
              <a:ext cx="0" cy="96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74" name="Line 14">
              <a:extLst>
                <a:ext uri="{FF2B5EF4-FFF2-40B4-BE49-F238E27FC236}">
                  <a16:creationId xmlns:a16="http://schemas.microsoft.com/office/drawing/2014/main" id="{0743F71A-1C43-C436-494C-CB11714BAB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408"/>
              <a:ext cx="96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75" name="Line 15">
              <a:extLst>
                <a:ext uri="{FF2B5EF4-FFF2-40B4-BE49-F238E27FC236}">
                  <a16:creationId xmlns:a16="http://schemas.microsoft.com/office/drawing/2014/main" id="{C4D87D3F-B6AA-8D7F-5286-3CFE0454EB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3408"/>
              <a:ext cx="0" cy="192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0976" name="Group 16">
            <a:extLst>
              <a:ext uri="{FF2B5EF4-FFF2-40B4-BE49-F238E27FC236}">
                <a16:creationId xmlns:a16="http://schemas.microsoft.com/office/drawing/2014/main" id="{7C568E04-FFC9-C7E5-FD6C-8C6BC3F69431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1981200" y="4495800"/>
            <a:ext cx="762000" cy="457200"/>
            <a:chOff x="1968" y="3312"/>
            <a:chExt cx="96" cy="288"/>
          </a:xfrm>
        </p:grpSpPr>
        <p:sp>
          <p:nvSpPr>
            <p:cNvPr id="40977" name="Line 17">
              <a:extLst>
                <a:ext uri="{FF2B5EF4-FFF2-40B4-BE49-F238E27FC236}">
                  <a16:creationId xmlns:a16="http://schemas.microsoft.com/office/drawing/2014/main" id="{1C22E605-00D8-08C5-8A5F-654A8AA907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312"/>
              <a:ext cx="0" cy="96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78" name="Line 18">
              <a:extLst>
                <a:ext uri="{FF2B5EF4-FFF2-40B4-BE49-F238E27FC236}">
                  <a16:creationId xmlns:a16="http://schemas.microsoft.com/office/drawing/2014/main" id="{B577686D-9528-4DD0-B3C6-2095E8D2F5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312"/>
              <a:ext cx="0" cy="96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79" name="Line 19">
              <a:extLst>
                <a:ext uri="{FF2B5EF4-FFF2-40B4-BE49-F238E27FC236}">
                  <a16:creationId xmlns:a16="http://schemas.microsoft.com/office/drawing/2014/main" id="{502EC5EF-1BC4-E1F8-A040-300C69B24C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408"/>
              <a:ext cx="96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80" name="Line 20">
              <a:extLst>
                <a:ext uri="{FF2B5EF4-FFF2-40B4-BE49-F238E27FC236}">
                  <a16:creationId xmlns:a16="http://schemas.microsoft.com/office/drawing/2014/main" id="{DDD9E7EE-2293-9BFA-1BC7-1C8FE3185C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3408"/>
              <a:ext cx="0" cy="192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0981" name="Group 21">
            <a:extLst>
              <a:ext uri="{FF2B5EF4-FFF2-40B4-BE49-F238E27FC236}">
                <a16:creationId xmlns:a16="http://schemas.microsoft.com/office/drawing/2014/main" id="{4DF41225-6591-1040-683F-5C8ABDDA9674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3810000"/>
            <a:ext cx="762000" cy="457200"/>
            <a:chOff x="1488" y="2400"/>
            <a:chExt cx="480" cy="288"/>
          </a:xfrm>
        </p:grpSpPr>
        <p:sp>
          <p:nvSpPr>
            <p:cNvPr id="40982" name="Line 22">
              <a:extLst>
                <a:ext uri="{FF2B5EF4-FFF2-40B4-BE49-F238E27FC236}">
                  <a16:creationId xmlns:a16="http://schemas.microsoft.com/office/drawing/2014/main" id="{A5436A39-5A21-F546-FF56-DBDBFAF8BC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88" y="2592"/>
              <a:ext cx="0" cy="96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83" name="Line 23">
              <a:extLst>
                <a:ext uri="{FF2B5EF4-FFF2-40B4-BE49-F238E27FC236}">
                  <a16:creationId xmlns:a16="http://schemas.microsoft.com/office/drawing/2014/main" id="{095C33B4-DE79-CEA0-9AAA-580A4B4056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68" y="2592"/>
              <a:ext cx="0" cy="96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84" name="Line 24">
              <a:extLst>
                <a:ext uri="{FF2B5EF4-FFF2-40B4-BE49-F238E27FC236}">
                  <a16:creationId xmlns:a16="http://schemas.microsoft.com/office/drawing/2014/main" id="{2E920122-CE33-5101-65F6-896FB36243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88" y="2592"/>
              <a:ext cx="480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85" name="Line 25">
              <a:extLst>
                <a:ext uri="{FF2B5EF4-FFF2-40B4-BE49-F238E27FC236}">
                  <a16:creationId xmlns:a16="http://schemas.microsoft.com/office/drawing/2014/main" id="{C9CB9922-0816-A013-8CAC-5DE0B25DA6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8" y="2400"/>
              <a:ext cx="0" cy="192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0986" name="Text Box 26">
            <a:extLst>
              <a:ext uri="{FF2B5EF4-FFF2-40B4-BE49-F238E27FC236}">
                <a16:creationId xmlns:a16="http://schemas.microsoft.com/office/drawing/2014/main" id="{7D76A5F4-C7EB-5392-F262-82E34B4B8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9550" y="4191000"/>
            <a:ext cx="7556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noun</a:t>
            </a:r>
          </a:p>
        </p:txBody>
      </p:sp>
      <p:sp>
        <p:nvSpPr>
          <p:cNvPr id="40987" name="Text Box 27">
            <a:extLst>
              <a:ext uri="{FF2B5EF4-FFF2-40B4-BE49-F238E27FC236}">
                <a16:creationId xmlns:a16="http://schemas.microsoft.com/office/drawing/2014/main" id="{301D1BB9-7D38-3E71-F048-4A9D2ABB9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6763" y="4191000"/>
            <a:ext cx="5540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det</a:t>
            </a:r>
          </a:p>
        </p:txBody>
      </p:sp>
      <p:sp>
        <p:nvSpPr>
          <p:cNvPr id="40988" name="Text Box 28">
            <a:extLst>
              <a:ext uri="{FF2B5EF4-FFF2-40B4-BE49-F238E27FC236}">
                <a16:creationId xmlns:a16="http://schemas.microsoft.com/office/drawing/2014/main" id="{1B305127-D4C1-B184-E948-C53374604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0" y="3429000"/>
            <a:ext cx="16129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noun phrase</a:t>
            </a:r>
          </a:p>
        </p:txBody>
      </p:sp>
      <p:sp>
        <p:nvSpPr>
          <p:cNvPr id="40989" name="Text Box 29">
            <a:extLst>
              <a:ext uri="{FF2B5EF4-FFF2-40B4-BE49-F238E27FC236}">
                <a16:creationId xmlns:a16="http://schemas.microsoft.com/office/drawing/2014/main" id="{F0A200C7-3B42-7C8C-2FE3-EB1C38C32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953000"/>
            <a:ext cx="604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b="1">
                <a:solidFill>
                  <a:srgbClr val="ED181E"/>
                </a:solidFill>
                <a:latin typeface="Arial" panose="020B0604020202020204" pitchFamily="34" charset="0"/>
              </a:rPr>
              <a:t>. . .</a:t>
            </a:r>
          </a:p>
        </p:txBody>
      </p:sp>
      <p:sp>
        <p:nvSpPr>
          <p:cNvPr id="40990" name="Text Box 30">
            <a:extLst>
              <a:ext uri="{FF2B5EF4-FFF2-40B4-BE49-F238E27FC236}">
                <a16:creationId xmlns:a16="http://schemas.microsoft.com/office/drawing/2014/main" id="{412F7D5D-4901-A090-FCC3-20E5D0950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1963" y="4953000"/>
            <a:ext cx="604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b="1">
                <a:solidFill>
                  <a:srgbClr val="ED181E"/>
                </a:solidFill>
                <a:latin typeface="Arial" panose="020B0604020202020204" pitchFamily="34" charset="0"/>
              </a:rPr>
              <a:t>. . .</a:t>
            </a:r>
          </a:p>
        </p:txBody>
      </p:sp>
      <p:sp>
        <p:nvSpPr>
          <p:cNvPr id="40991" name="Text Box 31">
            <a:extLst>
              <a:ext uri="{FF2B5EF4-FFF2-40B4-BE49-F238E27FC236}">
                <a16:creationId xmlns:a16="http://schemas.microsoft.com/office/drawing/2014/main" id="{DB93BFB3-AC1B-3F8C-9E00-CE1A688E9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3963" y="4953000"/>
            <a:ext cx="604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b="1">
                <a:solidFill>
                  <a:srgbClr val="ED181E"/>
                </a:solidFill>
                <a:latin typeface="Arial" panose="020B0604020202020204" pitchFamily="34" charset="0"/>
              </a:rPr>
              <a:t>. . .</a:t>
            </a:r>
          </a:p>
        </p:txBody>
      </p:sp>
      <p:sp>
        <p:nvSpPr>
          <p:cNvPr id="40992" name="Text Box 32">
            <a:extLst>
              <a:ext uri="{FF2B5EF4-FFF2-40B4-BE49-F238E27FC236}">
                <a16:creationId xmlns:a16="http://schemas.microsoft.com/office/drawing/2014/main" id="{70AB7432-06D8-8426-DAA8-CF270C8EB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953000"/>
            <a:ext cx="604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b="1">
                <a:solidFill>
                  <a:srgbClr val="ED181E"/>
                </a:solidFill>
                <a:latin typeface="Arial" panose="020B0604020202020204" pitchFamily="34" charset="0"/>
              </a:rPr>
              <a:t>. . .</a:t>
            </a:r>
          </a:p>
        </p:txBody>
      </p:sp>
      <p:sp>
        <p:nvSpPr>
          <p:cNvPr id="40993" name="Text Box 33">
            <a:extLst>
              <a:ext uri="{FF2B5EF4-FFF2-40B4-BE49-F238E27FC236}">
                <a16:creationId xmlns:a16="http://schemas.microsoft.com/office/drawing/2014/main" id="{EAC75835-DD47-C92C-E1E5-4AFD78025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105400"/>
            <a:ext cx="9017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lexical</a:t>
            </a:r>
          </a:p>
        </p:txBody>
      </p:sp>
      <p:sp>
        <p:nvSpPr>
          <p:cNvPr id="40994" name="Text Box 34">
            <a:extLst>
              <a:ext uri="{FF2B5EF4-FFF2-40B4-BE49-F238E27FC236}">
                <a16:creationId xmlns:a16="http://schemas.microsoft.com/office/drawing/2014/main" id="{DDFC1F85-E805-EFDD-F254-538B7E424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810000"/>
            <a:ext cx="94456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syntax</a:t>
            </a:r>
          </a:p>
        </p:txBody>
      </p:sp>
      <p:grpSp>
        <p:nvGrpSpPr>
          <p:cNvPr id="40995" name="Group 35">
            <a:extLst>
              <a:ext uri="{FF2B5EF4-FFF2-40B4-BE49-F238E27FC236}">
                <a16:creationId xmlns:a16="http://schemas.microsoft.com/office/drawing/2014/main" id="{42874624-3506-8489-2524-BCBE95DC5B72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3048000"/>
            <a:ext cx="2590800" cy="457200"/>
            <a:chOff x="1488" y="2400"/>
            <a:chExt cx="480" cy="288"/>
          </a:xfrm>
        </p:grpSpPr>
        <p:sp>
          <p:nvSpPr>
            <p:cNvPr id="40996" name="Line 36">
              <a:extLst>
                <a:ext uri="{FF2B5EF4-FFF2-40B4-BE49-F238E27FC236}">
                  <a16:creationId xmlns:a16="http://schemas.microsoft.com/office/drawing/2014/main" id="{B861BDEF-A9F8-2745-9E37-1D0A1B7B8D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88" y="2592"/>
              <a:ext cx="0" cy="96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97" name="Line 37">
              <a:extLst>
                <a:ext uri="{FF2B5EF4-FFF2-40B4-BE49-F238E27FC236}">
                  <a16:creationId xmlns:a16="http://schemas.microsoft.com/office/drawing/2014/main" id="{685C2573-942C-E64B-7DC3-89571BA9DD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68" y="2592"/>
              <a:ext cx="0" cy="96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98" name="Line 38">
              <a:extLst>
                <a:ext uri="{FF2B5EF4-FFF2-40B4-BE49-F238E27FC236}">
                  <a16:creationId xmlns:a16="http://schemas.microsoft.com/office/drawing/2014/main" id="{04D7C488-5FE8-6D80-9535-6F22904C87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88" y="2592"/>
              <a:ext cx="480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999" name="Line 39">
              <a:extLst>
                <a:ext uri="{FF2B5EF4-FFF2-40B4-BE49-F238E27FC236}">
                  <a16:creationId xmlns:a16="http://schemas.microsoft.com/office/drawing/2014/main" id="{BDBF2008-187E-EF00-1B1F-B6F21B7D24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8" y="2400"/>
              <a:ext cx="0" cy="192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1000" name="Group 40">
            <a:extLst>
              <a:ext uri="{FF2B5EF4-FFF2-40B4-BE49-F238E27FC236}">
                <a16:creationId xmlns:a16="http://schemas.microsoft.com/office/drawing/2014/main" id="{88FBDF7F-6EEC-DCA1-0C83-4AE8FD2793EE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3352800" y="5410200"/>
            <a:ext cx="76200" cy="457200"/>
            <a:chOff x="1968" y="3312"/>
            <a:chExt cx="96" cy="288"/>
          </a:xfrm>
        </p:grpSpPr>
        <p:sp>
          <p:nvSpPr>
            <p:cNvPr id="41001" name="Line 41">
              <a:extLst>
                <a:ext uri="{FF2B5EF4-FFF2-40B4-BE49-F238E27FC236}">
                  <a16:creationId xmlns:a16="http://schemas.microsoft.com/office/drawing/2014/main" id="{300B525E-3C4F-2140-1A73-F732D55F6F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312"/>
              <a:ext cx="0" cy="96"/>
            </a:xfrm>
            <a:prstGeom prst="line">
              <a:avLst/>
            </a:prstGeom>
            <a:noFill/>
            <a:ln w="635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002" name="Line 42">
              <a:extLst>
                <a:ext uri="{FF2B5EF4-FFF2-40B4-BE49-F238E27FC236}">
                  <a16:creationId xmlns:a16="http://schemas.microsoft.com/office/drawing/2014/main" id="{26A4B16D-6BFC-DC2D-02AB-C30DF156F8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312"/>
              <a:ext cx="0" cy="96"/>
            </a:xfrm>
            <a:prstGeom prst="line">
              <a:avLst/>
            </a:prstGeom>
            <a:noFill/>
            <a:ln w="635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003" name="Line 43">
              <a:extLst>
                <a:ext uri="{FF2B5EF4-FFF2-40B4-BE49-F238E27FC236}">
                  <a16:creationId xmlns:a16="http://schemas.microsoft.com/office/drawing/2014/main" id="{F8ACE964-A9B7-2070-17B1-C0728D1BF5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408"/>
              <a:ext cx="96" cy="0"/>
            </a:xfrm>
            <a:prstGeom prst="line">
              <a:avLst/>
            </a:prstGeom>
            <a:noFill/>
            <a:ln w="635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004" name="Line 44">
              <a:extLst>
                <a:ext uri="{FF2B5EF4-FFF2-40B4-BE49-F238E27FC236}">
                  <a16:creationId xmlns:a16="http://schemas.microsoft.com/office/drawing/2014/main" id="{6D0BE300-FC16-6D88-E271-056D109A0F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3408"/>
              <a:ext cx="0" cy="192"/>
            </a:xfrm>
            <a:prstGeom prst="line">
              <a:avLst/>
            </a:prstGeom>
            <a:noFill/>
            <a:ln w="635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1005" name="Group 45">
            <a:extLst>
              <a:ext uri="{FF2B5EF4-FFF2-40B4-BE49-F238E27FC236}">
                <a16:creationId xmlns:a16="http://schemas.microsoft.com/office/drawing/2014/main" id="{83513E1B-5688-A3CA-648D-C2FA9675141C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2971800" y="5410200"/>
            <a:ext cx="76200" cy="457200"/>
            <a:chOff x="1968" y="3312"/>
            <a:chExt cx="96" cy="288"/>
          </a:xfrm>
        </p:grpSpPr>
        <p:sp>
          <p:nvSpPr>
            <p:cNvPr id="41006" name="Line 46">
              <a:extLst>
                <a:ext uri="{FF2B5EF4-FFF2-40B4-BE49-F238E27FC236}">
                  <a16:creationId xmlns:a16="http://schemas.microsoft.com/office/drawing/2014/main" id="{D823C1C2-84E3-D9A9-D176-10C74EDE07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312"/>
              <a:ext cx="0" cy="96"/>
            </a:xfrm>
            <a:prstGeom prst="line">
              <a:avLst/>
            </a:prstGeom>
            <a:noFill/>
            <a:ln w="635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007" name="Line 47">
              <a:extLst>
                <a:ext uri="{FF2B5EF4-FFF2-40B4-BE49-F238E27FC236}">
                  <a16:creationId xmlns:a16="http://schemas.microsoft.com/office/drawing/2014/main" id="{B5A65E79-CF18-707E-4260-E02031EB18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312"/>
              <a:ext cx="0" cy="96"/>
            </a:xfrm>
            <a:prstGeom prst="line">
              <a:avLst/>
            </a:prstGeom>
            <a:noFill/>
            <a:ln w="635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008" name="Line 48">
              <a:extLst>
                <a:ext uri="{FF2B5EF4-FFF2-40B4-BE49-F238E27FC236}">
                  <a16:creationId xmlns:a16="http://schemas.microsoft.com/office/drawing/2014/main" id="{75A6F478-B762-3D53-350E-C3CE475672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408"/>
              <a:ext cx="96" cy="0"/>
            </a:xfrm>
            <a:prstGeom prst="line">
              <a:avLst/>
            </a:prstGeom>
            <a:noFill/>
            <a:ln w="635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009" name="Line 49">
              <a:extLst>
                <a:ext uri="{FF2B5EF4-FFF2-40B4-BE49-F238E27FC236}">
                  <a16:creationId xmlns:a16="http://schemas.microsoft.com/office/drawing/2014/main" id="{718FA3F2-FA96-5C05-D381-EE9C73E35C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3408"/>
              <a:ext cx="0" cy="192"/>
            </a:xfrm>
            <a:prstGeom prst="line">
              <a:avLst/>
            </a:prstGeom>
            <a:noFill/>
            <a:ln w="635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1010" name="AutoShape 50">
            <a:extLst>
              <a:ext uri="{FF2B5EF4-FFF2-40B4-BE49-F238E27FC236}">
                <a16:creationId xmlns:a16="http://schemas.microsoft.com/office/drawing/2014/main" id="{28B23B8B-3809-7477-6EBE-417A26BAB064}"/>
              </a:ext>
            </a:extLst>
          </p:cNvPr>
          <p:cNvSpPr>
            <a:spLocks/>
          </p:cNvSpPr>
          <p:nvPr/>
        </p:nvSpPr>
        <p:spPr bwMode="auto">
          <a:xfrm>
            <a:off x="6858000" y="3200400"/>
            <a:ext cx="304800" cy="1676400"/>
          </a:xfrm>
          <a:prstGeom prst="rightBrace">
            <a:avLst>
              <a:gd name="adj1" fmla="val 45833"/>
              <a:gd name="adj2" fmla="val 50000"/>
            </a:avLst>
          </a:prstGeom>
          <a:noFill/>
          <a:ln w="28575">
            <a:solidFill>
              <a:srgbClr val="99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11" name="AutoShape 51">
            <a:extLst>
              <a:ext uri="{FF2B5EF4-FFF2-40B4-BE49-F238E27FC236}">
                <a16:creationId xmlns:a16="http://schemas.microsoft.com/office/drawing/2014/main" id="{CC717E78-7539-F4D6-CF66-44BF0E46098F}"/>
              </a:ext>
            </a:extLst>
          </p:cNvPr>
          <p:cNvSpPr>
            <a:spLocks/>
          </p:cNvSpPr>
          <p:nvPr/>
        </p:nvSpPr>
        <p:spPr bwMode="auto">
          <a:xfrm>
            <a:off x="6858000" y="5029200"/>
            <a:ext cx="304800" cy="838200"/>
          </a:xfrm>
          <a:prstGeom prst="rightBrace">
            <a:avLst>
              <a:gd name="adj1" fmla="val 22917"/>
              <a:gd name="adj2" fmla="val 50000"/>
            </a:avLst>
          </a:prstGeom>
          <a:noFill/>
          <a:ln w="28575">
            <a:solidFill>
              <a:srgbClr val="99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68726A62-01C2-5344-23CA-B5DE406B0A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/>
              <a:t>parse scenario using HTA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D96FC663-B49D-8E3A-3BFF-27F946C78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495800"/>
            <a:ext cx="4540250" cy="2201863"/>
          </a:xfrm>
          <a:prstGeom prst="rect">
            <a:avLst/>
          </a:prstGeom>
          <a:solidFill>
            <a:schemeClr val="bg1"/>
          </a:solidFill>
          <a:ln w="9525">
            <a:solidFill>
              <a:srgbClr val="99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altLang="en-US" sz="1400">
                <a:latin typeface="Verdana" panose="020B0604030504040204" pitchFamily="34" charset="0"/>
              </a:rPr>
              <a:t>0. in order to clean the house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altLang="en-US" sz="1400">
                <a:latin typeface="Verdana" panose="020B0604030504040204" pitchFamily="34" charset="0"/>
              </a:rPr>
              <a:t>    1. get the vacuum cleaner out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altLang="en-US" sz="1400">
                <a:latin typeface="Verdana" panose="020B0604030504040204" pitchFamily="34" charset="0"/>
              </a:rPr>
              <a:t>    2. get the appropriate attachment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altLang="en-US" sz="1400">
                <a:latin typeface="Verdana" panose="020B0604030504040204" pitchFamily="34" charset="0"/>
              </a:rPr>
              <a:t>    3. clean the rooms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altLang="en-US" sz="1400">
                <a:latin typeface="Verdana" panose="020B0604030504040204" pitchFamily="34" charset="0"/>
              </a:rPr>
              <a:t>        3.1. clean the hall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altLang="en-US" sz="1400">
                <a:latin typeface="Verdana" panose="020B0604030504040204" pitchFamily="34" charset="0"/>
              </a:rPr>
              <a:t>        3.2. clean the living rooms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altLang="en-US" sz="1400">
                <a:latin typeface="Verdana" panose="020B0604030504040204" pitchFamily="34" charset="0"/>
              </a:rPr>
              <a:t>        3.3. clean the bedrooms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altLang="en-US" sz="1400">
                <a:latin typeface="Verdana" panose="020B0604030504040204" pitchFamily="34" charset="0"/>
              </a:rPr>
              <a:t>    4. empty the dust bag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altLang="en-US" sz="1400">
                <a:latin typeface="Verdana" panose="020B0604030504040204" pitchFamily="34" charset="0"/>
              </a:rPr>
              <a:t>    5. put vacuum cleaner and attachments away</a:t>
            </a:r>
          </a:p>
        </p:txBody>
      </p:sp>
      <p:grpSp>
        <p:nvGrpSpPr>
          <p:cNvPr id="41988" name="Group 4">
            <a:extLst>
              <a:ext uri="{FF2B5EF4-FFF2-40B4-BE49-F238E27FC236}">
                <a16:creationId xmlns:a16="http://schemas.microsoft.com/office/drawing/2014/main" id="{02F7D8F5-74CB-F73C-8AFB-D42C5868E3C6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752600"/>
            <a:ext cx="6076950" cy="2630488"/>
            <a:chOff x="480" y="1152"/>
            <a:chExt cx="3828" cy="1657"/>
          </a:xfrm>
        </p:grpSpPr>
        <p:sp>
          <p:nvSpPr>
            <p:cNvPr id="41989" name="Text Box 5">
              <a:extLst>
                <a:ext uri="{FF2B5EF4-FFF2-40B4-BE49-F238E27FC236}">
                  <a16:creationId xmlns:a16="http://schemas.microsoft.com/office/drawing/2014/main" id="{DB3D58F0-6A23-623C-1CD7-09C9386A2F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1152"/>
              <a:ext cx="1757" cy="1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altLang="en-US" sz="2000">
                  <a:latin typeface="Verdana" panose="020B0604030504040204" pitchFamily="34" charset="0"/>
                </a:rPr>
                <a:t>get out cleaner</a:t>
              </a:r>
            </a:p>
            <a:p>
              <a:pPr>
                <a:spcBef>
                  <a:spcPct val="20000"/>
                </a:spcBef>
              </a:pPr>
              <a:r>
                <a:rPr lang="en-GB" altLang="en-US" sz="2000">
                  <a:latin typeface="Verdana" panose="020B0604030504040204" pitchFamily="34" charset="0"/>
                </a:rPr>
                <a:t>fix carpet head</a:t>
              </a:r>
            </a:p>
            <a:p>
              <a:pPr>
                <a:spcBef>
                  <a:spcPct val="20000"/>
                </a:spcBef>
              </a:pPr>
              <a:r>
                <a:rPr lang="en-GB" altLang="en-US" sz="2000">
                  <a:latin typeface="Verdana" panose="020B0604030504040204" pitchFamily="34" charset="0"/>
                </a:rPr>
                <a:t>clean dinning room</a:t>
              </a:r>
            </a:p>
            <a:p>
              <a:pPr>
                <a:spcBef>
                  <a:spcPct val="20000"/>
                </a:spcBef>
              </a:pPr>
              <a:r>
                <a:rPr lang="en-GB" altLang="en-US" sz="2000">
                  <a:latin typeface="Verdana" panose="020B0604030504040204" pitchFamily="34" charset="0"/>
                </a:rPr>
                <a:t>clean main bedroom</a:t>
              </a:r>
            </a:p>
            <a:p>
              <a:pPr>
                <a:spcBef>
                  <a:spcPct val="20000"/>
                </a:spcBef>
              </a:pPr>
              <a:r>
                <a:rPr lang="en-GB" altLang="en-US" sz="2000">
                  <a:latin typeface="Verdana" panose="020B0604030504040204" pitchFamily="34" charset="0"/>
                </a:rPr>
                <a:t>empty dustbag</a:t>
              </a:r>
            </a:p>
            <a:p>
              <a:pPr>
                <a:spcBef>
                  <a:spcPct val="20000"/>
                </a:spcBef>
              </a:pPr>
              <a:r>
                <a:rPr lang="en-GB" altLang="en-US" sz="2000">
                  <a:latin typeface="Verdana" panose="020B0604030504040204" pitchFamily="34" charset="0"/>
                </a:rPr>
                <a:t>clean sitting room</a:t>
              </a:r>
            </a:p>
            <a:p>
              <a:pPr>
                <a:spcBef>
                  <a:spcPct val="20000"/>
                </a:spcBef>
              </a:pPr>
              <a:r>
                <a:rPr lang="en-GB" altLang="en-US" sz="2000">
                  <a:latin typeface="Verdana" panose="020B0604030504040204" pitchFamily="34" charset="0"/>
                </a:rPr>
                <a:t>put cleaner away</a:t>
              </a:r>
            </a:p>
          </p:txBody>
        </p:sp>
        <p:sp>
          <p:nvSpPr>
            <p:cNvPr id="41990" name="Line 6">
              <a:extLst>
                <a:ext uri="{FF2B5EF4-FFF2-40B4-BE49-F238E27FC236}">
                  <a16:creationId xmlns:a16="http://schemas.microsoft.com/office/drawing/2014/main" id="{F0F6EF12-943F-6AE9-E0AF-924555750C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24" y="1296"/>
              <a:ext cx="1488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991" name="Line 7">
              <a:extLst>
                <a:ext uri="{FF2B5EF4-FFF2-40B4-BE49-F238E27FC236}">
                  <a16:creationId xmlns:a16="http://schemas.microsoft.com/office/drawing/2014/main" id="{A1FC438E-2C6C-CA0F-1833-12B83FE43D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24" y="1776"/>
              <a:ext cx="0" cy="288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992" name="Line 8">
              <a:extLst>
                <a:ext uri="{FF2B5EF4-FFF2-40B4-BE49-F238E27FC236}">
                  <a16:creationId xmlns:a16="http://schemas.microsoft.com/office/drawing/2014/main" id="{AF7871ED-3930-BB7F-05F1-1223421550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24" y="1536"/>
              <a:ext cx="1488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993" name="Line 9">
              <a:extLst>
                <a:ext uri="{FF2B5EF4-FFF2-40B4-BE49-F238E27FC236}">
                  <a16:creationId xmlns:a16="http://schemas.microsoft.com/office/drawing/2014/main" id="{CF3AA370-5FF4-85F3-327B-DAB8B326C3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0" y="1776"/>
              <a:ext cx="288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994" name="Line 10">
              <a:extLst>
                <a:ext uri="{FF2B5EF4-FFF2-40B4-BE49-F238E27FC236}">
                  <a16:creationId xmlns:a16="http://schemas.microsoft.com/office/drawing/2014/main" id="{71222743-9578-00D8-A025-EACAC289FB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2016"/>
              <a:ext cx="192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995" name="Line 11">
              <a:extLst>
                <a:ext uri="{FF2B5EF4-FFF2-40B4-BE49-F238E27FC236}">
                  <a16:creationId xmlns:a16="http://schemas.microsoft.com/office/drawing/2014/main" id="{82683660-420C-EB0D-3815-E56287DF30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24" y="2256"/>
              <a:ext cx="1488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996" name="Line 12">
              <a:extLst>
                <a:ext uri="{FF2B5EF4-FFF2-40B4-BE49-F238E27FC236}">
                  <a16:creationId xmlns:a16="http://schemas.microsoft.com/office/drawing/2014/main" id="{56B20E7B-6C6B-BA39-FDBA-07ACC50F7D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4" y="2496"/>
              <a:ext cx="384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997" name="Line 13">
              <a:extLst>
                <a:ext uri="{FF2B5EF4-FFF2-40B4-BE49-F238E27FC236}">
                  <a16:creationId xmlns:a16="http://schemas.microsoft.com/office/drawing/2014/main" id="{7877DCC1-D404-C123-685D-3937423F37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68" y="2688"/>
              <a:ext cx="1344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998" name="Text Box 14">
              <a:extLst>
                <a:ext uri="{FF2B5EF4-FFF2-40B4-BE49-F238E27FC236}">
                  <a16:creationId xmlns:a16="http://schemas.microsoft.com/office/drawing/2014/main" id="{C5BA13F6-5EE5-A105-C74B-F1F2EFCA12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2" y="1197"/>
              <a:ext cx="228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400">
                  <a:latin typeface="Verdana" panose="020B0604030504040204" pitchFamily="34" charset="0"/>
                </a:rPr>
                <a:t>1.</a:t>
              </a:r>
            </a:p>
          </p:txBody>
        </p:sp>
        <p:sp>
          <p:nvSpPr>
            <p:cNvPr id="41999" name="Text Box 15">
              <a:extLst>
                <a:ext uri="{FF2B5EF4-FFF2-40B4-BE49-F238E27FC236}">
                  <a16:creationId xmlns:a16="http://schemas.microsoft.com/office/drawing/2014/main" id="{D1CA90EC-9966-89EF-A232-F6C1094A19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2" y="1437"/>
              <a:ext cx="228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400">
                  <a:latin typeface="Verdana" panose="020B0604030504040204" pitchFamily="34" charset="0"/>
                </a:rPr>
                <a:t>2.</a:t>
              </a:r>
            </a:p>
          </p:txBody>
        </p:sp>
        <p:sp>
          <p:nvSpPr>
            <p:cNvPr id="42000" name="Text Box 16">
              <a:extLst>
                <a:ext uri="{FF2B5EF4-FFF2-40B4-BE49-F238E27FC236}">
                  <a16:creationId xmlns:a16="http://schemas.microsoft.com/office/drawing/2014/main" id="{4A894A0D-45F7-908F-6694-AED1B585BA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1677"/>
              <a:ext cx="340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400">
                  <a:latin typeface="Verdana" panose="020B0604030504040204" pitchFamily="34" charset="0"/>
                </a:rPr>
                <a:t>3.2.</a:t>
              </a:r>
            </a:p>
          </p:txBody>
        </p:sp>
        <p:sp>
          <p:nvSpPr>
            <p:cNvPr id="42001" name="Text Box 17">
              <a:extLst>
                <a:ext uri="{FF2B5EF4-FFF2-40B4-BE49-F238E27FC236}">
                  <a16:creationId xmlns:a16="http://schemas.microsoft.com/office/drawing/2014/main" id="{76B54BEA-6937-0A7A-0195-F338131E2C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1917"/>
              <a:ext cx="340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400">
                  <a:latin typeface="Verdana" panose="020B0604030504040204" pitchFamily="34" charset="0"/>
                </a:rPr>
                <a:t>3.3.</a:t>
              </a:r>
            </a:p>
          </p:txBody>
        </p:sp>
        <p:sp>
          <p:nvSpPr>
            <p:cNvPr id="42002" name="Text Box 18">
              <a:extLst>
                <a:ext uri="{FF2B5EF4-FFF2-40B4-BE49-F238E27FC236}">
                  <a16:creationId xmlns:a16="http://schemas.microsoft.com/office/drawing/2014/main" id="{D609650B-D1D9-C0C9-92A2-A73829AAA4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2397"/>
              <a:ext cx="340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400">
                  <a:latin typeface="Verdana" panose="020B0604030504040204" pitchFamily="34" charset="0"/>
                </a:rPr>
                <a:t>3.2.</a:t>
              </a:r>
            </a:p>
          </p:txBody>
        </p:sp>
        <p:sp>
          <p:nvSpPr>
            <p:cNvPr id="42003" name="Line 19">
              <a:extLst>
                <a:ext uri="{FF2B5EF4-FFF2-40B4-BE49-F238E27FC236}">
                  <a16:creationId xmlns:a16="http://schemas.microsoft.com/office/drawing/2014/main" id="{EB7DB9C2-2823-C496-CD4A-F336D8DE00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24" y="2064"/>
              <a:ext cx="0" cy="432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2004" name="Line 20">
              <a:extLst>
                <a:ext uri="{FF2B5EF4-FFF2-40B4-BE49-F238E27FC236}">
                  <a16:creationId xmlns:a16="http://schemas.microsoft.com/office/drawing/2014/main" id="{657DDBF8-6FC4-2D30-AB86-C6E189B938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1776"/>
              <a:ext cx="192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2005" name="Line 21">
              <a:extLst>
                <a:ext uri="{FF2B5EF4-FFF2-40B4-BE49-F238E27FC236}">
                  <a16:creationId xmlns:a16="http://schemas.microsoft.com/office/drawing/2014/main" id="{64ABAB25-A4E2-2D19-74D2-AD64274887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2016"/>
              <a:ext cx="192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2006" name="Line 22">
              <a:extLst>
                <a:ext uri="{FF2B5EF4-FFF2-40B4-BE49-F238E27FC236}">
                  <a16:creationId xmlns:a16="http://schemas.microsoft.com/office/drawing/2014/main" id="{E1E7C782-1CAC-88D8-10FB-E197A3F95B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2496"/>
              <a:ext cx="192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2007" name="Line 23">
              <a:extLst>
                <a:ext uri="{FF2B5EF4-FFF2-40B4-BE49-F238E27FC236}">
                  <a16:creationId xmlns:a16="http://schemas.microsoft.com/office/drawing/2014/main" id="{E67EC486-9F27-8FED-F3D0-FE81ACE260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24" y="1920"/>
              <a:ext cx="288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2008" name="Text Box 24">
              <a:extLst>
                <a:ext uri="{FF2B5EF4-FFF2-40B4-BE49-F238E27FC236}">
                  <a16:creationId xmlns:a16="http://schemas.microsoft.com/office/drawing/2014/main" id="{5DBA77D5-8891-BD23-FA8B-4C6B34E2DB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1821"/>
              <a:ext cx="228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400">
                  <a:latin typeface="Verdana" panose="020B0604030504040204" pitchFamily="34" charset="0"/>
                </a:rPr>
                <a:t>3.</a:t>
              </a:r>
            </a:p>
          </p:txBody>
        </p:sp>
        <p:sp>
          <p:nvSpPr>
            <p:cNvPr id="42009" name="Line 25">
              <a:extLst>
                <a:ext uri="{FF2B5EF4-FFF2-40B4-BE49-F238E27FC236}">
                  <a16:creationId xmlns:a16="http://schemas.microsoft.com/office/drawing/2014/main" id="{6658032A-4C50-288F-8695-DDB46D6DBA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0" y="1296"/>
              <a:ext cx="192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2010" name="Line 26">
              <a:extLst>
                <a:ext uri="{FF2B5EF4-FFF2-40B4-BE49-F238E27FC236}">
                  <a16:creationId xmlns:a16="http://schemas.microsoft.com/office/drawing/2014/main" id="{478BE69C-36B7-29DB-2CC3-172FEBFA5D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0" y="1536"/>
              <a:ext cx="192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2011" name="Line 27">
              <a:extLst>
                <a:ext uri="{FF2B5EF4-FFF2-40B4-BE49-F238E27FC236}">
                  <a16:creationId xmlns:a16="http://schemas.microsoft.com/office/drawing/2014/main" id="{DFB19771-23D7-1A95-3E20-416262B17C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0" y="1920"/>
              <a:ext cx="192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2012" name="Text Box 28">
              <a:extLst>
                <a:ext uri="{FF2B5EF4-FFF2-40B4-BE49-F238E27FC236}">
                  <a16:creationId xmlns:a16="http://schemas.microsoft.com/office/drawing/2014/main" id="{48100753-CB3E-10A6-38FD-AEECDBDD9F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2157"/>
              <a:ext cx="228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400">
                  <a:latin typeface="Verdana" panose="020B0604030504040204" pitchFamily="34" charset="0"/>
                </a:rPr>
                <a:t>4.</a:t>
              </a:r>
            </a:p>
          </p:txBody>
        </p:sp>
        <p:sp>
          <p:nvSpPr>
            <p:cNvPr id="42013" name="Line 29">
              <a:extLst>
                <a:ext uri="{FF2B5EF4-FFF2-40B4-BE49-F238E27FC236}">
                  <a16:creationId xmlns:a16="http://schemas.microsoft.com/office/drawing/2014/main" id="{7FCEC7B2-E5A1-C304-4DBA-5D35C265E7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0" y="2256"/>
              <a:ext cx="192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2014" name="Text Box 30">
              <a:extLst>
                <a:ext uri="{FF2B5EF4-FFF2-40B4-BE49-F238E27FC236}">
                  <a16:creationId xmlns:a16="http://schemas.microsoft.com/office/drawing/2014/main" id="{F7458A9B-C291-611F-244D-85C9B07891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2589"/>
              <a:ext cx="228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400">
                  <a:latin typeface="Verdana" panose="020B0604030504040204" pitchFamily="34" charset="0"/>
                </a:rPr>
                <a:t>5.</a:t>
              </a:r>
            </a:p>
          </p:txBody>
        </p:sp>
        <p:sp>
          <p:nvSpPr>
            <p:cNvPr id="42015" name="Line 31">
              <a:extLst>
                <a:ext uri="{FF2B5EF4-FFF2-40B4-BE49-F238E27FC236}">
                  <a16:creationId xmlns:a16="http://schemas.microsoft.com/office/drawing/2014/main" id="{2CB11B5F-9C8A-78C4-3DA0-CB8C3A90E1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0" y="2688"/>
              <a:ext cx="192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2016" name="Line 32">
              <a:extLst>
                <a:ext uri="{FF2B5EF4-FFF2-40B4-BE49-F238E27FC236}">
                  <a16:creationId xmlns:a16="http://schemas.microsoft.com/office/drawing/2014/main" id="{F42C1E7A-0C7A-3780-7193-828CC1B156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2" y="1296"/>
              <a:ext cx="0" cy="1392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2017" name="Line 33">
              <a:extLst>
                <a:ext uri="{FF2B5EF4-FFF2-40B4-BE49-F238E27FC236}">
                  <a16:creationId xmlns:a16="http://schemas.microsoft.com/office/drawing/2014/main" id="{2A6F7D3B-11EA-5095-34E3-58A891A42D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2" y="1968"/>
              <a:ext cx="288" cy="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2018" name="Text Box 34">
              <a:extLst>
                <a:ext uri="{FF2B5EF4-FFF2-40B4-BE49-F238E27FC236}">
                  <a16:creationId xmlns:a16="http://schemas.microsoft.com/office/drawing/2014/main" id="{FA08FA63-DE8D-06E0-4A2F-9817F9E46B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0" y="1869"/>
              <a:ext cx="228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400">
                  <a:latin typeface="Verdana" panose="020B0604030504040204" pitchFamily="34" charset="0"/>
                </a:rPr>
                <a:t>0.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A69680B9-CCB8-C81B-66D4-4769C905C5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Diagrammatic HTA</a:t>
            </a:r>
          </a:p>
        </p:txBody>
      </p:sp>
      <p:graphicFrame>
        <p:nvGraphicFramePr>
          <p:cNvPr id="51203" name="Object 3">
            <a:extLst>
              <a:ext uri="{FF2B5EF4-FFF2-40B4-BE49-F238E27FC236}">
                <a16:creationId xmlns:a16="http://schemas.microsoft.com/office/drawing/2014/main" id="{7F7D377F-9655-774F-66E4-3A63CAA8C8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" y="1606550"/>
          <a:ext cx="7848600" cy="525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4641850" imgH="3105150" progId="Paint.Picture">
                  <p:embed/>
                </p:oleObj>
              </mc:Choice>
              <mc:Fallback>
                <p:oleObj name="Bitmap Image" r:id="rId2" imgW="4641850" imgH="3105150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06550"/>
                        <a:ext cx="7848600" cy="525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84279D11-31A5-2595-E60F-D5CDBCE643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Refining the description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770ADC89-0130-2A30-DBE3-4961FED15E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tabLst>
                <a:tab pos="2667000" algn="l"/>
              </a:tabLst>
            </a:pPr>
            <a:r>
              <a:rPr lang="en-GB" altLang="en-US" sz="2400"/>
              <a:t>Given initial HTA (textual or diagram)</a:t>
            </a:r>
          </a:p>
          <a:p>
            <a:pPr lvl="1">
              <a:buFontTx/>
              <a:buNone/>
              <a:tabLst>
                <a:tab pos="2667000" algn="l"/>
              </a:tabLst>
            </a:pPr>
            <a:r>
              <a:rPr lang="en-GB" altLang="en-US"/>
              <a:t>How to check / improve it?</a:t>
            </a:r>
          </a:p>
          <a:p>
            <a:pPr>
              <a:buFontTx/>
              <a:buNone/>
              <a:tabLst>
                <a:tab pos="2667000" algn="l"/>
              </a:tabLst>
            </a:pPr>
            <a:endParaRPr lang="en-GB" altLang="en-US" sz="2400"/>
          </a:p>
          <a:p>
            <a:pPr>
              <a:buFontTx/>
              <a:buNone/>
              <a:tabLst>
                <a:tab pos="2667000" algn="l"/>
              </a:tabLst>
            </a:pPr>
            <a:r>
              <a:rPr lang="en-GB" altLang="en-US" sz="2400"/>
              <a:t>Some heuristics:</a:t>
            </a:r>
          </a:p>
          <a:p>
            <a:pPr lvl="1">
              <a:buFontTx/>
              <a:buNone/>
              <a:tabLst>
                <a:tab pos="2667000" algn="l"/>
              </a:tabLst>
            </a:pPr>
            <a:r>
              <a:rPr lang="en-GB" altLang="en-US" sz="2000"/>
              <a:t>paired actions	</a:t>
            </a:r>
            <a:r>
              <a:rPr lang="en-GB" altLang="en-US" sz="1600"/>
              <a:t>e.g., where is `turn on gas'</a:t>
            </a:r>
          </a:p>
          <a:p>
            <a:pPr lvl="1">
              <a:buFontTx/>
              <a:buNone/>
              <a:tabLst>
                <a:tab pos="2667000" algn="l"/>
              </a:tabLst>
            </a:pPr>
            <a:r>
              <a:rPr lang="en-GB" altLang="en-US" sz="2000"/>
              <a:t>restructure	</a:t>
            </a:r>
            <a:r>
              <a:rPr lang="en-GB" altLang="en-US" sz="1600"/>
              <a:t>e.g., generate task `make pot'</a:t>
            </a:r>
            <a:endParaRPr lang="en-GB" altLang="en-US" sz="2000"/>
          </a:p>
          <a:p>
            <a:pPr lvl="1">
              <a:buFontTx/>
              <a:buNone/>
              <a:tabLst>
                <a:tab pos="2667000" algn="l"/>
              </a:tabLst>
            </a:pPr>
            <a:r>
              <a:rPr lang="en-GB" altLang="en-US" sz="2000"/>
              <a:t>balance	</a:t>
            </a:r>
            <a:r>
              <a:rPr lang="en-GB" altLang="en-US" sz="1600"/>
              <a:t>e.g., is `pour tea' simpler than making pot?</a:t>
            </a:r>
          </a:p>
          <a:p>
            <a:pPr lvl="1">
              <a:buFontTx/>
              <a:buNone/>
              <a:tabLst>
                <a:tab pos="2667000" algn="l"/>
              </a:tabLst>
            </a:pPr>
            <a:r>
              <a:rPr lang="en-GB" altLang="en-US" sz="2000"/>
              <a:t>generalise	</a:t>
            </a:r>
            <a:r>
              <a:rPr lang="en-GB" altLang="en-US" sz="1600"/>
              <a:t>e.g., make one cup ….. or more</a:t>
            </a:r>
            <a:endParaRPr lang="en-GB" altLang="en-US" sz="1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057E1FFB-7B6C-34E6-7D20-3F0FAB880F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Refined HTA for making tea</a:t>
            </a:r>
            <a:br>
              <a:rPr lang="en-GB" altLang="en-US"/>
            </a:br>
            <a:endParaRPr lang="en-GB" altLang="en-US"/>
          </a:p>
        </p:txBody>
      </p:sp>
      <p:pic>
        <p:nvPicPr>
          <p:cNvPr id="50180" name="Picture 4">
            <a:extLst>
              <a:ext uri="{FF2B5EF4-FFF2-40B4-BE49-F238E27FC236}">
                <a16:creationId xmlns:a16="http://schemas.microsoft.com/office/drawing/2014/main" id="{5C30A1C6-9DC3-2946-BCA6-B19CFE09D2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2850"/>
            <a:ext cx="601980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ED90B33A-6952-E0D7-C85F-B69BE4AF7A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Types of plan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0CC71B28-0D9E-5408-8A1A-9135250E09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74938" indent="-2674938">
              <a:spcBef>
                <a:spcPct val="50000"/>
              </a:spcBef>
              <a:buFontTx/>
              <a:buNone/>
              <a:tabLst>
                <a:tab pos="2387600" algn="l"/>
              </a:tabLst>
            </a:pPr>
            <a:r>
              <a:rPr lang="en-GB" altLang="en-US" sz="2000"/>
              <a:t>fixed sequence</a:t>
            </a:r>
            <a:r>
              <a:rPr lang="en-GB" altLang="en-US" sz="1800"/>
              <a:t>	-	</a:t>
            </a:r>
            <a:r>
              <a:rPr lang="en-GB" altLang="en-US" sz="1600"/>
              <a:t>1.1 then 1.2 then 1.3</a:t>
            </a:r>
          </a:p>
          <a:p>
            <a:pPr marL="2674938" indent="-2674938">
              <a:spcBef>
                <a:spcPct val="50000"/>
              </a:spcBef>
              <a:buFontTx/>
              <a:buNone/>
              <a:tabLst>
                <a:tab pos="2387600" algn="l"/>
              </a:tabLst>
            </a:pPr>
            <a:r>
              <a:rPr lang="en-GB" altLang="en-US" sz="2000"/>
              <a:t>optional tasks</a:t>
            </a:r>
            <a:r>
              <a:rPr lang="en-GB" altLang="en-US" sz="1800"/>
              <a:t>	-	</a:t>
            </a:r>
            <a:r>
              <a:rPr lang="en-GB" altLang="en-US" sz="1600"/>
              <a:t>if the pot is full 2</a:t>
            </a:r>
            <a:endParaRPr lang="en-GB" altLang="en-US" sz="1800"/>
          </a:p>
          <a:p>
            <a:pPr marL="2674938" indent="-2674938">
              <a:spcBef>
                <a:spcPct val="50000"/>
              </a:spcBef>
              <a:buFontTx/>
              <a:buNone/>
              <a:tabLst>
                <a:tab pos="2387600" algn="l"/>
              </a:tabLst>
            </a:pPr>
            <a:r>
              <a:rPr lang="en-GB" altLang="en-US" sz="2000"/>
              <a:t>wait for events</a:t>
            </a:r>
            <a:r>
              <a:rPr lang="en-GB" altLang="en-US" sz="1800"/>
              <a:t>	-  </a:t>
            </a:r>
            <a:r>
              <a:rPr lang="en-GB" altLang="en-US" sz="1600"/>
              <a:t>when kettle boils 1.4</a:t>
            </a:r>
            <a:endParaRPr lang="en-GB" altLang="en-US" sz="1800"/>
          </a:p>
          <a:p>
            <a:pPr marL="2674938" indent="-2674938">
              <a:spcBef>
                <a:spcPct val="50000"/>
              </a:spcBef>
              <a:buFontTx/>
              <a:buNone/>
              <a:tabLst>
                <a:tab pos="2387600" algn="l"/>
              </a:tabLst>
            </a:pPr>
            <a:r>
              <a:rPr lang="en-GB" altLang="en-US" sz="2000"/>
              <a:t>cycles</a:t>
            </a:r>
            <a:r>
              <a:rPr lang="en-GB" altLang="en-US" sz="1800"/>
              <a:t>	-	</a:t>
            </a:r>
            <a:r>
              <a:rPr lang="en-GB" altLang="en-US" sz="1600"/>
              <a:t>do 5.1 5.2 while there are still empty cups</a:t>
            </a:r>
          </a:p>
          <a:p>
            <a:pPr marL="2674938" indent="-2674938">
              <a:spcBef>
                <a:spcPct val="50000"/>
              </a:spcBef>
              <a:buFontTx/>
              <a:buNone/>
              <a:tabLst>
                <a:tab pos="2387600" algn="l"/>
              </a:tabLst>
            </a:pPr>
            <a:r>
              <a:rPr lang="en-GB" altLang="en-US" sz="2000"/>
              <a:t>time-sharing</a:t>
            </a:r>
            <a:r>
              <a:rPr lang="en-GB" altLang="en-US" sz="1800"/>
              <a:t>	-	</a:t>
            </a:r>
            <a:r>
              <a:rPr lang="en-GB" altLang="en-US" sz="1600"/>
              <a:t>do 1; at the same time ...</a:t>
            </a:r>
            <a:endParaRPr lang="en-GB" altLang="en-US" sz="1800"/>
          </a:p>
          <a:p>
            <a:pPr marL="2674938" indent="-2674938">
              <a:spcBef>
                <a:spcPct val="50000"/>
              </a:spcBef>
              <a:buFontTx/>
              <a:buNone/>
              <a:tabLst>
                <a:tab pos="2387600" algn="l"/>
              </a:tabLst>
            </a:pPr>
            <a:r>
              <a:rPr lang="en-GB" altLang="en-US" sz="2000"/>
              <a:t>discretionary</a:t>
            </a:r>
            <a:r>
              <a:rPr lang="en-GB" altLang="en-US" sz="1800"/>
              <a:t>	-	</a:t>
            </a:r>
            <a:r>
              <a:rPr lang="en-GB" altLang="en-US" sz="1600"/>
              <a:t>do any of 3.1, 3.2 or 3.3 in any order</a:t>
            </a:r>
            <a:endParaRPr lang="en-GB" altLang="en-US" sz="1800"/>
          </a:p>
          <a:p>
            <a:pPr marL="2674938" indent="-2674938">
              <a:spcBef>
                <a:spcPct val="50000"/>
              </a:spcBef>
              <a:buFontTx/>
              <a:buNone/>
              <a:tabLst>
                <a:tab pos="2387600" algn="l"/>
              </a:tabLst>
            </a:pPr>
            <a:r>
              <a:rPr lang="en-GB" altLang="en-US" sz="2000"/>
              <a:t>mixtures</a:t>
            </a:r>
            <a:r>
              <a:rPr lang="en-GB" altLang="en-US" sz="1800"/>
              <a:t>	-	</a:t>
            </a:r>
            <a:r>
              <a:rPr lang="en-GB" altLang="en-US" sz="1600"/>
              <a:t>most plans involve several of the above</a:t>
            </a:r>
            <a:endParaRPr lang="en-GB" altLang="en-US" sz="1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D18472CD-248B-4F7B-FD2A-90662B726E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waiting …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B244E597-64CF-DE5C-69B3-80355F1BA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is waiting part of a plan?</a:t>
            </a:r>
            <a:br>
              <a:rPr lang="en-GB" altLang="en-US" sz="2400"/>
            </a:br>
            <a:r>
              <a:rPr lang="en-GB" altLang="en-US" sz="2400"/>
              <a:t>…    or a task?</a:t>
            </a:r>
          </a:p>
          <a:p>
            <a:r>
              <a:rPr lang="en-GB" altLang="en-US" sz="2400"/>
              <a:t>generally</a:t>
            </a:r>
          </a:p>
          <a:p>
            <a:pPr lvl="1"/>
            <a:r>
              <a:rPr lang="en-GB" altLang="en-US" sz="2000"/>
              <a:t>task – if ‘busy’ wait</a:t>
            </a:r>
          </a:p>
          <a:p>
            <a:pPr lvl="2"/>
            <a:r>
              <a:rPr lang="en-GB" altLang="en-US" sz="1800"/>
              <a:t>you are actively waiting</a:t>
            </a:r>
          </a:p>
          <a:p>
            <a:pPr lvl="1"/>
            <a:r>
              <a:rPr lang="en-GB" altLang="en-US" sz="2000"/>
              <a:t>plan – if end of delay is the event</a:t>
            </a:r>
          </a:p>
          <a:p>
            <a:pPr lvl="2"/>
            <a:r>
              <a:rPr lang="en-GB" altLang="en-US" sz="1800"/>
              <a:t>e.g. “when alarm rings”, “when reply arrives” </a:t>
            </a:r>
          </a:p>
          <a:p>
            <a:r>
              <a:rPr lang="en-GB" altLang="en-US" sz="2400"/>
              <a:t>in this example …</a:t>
            </a:r>
          </a:p>
          <a:p>
            <a:pPr lvl="1"/>
            <a:r>
              <a:rPr lang="en-GB" altLang="en-US" sz="2000"/>
              <a:t>perhaps a little redundant …</a:t>
            </a:r>
          </a:p>
          <a:p>
            <a:pPr lvl="1"/>
            <a:r>
              <a:rPr lang="en-GB" altLang="en-US" sz="2000"/>
              <a:t>TA not an exact science</a:t>
            </a:r>
          </a:p>
        </p:txBody>
      </p:sp>
      <p:pic>
        <p:nvPicPr>
          <p:cNvPr id="79876" name="Picture 4">
            <a:extLst>
              <a:ext uri="{FF2B5EF4-FFF2-40B4-BE49-F238E27FC236}">
                <a16:creationId xmlns:a16="http://schemas.microsoft.com/office/drawing/2014/main" id="{29A7EFEA-3B75-ECF6-5652-1628713AEF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609600"/>
            <a:ext cx="450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880" name="Picture 8">
            <a:extLst>
              <a:ext uri="{FF2B5EF4-FFF2-40B4-BE49-F238E27FC236}">
                <a16:creationId xmlns:a16="http://schemas.microsoft.com/office/drawing/2014/main" id="{383675AC-EA5A-5F45-812D-298806567A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524000"/>
            <a:ext cx="3048000" cy="240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883" name="Text Box 11">
            <a:extLst>
              <a:ext uri="{FF2B5EF4-FFF2-40B4-BE49-F238E27FC236}">
                <a16:creationId xmlns:a16="http://schemas.microsoft.com/office/drawing/2014/main" id="{6F0164D9-AFB0-44A4-FCA1-56B0F375F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6324600"/>
            <a:ext cx="378618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altLang="en-US" sz="1600">
                <a:latin typeface="Verdana" panose="020B0604030504040204" pitchFamily="34" charset="0"/>
              </a:rPr>
              <a:t>see chapter 19 for more on delays!</a:t>
            </a:r>
            <a:endParaRPr lang="en-GB" altLang="en-US"/>
          </a:p>
        </p:txBody>
      </p:sp>
      <p:grpSp>
        <p:nvGrpSpPr>
          <p:cNvPr id="79886" name="Group 14">
            <a:extLst>
              <a:ext uri="{FF2B5EF4-FFF2-40B4-BE49-F238E27FC236}">
                <a16:creationId xmlns:a16="http://schemas.microsoft.com/office/drawing/2014/main" id="{6939202B-385D-B0E8-E9A7-30B6C858C8E4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1981200"/>
            <a:ext cx="2971800" cy="609600"/>
            <a:chOff x="3216" y="1248"/>
            <a:chExt cx="1872" cy="384"/>
          </a:xfrm>
        </p:grpSpPr>
        <p:sp>
          <p:nvSpPr>
            <p:cNvPr id="79881" name="Oval 9">
              <a:extLst>
                <a:ext uri="{FF2B5EF4-FFF2-40B4-BE49-F238E27FC236}">
                  <a16:creationId xmlns:a16="http://schemas.microsoft.com/office/drawing/2014/main" id="{CE676DB4-BA8A-EA60-73D1-8F0D82EADA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1248"/>
              <a:ext cx="1248" cy="384"/>
            </a:xfrm>
            <a:prstGeom prst="ellipse">
              <a:avLst/>
            </a:prstGeom>
            <a:noFill/>
            <a:ln w="5715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9884" name="Line 12">
              <a:extLst>
                <a:ext uri="{FF2B5EF4-FFF2-40B4-BE49-F238E27FC236}">
                  <a16:creationId xmlns:a16="http://schemas.microsoft.com/office/drawing/2014/main" id="{9D336DDC-E98A-24B8-5BE9-58E4670F75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1392"/>
              <a:ext cx="624" cy="48"/>
            </a:xfrm>
            <a:prstGeom prst="line">
              <a:avLst/>
            </a:prstGeom>
            <a:noFill/>
            <a:ln w="5715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9887" name="Group 15">
            <a:extLst>
              <a:ext uri="{FF2B5EF4-FFF2-40B4-BE49-F238E27FC236}">
                <a16:creationId xmlns:a16="http://schemas.microsoft.com/office/drawing/2014/main" id="{882A9CEC-04A7-86BC-07FB-42FF76932063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2514600"/>
            <a:ext cx="4495800" cy="1066800"/>
            <a:chOff x="2208" y="1584"/>
            <a:chExt cx="2832" cy="672"/>
          </a:xfrm>
        </p:grpSpPr>
        <p:sp>
          <p:nvSpPr>
            <p:cNvPr id="79882" name="Oval 10">
              <a:extLst>
                <a:ext uri="{FF2B5EF4-FFF2-40B4-BE49-F238E27FC236}">
                  <a16:creationId xmlns:a16="http://schemas.microsoft.com/office/drawing/2014/main" id="{7CE8FEC4-27F3-E3DF-24F6-E2F60DFB28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864" cy="672"/>
            </a:xfrm>
            <a:prstGeom prst="ellipse">
              <a:avLst/>
            </a:prstGeom>
            <a:noFill/>
            <a:ln w="5715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9885" name="Line 13">
              <a:extLst>
                <a:ext uri="{FF2B5EF4-FFF2-40B4-BE49-F238E27FC236}">
                  <a16:creationId xmlns:a16="http://schemas.microsoft.com/office/drawing/2014/main" id="{8E060B46-A75D-7C18-7789-6B9388913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632"/>
              <a:ext cx="1968" cy="240"/>
            </a:xfrm>
            <a:prstGeom prst="line">
              <a:avLst/>
            </a:prstGeom>
            <a:noFill/>
            <a:ln w="5715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906898F5-48AF-5BF6-88ED-E78E3EF0D1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Knowledge Based Analyses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1BEFD038-53B2-E05F-3789-6E0F8F10F5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tabLst>
                <a:tab pos="762000" algn="l"/>
                <a:tab pos="2387600" algn="l"/>
              </a:tabLst>
            </a:pPr>
            <a:endParaRPr lang="en-GB" altLang="en-US"/>
          </a:p>
          <a:p>
            <a:pPr>
              <a:buFontTx/>
              <a:buNone/>
              <a:tabLst>
                <a:tab pos="762000" algn="l"/>
                <a:tab pos="2387600" algn="l"/>
              </a:tabLst>
            </a:pPr>
            <a:r>
              <a:rPr lang="en-GB" altLang="en-US"/>
              <a:t>Focus on:</a:t>
            </a:r>
          </a:p>
          <a:p>
            <a:pPr>
              <a:buFontTx/>
              <a:buChar char=" "/>
              <a:tabLst>
                <a:tab pos="762000" algn="l"/>
                <a:tab pos="2387600" algn="l"/>
              </a:tabLst>
            </a:pPr>
            <a:r>
              <a:rPr lang="en-GB" altLang="en-US"/>
              <a:t>	Objects	–  used in task</a:t>
            </a:r>
          </a:p>
          <a:p>
            <a:pPr>
              <a:buFontTx/>
              <a:buChar char=" "/>
              <a:tabLst>
                <a:tab pos="762000" algn="l"/>
                <a:tab pos="2387600" algn="l"/>
              </a:tabLst>
            </a:pPr>
            <a:r>
              <a:rPr lang="en-GB" altLang="en-US"/>
              <a:t>	Actions	–  performed</a:t>
            </a:r>
          </a:p>
          <a:p>
            <a:pPr>
              <a:tabLst>
                <a:tab pos="762000" algn="l"/>
                <a:tab pos="2387600" algn="l"/>
              </a:tabLst>
            </a:pPr>
            <a:endParaRPr lang="en-GB" altLang="en-US"/>
          </a:p>
          <a:p>
            <a:pPr>
              <a:buFontTx/>
              <a:buNone/>
              <a:tabLst>
                <a:tab pos="762000" algn="l"/>
                <a:tab pos="2387600" algn="l"/>
              </a:tabLst>
            </a:pPr>
            <a:r>
              <a:rPr lang="en-GB" altLang="en-US"/>
              <a:t>+ Taxonomies  –</a:t>
            </a:r>
            <a:br>
              <a:rPr lang="en-GB" altLang="en-US"/>
            </a:br>
            <a:r>
              <a:rPr lang="en-GB" altLang="en-US"/>
              <a:t>	represent levels of abstraction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323100AB-C035-F56D-FA60-71FF6B5B3D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Knowledge–Based Example …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402812D7-602E-F1DE-C118-1BC5FFCECA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motor controls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	steering  </a:t>
            </a:r>
            <a:r>
              <a:rPr lang="en-GB" altLang="en-US" sz="1600" i="1">
                <a:latin typeface="Courier New" panose="02070309020205020404" pitchFamily="49" charset="0"/>
              </a:rPr>
              <a:t>steering wheel, indicators</a:t>
            </a:r>
            <a:endParaRPr lang="en-GB" altLang="en-US" sz="16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	engine/speed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		direct   </a:t>
            </a:r>
            <a:r>
              <a:rPr lang="en-GB" altLang="en-US" sz="1600" i="1">
                <a:latin typeface="Courier New" panose="02070309020205020404" pitchFamily="49" charset="0"/>
              </a:rPr>
              <a:t>ignition, accelerator, foot brake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		gearing  </a:t>
            </a:r>
            <a:r>
              <a:rPr lang="en-GB" altLang="en-US" sz="1600" i="1">
                <a:latin typeface="Courier New" panose="02070309020205020404" pitchFamily="49" charset="0"/>
              </a:rPr>
              <a:t>clutch, gear stick</a:t>
            </a:r>
            <a:endParaRPr lang="en-GB" altLang="en-US" sz="16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	lights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		external  </a:t>
            </a:r>
            <a:r>
              <a:rPr lang="en-GB" altLang="en-US" sz="1600" i="1">
                <a:latin typeface="Courier New" panose="02070309020205020404" pitchFamily="49" charset="0"/>
              </a:rPr>
              <a:t>headlights, hazard lights</a:t>
            </a:r>
            <a:endParaRPr lang="en-GB" altLang="en-US" sz="16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		internal  </a:t>
            </a:r>
            <a:r>
              <a:rPr lang="en-GB" altLang="en-US" sz="1600" i="1">
                <a:latin typeface="Courier New" panose="02070309020205020404" pitchFamily="49" charset="0"/>
              </a:rPr>
              <a:t>courtesy light</a:t>
            </a:r>
            <a:endParaRPr lang="en-GB" altLang="en-US" sz="16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	wash/wipe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		wipers   </a:t>
            </a:r>
            <a:r>
              <a:rPr lang="en-GB" altLang="en-US" sz="1600" i="1">
                <a:latin typeface="Courier New" panose="02070309020205020404" pitchFamily="49" charset="0"/>
              </a:rPr>
              <a:t>front wipers, rear wipers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		washers  </a:t>
            </a:r>
            <a:r>
              <a:rPr lang="en-GB" altLang="en-US" sz="1600" i="1">
                <a:latin typeface="Courier New" panose="02070309020205020404" pitchFamily="49" charset="0"/>
              </a:rPr>
              <a:t>front washers, rear washers</a:t>
            </a:r>
            <a:endParaRPr lang="en-GB" altLang="en-US" sz="16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	heating  </a:t>
            </a:r>
            <a:r>
              <a:rPr lang="en-GB" altLang="en-US" sz="1600" i="1">
                <a:latin typeface="Courier New" panose="02070309020205020404" pitchFamily="49" charset="0"/>
              </a:rPr>
              <a:t>temperature control, air direction,</a:t>
            </a:r>
            <a:br>
              <a:rPr lang="en-GB" altLang="en-US" sz="1600" i="1">
                <a:latin typeface="Courier New" panose="02070309020205020404" pitchFamily="49" charset="0"/>
              </a:rPr>
            </a:br>
            <a:r>
              <a:rPr lang="en-GB" altLang="en-US" sz="1600" i="1">
                <a:latin typeface="Courier New" panose="02070309020205020404" pitchFamily="49" charset="0"/>
              </a:rPr>
              <a:t>         fan, rear screen heater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	parking  </a:t>
            </a:r>
            <a:r>
              <a:rPr lang="en-GB" altLang="en-US" sz="1600" i="1">
                <a:latin typeface="Courier New" panose="02070309020205020404" pitchFamily="49" charset="0"/>
              </a:rPr>
              <a:t>hand brake, door lock</a:t>
            </a:r>
            <a:endParaRPr lang="en-GB" altLang="en-US" sz="16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	radio  </a:t>
            </a:r>
            <a:r>
              <a:rPr lang="en-GB" altLang="en-US" sz="1600" i="1">
                <a:latin typeface="Courier New" panose="02070309020205020404" pitchFamily="49" charset="0"/>
              </a:rPr>
              <a:t>numerous!</a:t>
            </a:r>
            <a:endParaRPr lang="en-GB" altLang="en-US" sz="160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69C9EA5-0C7F-CB50-0049-15347CCA1A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What is Task Analysis?</a:t>
            </a:r>
            <a:endParaRPr lang="en-GB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51584BA-BC87-033E-A655-7622208AB0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endParaRPr lang="en-US" altLang="en-US" sz="3200"/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/>
              <a:t>Methods to analyse people's jobs:</a:t>
            </a:r>
          </a:p>
          <a:p>
            <a:pPr lvl="1">
              <a:spcBef>
                <a:spcPct val="50000"/>
              </a:spcBef>
            </a:pPr>
            <a:r>
              <a:rPr lang="en-US" altLang="en-US" sz="2800"/>
              <a:t>what people do</a:t>
            </a:r>
            <a:endParaRPr lang="en-GB" altLang="en-US" sz="2800"/>
          </a:p>
          <a:p>
            <a:pPr lvl="1">
              <a:spcBef>
                <a:spcPct val="50000"/>
              </a:spcBef>
            </a:pPr>
            <a:r>
              <a:rPr lang="en-US" altLang="en-US" sz="2800"/>
              <a:t>what things they work with</a:t>
            </a:r>
          </a:p>
          <a:p>
            <a:pPr lvl="1">
              <a:spcBef>
                <a:spcPct val="50000"/>
              </a:spcBef>
            </a:pPr>
            <a:r>
              <a:rPr lang="en-US" altLang="en-US" sz="2800"/>
              <a:t>what they must know</a:t>
            </a:r>
          </a:p>
          <a:p>
            <a:pPr lvl="1">
              <a:spcBef>
                <a:spcPct val="50000"/>
              </a:spcBef>
            </a:pPr>
            <a:endParaRPr lang="en-GB" altLang="en-US" sz="2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DA92AFD8-E274-0963-529B-BA76FC1ED2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Task Description Hierarchy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616C4C54-F2DB-6EA9-B0C1-1EE5EA18EAF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543800" cy="2590800"/>
          </a:xfrm>
        </p:spPr>
        <p:txBody>
          <a:bodyPr/>
          <a:lstStyle/>
          <a:p>
            <a:pPr marL="0" indent="0">
              <a:buFontTx/>
              <a:buNone/>
              <a:tabLst>
                <a:tab pos="474663" algn="l"/>
                <a:tab pos="1241425" algn="l"/>
                <a:tab pos="1716088" algn="l"/>
              </a:tabLst>
            </a:pPr>
            <a:r>
              <a:rPr lang="en-GB" altLang="en-US" sz="2000"/>
              <a:t>Three types of branch point in taxonomy:</a:t>
            </a:r>
          </a:p>
          <a:p>
            <a:pPr marL="0" indent="0">
              <a:buFontTx/>
              <a:buNone/>
              <a:tabLst>
                <a:tab pos="474663" algn="l"/>
                <a:tab pos="1241425" algn="l"/>
                <a:tab pos="1716088" algn="l"/>
              </a:tabLst>
            </a:pPr>
            <a:r>
              <a:rPr lang="en-GB" altLang="en-US" sz="2000"/>
              <a:t>	XOR	–	normal taxonomy</a:t>
            </a:r>
            <a:br>
              <a:rPr lang="en-GB" altLang="en-US" sz="2000"/>
            </a:br>
            <a:r>
              <a:rPr lang="en-GB" altLang="en-US" sz="2000"/>
              <a:t>			object in one and only one branch</a:t>
            </a:r>
          </a:p>
          <a:p>
            <a:pPr marL="0" indent="0">
              <a:buFontTx/>
              <a:buNone/>
              <a:tabLst>
                <a:tab pos="474663" algn="l"/>
                <a:tab pos="1241425" algn="l"/>
                <a:tab pos="1716088" algn="l"/>
              </a:tabLst>
            </a:pPr>
            <a:r>
              <a:rPr lang="en-GB" altLang="en-US" sz="2000"/>
              <a:t>	AND	–	object must be in both</a:t>
            </a:r>
            <a:br>
              <a:rPr lang="en-GB" altLang="en-US" sz="2000"/>
            </a:br>
            <a:r>
              <a:rPr lang="en-GB" altLang="en-US" sz="2000"/>
              <a:t>			multiple classifications</a:t>
            </a:r>
          </a:p>
          <a:p>
            <a:pPr marL="0" indent="0">
              <a:buFontTx/>
              <a:buNone/>
              <a:tabLst>
                <a:tab pos="474663" algn="l"/>
                <a:tab pos="1241425" algn="l"/>
                <a:tab pos="1716088" algn="l"/>
              </a:tabLst>
            </a:pPr>
            <a:r>
              <a:rPr lang="en-GB" altLang="en-US" sz="2000"/>
              <a:t>	OR	–	weakest case</a:t>
            </a:r>
            <a:br>
              <a:rPr lang="en-GB" altLang="en-US" sz="2000"/>
            </a:br>
            <a:r>
              <a:rPr lang="en-GB" altLang="en-US" sz="2000"/>
              <a:t>			can be in one, many or none</a:t>
            </a:r>
          </a:p>
        </p:txBody>
      </p:sp>
      <p:sp>
        <p:nvSpPr>
          <p:cNvPr id="62468" name="Rectangle 4">
            <a:extLst>
              <a:ext uri="{FF2B5EF4-FFF2-40B4-BE49-F238E27FC236}">
                <a16:creationId xmlns:a16="http://schemas.microsoft.com/office/drawing/2014/main" id="{DE8A0A22-B565-2CD0-6EB7-394FF3B6FC0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219200" y="4572000"/>
            <a:ext cx="6781800" cy="2057400"/>
          </a:xfrm>
        </p:spPr>
        <p:txBody>
          <a:bodyPr/>
          <a:lstStyle/>
          <a:p>
            <a:pPr>
              <a:spcBef>
                <a:spcPct val="0"/>
              </a:spcBef>
              <a:buFontTx/>
              <a:buChar char=" "/>
            </a:pPr>
            <a:r>
              <a:rPr lang="en-US" altLang="en-US" sz="1600">
                <a:latin typeface="Courier New" panose="02070309020205020404" pitchFamily="49" charset="0"/>
              </a:rPr>
              <a:t>wash/wipe AND</a:t>
            </a:r>
          </a:p>
          <a:p>
            <a:pPr>
              <a:spcBef>
                <a:spcPct val="0"/>
              </a:spcBef>
              <a:buFontTx/>
              <a:buChar char=" "/>
            </a:pPr>
            <a:r>
              <a:rPr lang="en-US" altLang="en-US" sz="1600">
                <a:latin typeface="Courier New" panose="02070309020205020404" pitchFamily="49" charset="0"/>
              </a:rPr>
              <a:t>	function XOR</a:t>
            </a:r>
          </a:p>
          <a:p>
            <a:pPr>
              <a:spcBef>
                <a:spcPct val="0"/>
              </a:spcBef>
              <a:buFontTx/>
              <a:buChar char=" "/>
            </a:pPr>
            <a:r>
              <a:rPr lang="en-US" altLang="en-US" sz="1600">
                <a:latin typeface="Courier New" panose="02070309020205020404" pitchFamily="49" charset="0"/>
              </a:rPr>
              <a:t>		wipe    </a:t>
            </a:r>
            <a:r>
              <a:rPr lang="en-US" altLang="en-US" sz="1600" i="1">
                <a:latin typeface="Courier New" panose="02070309020205020404" pitchFamily="49" charset="0"/>
              </a:rPr>
              <a:t>front wipers, rear wipers</a:t>
            </a:r>
            <a:endParaRPr lang="en-US" altLang="en-US" sz="1600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Char char=" "/>
            </a:pPr>
            <a:r>
              <a:rPr lang="en-US" altLang="en-US" sz="1600">
                <a:latin typeface="Courier New" panose="02070309020205020404" pitchFamily="49" charset="0"/>
              </a:rPr>
              <a:t>		wash    </a:t>
            </a:r>
            <a:r>
              <a:rPr lang="en-US" altLang="en-US" sz="1600" i="1">
                <a:latin typeface="Courier New" panose="02070309020205020404" pitchFamily="49" charset="0"/>
              </a:rPr>
              <a:t>front washers, rear washers</a:t>
            </a:r>
            <a:endParaRPr lang="en-US" altLang="en-US" sz="1600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Char char=" "/>
            </a:pPr>
            <a:r>
              <a:rPr lang="en-US" altLang="en-US" sz="1600">
                <a:latin typeface="Courier New" panose="02070309020205020404" pitchFamily="49" charset="0"/>
              </a:rPr>
              <a:t>	position XOR</a:t>
            </a:r>
          </a:p>
          <a:p>
            <a:pPr>
              <a:spcBef>
                <a:spcPct val="0"/>
              </a:spcBef>
              <a:buFontTx/>
              <a:buChar char=" "/>
            </a:pPr>
            <a:r>
              <a:rPr lang="en-US" altLang="en-US" sz="1600">
                <a:latin typeface="Courier New" panose="02070309020205020404" pitchFamily="49" charset="0"/>
              </a:rPr>
              <a:t>		front    </a:t>
            </a:r>
            <a:r>
              <a:rPr lang="en-US" altLang="en-US" sz="1600" i="1">
                <a:latin typeface="Courier New" panose="02070309020205020404" pitchFamily="49" charset="0"/>
              </a:rPr>
              <a:t>front wipers, front washers</a:t>
            </a:r>
            <a:endParaRPr lang="en-US" altLang="en-US" sz="1600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Char char=" "/>
            </a:pPr>
            <a:r>
              <a:rPr lang="en-US" altLang="en-US" sz="1600">
                <a:latin typeface="Courier New" panose="02070309020205020404" pitchFamily="49" charset="0"/>
              </a:rPr>
              <a:t>		rear     </a:t>
            </a:r>
            <a:r>
              <a:rPr lang="en-US" altLang="en-US" sz="1600" i="1">
                <a:latin typeface="Courier New" panose="02070309020205020404" pitchFamily="49" charset="0"/>
              </a:rPr>
              <a:t>rear wipers, rear washers</a:t>
            </a:r>
            <a:endParaRPr lang="en-GB" altLang="en-US" sz="1600" i="1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A68440D7-8B1F-A029-3692-1BED5FEF26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Larger TDH example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5C7C5E44-981E-9809-7992-30F254A5DD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kitchen item AND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/____shape XOR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/    |____dished  mixing bowl, casserole, saucepan,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/    |            soup bowl, glass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/    |____flat    plate, chopping board, frying pan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/____function OR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     {____preparation    mixing bowl, plate, chopping board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     {____cooking    frying pan, casserole, saucepan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     {____dining XOR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          |____for food   plate, soup bowl, casserole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          |____for drink  glass</a:t>
            </a:r>
            <a:endParaRPr lang="en-GB" altLang="en-US" sz="2400"/>
          </a:p>
          <a:p>
            <a:pPr>
              <a:lnSpc>
                <a:spcPct val="90000"/>
              </a:lnSpc>
              <a:buFontTx/>
              <a:buNone/>
            </a:pPr>
            <a:endParaRPr lang="en-GB" alt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N.B. ‘</a:t>
            </a:r>
            <a:r>
              <a:rPr lang="en-GB" altLang="en-US" sz="2400">
                <a:latin typeface="Courier New" panose="02070309020205020404" pitchFamily="49" charset="0"/>
              </a:rPr>
              <a:t>/|{</a:t>
            </a:r>
            <a:r>
              <a:rPr lang="en-GB" altLang="en-US" sz="2400"/>
              <a:t>’ used for branch types.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1E5DA9CF-AF01-D985-653F-D8702DFB44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More on TDH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7A720B96-155A-7425-49E4-FB8E040F45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2000"/>
              <a:t>Uniqueness rule:</a:t>
            </a:r>
            <a:endParaRPr lang="en-GB" altLang="en-US" sz="2400"/>
          </a:p>
          <a:p>
            <a:pPr lvl="1"/>
            <a:r>
              <a:rPr lang="en-GB" altLang="en-US" sz="2000"/>
              <a:t>can the diagram distinguish all objects?</a:t>
            </a:r>
          </a:p>
          <a:p>
            <a:pPr>
              <a:buFontTx/>
              <a:buNone/>
            </a:pPr>
            <a:endParaRPr lang="en-GB" altLang="en-US" sz="1000"/>
          </a:p>
          <a:p>
            <a:pPr>
              <a:buFontTx/>
              <a:buNone/>
            </a:pPr>
            <a:r>
              <a:rPr lang="en-GB" altLang="en-US" sz="1800"/>
              <a:t>e.g., plate is:</a:t>
            </a:r>
          </a:p>
          <a:p>
            <a:pPr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kitchen item/shape(flat)/function{preparation,dining(for food)}/</a:t>
            </a:r>
            <a:endParaRPr lang="en-GB" altLang="en-US" sz="2400"/>
          </a:p>
          <a:p>
            <a:pPr>
              <a:buFontTx/>
              <a:buNone/>
            </a:pPr>
            <a:r>
              <a:rPr lang="en-GB" altLang="en-US" sz="2400"/>
              <a:t>	</a:t>
            </a:r>
            <a:r>
              <a:rPr lang="en-GB" altLang="en-US" sz="1800"/>
              <a:t>nothing else fits this description</a:t>
            </a:r>
            <a:endParaRPr lang="en-GB" altLang="en-US" sz="2400"/>
          </a:p>
          <a:p>
            <a:endParaRPr lang="en-GB" altLang="en-US" sz="1600"/>
          </a:p>
          <a:p>
            <a:pPr>
              <a:buFontTx/>
              <a:buNone/>
            </a:pPr>
            <a:r>
              <a:rPr lang="en-GB" altLang="en-US" sz="2000"/>
              <a:t>Actions have taxonomy too:</a:t>
            </a:r>
          </a:p>
          <a:p>
            <a:pPr lvl="1"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kitchen job OR</a:t>
            </a:r>
          </a:p>
          <a:p>
            <a:pPr lvl="1"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|____ preparation  </a:t>
            </a:r>
            <a:r>
              <a:rPr lang="en-GB" altLang="en-US" sz="1600" i="1">
                <a:latin typeface="Courier New" panose="02070309020205020404" pitchFamily="49" charset="0"/>
              </a:rPr>
              <a:t>beating, mixing</a:t>
            </a:r>
            <a:endParaRPr lang="en-GB" altLang="en-US" sz="1600">
              <a:latin typeface="Courier New" panose="02070309020205020404" pitchFamily="49" charset="0"/>
            </a:endParaRPr>
          </a:p>
          <a:p>
            <a:pPr lvl="1"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|____ cooking </a:t>
            </a:r>
            <a:r>
              <a:rPr lang="en-GB" altLang="en-US" sz="1600" i="1">
                <a:latin typeface="Courier New" panose="02070309020205020404" pitchFamily="49" charset="0"/>
              </a:rPr>
              <a:t>frying, boiling, baking</a:t>
            </a:r>
          </a:p>
          <a:p>
            <a:pPr lvl="1"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|____ dining  </a:t>
            </a:r>
            <a:r>
              <a:rPr lang="en-GB" altLang="en-US" sz="1600" i="1">
                <a:latin typeface="Courier New" panose="02070309020205020404" pitchFamily="49" charset="0"/>
              </a:rPr>
              <a:t>pouring, eating, drinking</a:t>
            </a:r>
            <a:endParaRPr lang="en-GB" altLang="en-US" sz="20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313E11DB-8F3D-6F41-B8EA-36287329AD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Abstraction and cuts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CE636521-E309-A63B-FF41-AB145EE58D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After producing detailed taxonomy</a:t>
            </a:r>
            <a:br>
              <a:rPr lang="en-GB" altLang="en-US" sz="2000"/>
            </a:br>
            <a:r>
              <a:rPr lang="en-GB" altLang="en-US" sz="2000"/>
              <a:t>		‘cut’ to yield abstract view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4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That is, ignore lower level nodes</a:t>
            </a:r>
            <a:br>
              <a:rPr lang="en-GB" altLang="en-US" sz="2000"/>
            </a:br>
            <a:r>
              <a:rPr lang="en-GB" altLang="en-US" sz="1800"/>
              <a:t>e.g. cutting above shape and below dining, plate becomes:</a:t>
            </a:r>
            <a:br>
              <a:rPr lang="en-GB" altLang="en-US" sz="1800"/>
            </a:br>
            <a:r>
              <a:rPr lang="en-GB" altLang="en-US" sz="2000"/>
              <a:t>	</a:t>
            </a:r>
            <a:r>
              <a:rPr lang="en-GB" altLang="en-US" sz="1600">
                <a:latin typeface="Courier New" panose="02070309020205020404" pitchFamily="49" charset="0"/>
              </a:rPr>
              <a:t>kitchen item/function{preparation,dining}/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4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This is a term in  Knowledge Representation Grammar (KRG) 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4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These can be more complex: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	</a:t>
            </a:r>
            <a:r>
              <a:rPr lang="en-GB" altLang="en-US" sz="1800"/>
              <a:t>e.g. ‘beating in a mixing bowl’  becomes:</a:t>
            </a:r>
            <a:endParaRPr lang="en-GB" altLang="en-US" sz="20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		kitchen job(preparation) </a:t>
            </a:r>
            <a:r>
              <a:rPr lang="en-GB" altLang="en-US" sz="1600" i="1">
                <a:latin typeface="Courier New" panose="02070309020205020404" pitchFamily="49" charset="0"/>
              </a:rPr>
              <a:t>using a</a:t>
            </a:r>
            <a:br>
              <a:rPr lang="en-GB" altLang="en-US" sz="1600" i="1">
                <a:latin typeface="Courier New" panose="02070309020205020404" pitchFamily="49" charset="0"/>
              </a:rPr>
            </a:br>
            <a:r>
              <a:rPr lang="en-GB" altLang="en-US" sz="1600" i="1">
                <a:latin typeface="Courier New" panose="02070309020205020404" pitchFamily="49" charset="0"/>
              </a:rPr>
              <a:t>			</a:t>
            </a:r>
            <a:r>
              <a:rPr lang="en-GB" altLang="en-US" sz="1600">
                <a:latin typeface="Courier New" panose="02070309020205020404" pitchFamily="49" charset="0"/>
              </a:rPr>
              <a:t>kitchen item/function{preparation}/</a:t>
            </a:r>
            <a:endParaRPr lang="en-GB" altLang="en-US" sz="2000"/>
          </a:p>
          <a:p>
            <a:pPr>
              <a:lnSpc>
                <a:spcPct val="90000"/>
              </a:lnSpc>
            </a:pPr>
            <a:endParaRPr lang="en-GB" altLang="en-US" sz="2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F0AEA43F-B52E-803F-D6AE-1A54E66610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Entity-Relationship Techniques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08431532-64BE-38EE-8D96-00A94DFB06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Focus on objects, actions and their relationships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Similar to OO analysis, but …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includes non-computer entities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emphasises domain understanding not implementation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Running example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1800"/>
              <a:t>‘Vera's Veggies’ – a market gardening firm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owner/manager: Vera Bradshaw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employees: Sam Gummage and Tony Peagreen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various tools including a tractor `Fergie‘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two fields and a glasshouse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new computer controlled irrigation system</a:t>
            </a:r>
            <a:endParaRPr lang="en-GB" altLang="en-US" sz="2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E6722171-2601-7880-E185-C50C712B63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Objects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95F7F3B3-C225-E8E6-047B-2B5A87AE20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Start with list of objects and classify them: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Concrete objects: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2000"/>
              <a:t>simple things: spade, plough, glasshouse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Actors: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2000" i="1"/>
              <a:t>human actors</a:t>
            </a:r>
            <a:r>
              <a:rPr lang="en-GB" altLang="en-US" sz="2000"/>
              <a:t>:  </a:t>
            </a:r>
            <a:r>
              <a:rPr lang="en-GB" altLang="en-US" sz="1800"/>
              <a:t>Vera, Sam, Tony, the customers</a:t>
            </a:r>
            <a:endParaRPr lang="en-GB" altLang="en-US" sz="2000"/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2000"/>
              <a:t>what about the irrigation controller?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Composite objects: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2000" i="1"/>
              <a:t>sets</a:t>
            </a:r>
            <a:r>
              <a:rPr lang="en-GB" altLang="en-US" sz="2000"/>
              <a:t>:  </a:t>
            </a:r>
            <a:r>
              <a:rPr lang="en-GB" altLang="en-US" sz="1800"/>
              <a:t>the team = Vera, Sam, Tony</a:t>
            </a:r>
            <a:endParaRPr lang="en-GB" altLang="en-US" sz="2000"/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sz="2000" i="1"/>
              <a:t>tuples</a:t>
            </a:r>
            <a:r>
              <a:rPr lang="en-GB" altLang="en-US" sz="2000"/>
              <a:t>:  </a:t>
            </a:r>
            <a:r>
              <a:rPr lang="en-GB" altLang="en-US" sz="1800"/>
              <a:t>tractor may be &lt; Fergie, plough &gt;</a:t>
            </a:r>
            <a:endParaRPr lang="en-GB" altLang="en-US" sz="2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6CF9B73F-E9F7-75F2-A412-66CF315091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Attributes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5A961866-BB6D-BE88-9DB8-682B704E2D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tabLst>
                <a:tab pos="1144588" algn="l"/>
                <a:tab pos="1716088" algn="l"/>
                <a:tab pos="2289175" algn="l"/>
              </a:tabLst>
            </a:pPr>
            <a:r>
              <a:rPr lang="en-GB" altLang="en-US" sz="2400"/>
              <a:t>To the objects add attributes:</a:t>
            </a:r>
          </a:p>
          <a:p>
            <a:pPr>
              <a:buFontTx/>
              <a:buNone/>
              <a:tabLst>
                <a:tab pos="1144588" algn="l"/>
                <a:tab pos="1716088" algn="l"/>
                <a:tab pos="2289175" algn="l"/>
              </a:tabLst>
            </a:pPr>
            <a:endParaRPr lang="en-GB" altLang="en-US" sz="1200"/>
          </a:p>
          <a:p>
            <a:pPr lvl="1">
              <a:buFontTx/>
              <a:buChar char=" "/>
              <a:tabLst>
                <a:tab pos="1144588" algn="l"/>
                <a:tab pos="1716088" algn="l"/>
                <a:tab pos="2289175" algn="l"/>
              </a:tabLst>
            </a:pPr>
            <a:r>
              <a:rPr lang="en-GB" altLang="en-US" sz="2000" b="1"/>
              <a:t>Object</a:t>
            </a:r>
            <a:r>
              <a:rPr lang="en-GB" altLang="en-US" sz="2000"/>
              <a:t> Pump3 </a:t>
            </a:r>
            <a:r>
              <a:rPr lang="en-GB" altLang="en-US" sz="2000" b="1"/>
              <a:t>simple</a:t>
            </a:r>
            <a:r>
              <a:rPr lang="en-GB" altLang="en-US" sz="2000"/>
              <a:t> – irrigation pump</a:t>
            </a:r>
          </a:p>
          <a:p>
            <a:pPr lvl="1">
              <a:buFontTx/>
              <a:buNone/>
              <a:tabLst>
                <a:tab pos="1144588" algn="l"/>
                <a:tab pos="1716088" algn="l"/>
                <a:tab pos="2289175" algn="l"/>
              </a:tabLst>
            </a:pPr>
            <a:r>
              <a:rPr lang="en-GB" altLang="en-US" sz="2000"/>
              <a:t>		</a:t>
            </a:r>
            <a:r>
              <a:rPr lang="en-GB" altLang="en-US" sz="2000" b="1"/>
              <a:t>Attributes</a:t>
            </a:r>
            <a:r>
              <a:rPr lang="en-GB" altLang="en-US" sz="2000"/>
              <a:t>:</a:t>
            </a:r>
          </a:p>
          <a:p>
            <a:pPr lvl="1">
              <a:buFontTx/>
              <a:buNone/>
              <a:tabLst>
                <a:tab pos="1144588" algn="l"/>
                <a:tab pos="1716088" algn="l"/>
                <a:tab pos="2289175" algn="l"/>
              </a:tabLst>
            </a:pPr>
            <a:r>
              <a:rPr lang="en-GB" altLang="en-US" sz="2000"/>
              <a:t>			status: on/off/faulty</a:t>
            </a:r>
          </a:p>
          <a:p>
            <a:pPr lvl="1">
              <a:buFontTx/>
              <a:buNone/>
              <a:tabLst>
                <a:tab pos="1144588" algn="l"/>
                <a:tab pos="1716088" algn="l"/>
                <a:tab pos="2289175" algn="l"/>
              </a:tabLst>
            </a:pPr>
            <a:r>
              <a:rPr lang="en-GB" altLang="en-US" sz="2000"/>
              <a:t>			capacity: 100 litres/minute</a:t>
            </a:r>
          </a:p>
          <a:p>
            <a:pPr>
              <a:buFontTx/>
              <a:buNone/>
              <a:tabLst>
                <a:tab pos="1144588" algn="l"/>
                <a:tab pos="1716088" algn="l"/>
                <a:tab pos="2289175" algn="l"/>
              </a:tabLst>
            </a:pPr>
            <a:endParaRPr lang="en-GB" altLang="en-US"/>
          </a:p>
          <a:p>
            <a:pPr>
              <a:buFontTx/>
              <a:buNone/>
              <a:tabLst>
                <a:tab pos="1144588" algn="l"/>
                <a:tab pos="1716088" algn="l"/>
                <a:tab pos="2289175" algn="l"/>
              </a:tabLst>
            </a:pPr>
            <a:endParaRPr lang="en-GB" altLang="en-US"/>
          </a:p>
          <a:p>
            <a:pPr>
              <a:buFontTx/>
              <a:buNone/>
              <a:tabLst>
                <a:tab pos="1144588" algn="l"/>
                <a:tab pos="1716088" algn="l"/>
                <a:tab pos="2289175" algn="l"/>
              </a:tabLst>
            </a:pPr>
            <a:r>
              <a:rPr lang="en-GB" altLang="en-US" sz="2400"/>
              <a:t>N.B. need not be computationally complete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50D5C40C-E54E-9239-BD13-BC8ECB7F86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Actions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D4698180-9FDD-1D41-3E8B-84CCBB146D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400"/>
              <a:t>List actions and associate with each:</a:t>
            </a:r>
          </a:p>
          <a:p>
            <a:pPr>
              <a:buFontTx/>
              <a:buNone/>
            </a:pPr>
            <a:r>
              <a:rPr lang="en-GB" altLang="en-US" sz="2400"/>
              <a:t>	agent  –  who performs the actions</a:t>
            </a:r>
          </a:p>
          <a:p>
            <a:pPr>
              <a:buFontTx/>
              <a:buNone/>
            </a:pPr>
            <a:r>
              <a:rPr lang="en-GB" altLang="en-US" sz="2400"/>
              <a:t>	patient  –  which is changed by the action</a:t>
            </a:r>
          </a:p>
          <a:p>
            <a:pPr>
              <a:buFontTx/>
              <a:buNone/>
            </a:pPr>
            <a:r>
              <a:rPr lang="en-GB" altLang="en-US" sz="2400"/>
              <a:t>	instrument  –  used to perform action</a:t>
            </a:r>
          </a:p>
          <a:p>
            <a:endParaRPr lang="en-GB" altLang="en-US" sz="2400"/>
          </a:p>
          <a:p>
            <a:pPr>
              <a:buFontTx/>
              <a:buNone/>
            </a:pPr>
            <a:r>
              <a:rPr lang="en-GB" altLang="en-US" sz="2000"/>
              <a:t>examples:</a:t>
            </a:r>
          </a:p>
          <a:p>
            <a:pPr>
              <a:buFontTx/>
              <a:buNone/>
            </a:pPr>
            <a:r>
              <a:rPr lang="en-GB" altLang="en-US" sz="2000"/>
              <a:t>	Sam (</a:t>
            </a:r>
            <a:r>
              <a:rPr lang="en-GB" altLang="en-US" sz="2000" i="1"/>
              <a:t>agent</a:t>
            </a:r>
            <a:r>
              <a:rPr lang="en-GB" altLang="en-US" sz="2000"/>
              <a:t>) planted (</a:t>
            </a:r>
            <a:r>
              <a:rPr lang="en-GB" altLang="en-US" sz="2000" i="1"/>
              <a:t>action</a:t>
            </a:r>
            <a:r>
              <a:rPr lang="en-GB" altLang="en-US" sz="2000"/>
              <a:t>) the leeks (</a:t>
            </a:r>
            <a:r>
              <a:rPr lang="en-GB" altLang="en-US" sz="2000" i="1"/>
              <a:t>patient</a:t>
            </a:r>
            <a:r>
              <a:rPr lang="en-GB" altLang="en-US" sz="2000"/>
              <a:t>)</a:t>
            </a:r>
          </a:p>
          <a:p>
            <a:pPr>
              <a:buFontTx/>
              <a:buNone/>
            </a:pPr>
            <a:r>
              <a:rPr lang="en-GB" altLang="en-US" sz="2000"/>
              <a:t>	Tony dug the field </a:t>
            </a:r>
            <a:r>
              <a:rPr lang="en-GB" altLang="en-US" sz="2000" i="1"/>
              <a:t>with</a:t>
            </a:r>
            <a:r>
              <a:rPr lang="en-GB" altLang="en-US" sz="2000"/>
              <a:t> the spade (</a:t>
            </a:r>
            <a:r>
              <a:rPr lang="en-GB" altLang="en-US" sz="2000" i="1"/>
              <a:t>instrument</a:t>
            </a:r>
            <a:r>
              <a:rPr lang="en-GB" altLang="en-US" sz="2000"/>
              <a:t>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FC7FB3CE-203D-533C-5B80-AEF87BC4E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Actions (ctd) 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DB980196-85E1-AB4E-745D-801DAF410C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400"/>
              <a:t>implicit agents – </a:t>
            </a:r>
            <a:r>
              <a:rPr lang="en-GB" altLang="en-US" sz="2000"/>
              <a:t>read behind the words</a:t>
            </a:r>
            <a:endParaRPr lang="en-GB" altLang="en-US" sz="2400"/>
          </a:p>
          <a:p>
            <a:pPr lvl="1">
              <a:buFontTx/>
              <a:buNone/>
            </a:pPr>
            <a:r>
              <a:rPr lang="en-GB" altLang="en-US" sz="2000"/>
              <a:t>`the field was ploughed' – </a:t>
            </a:r>
            <a:r>
              <a:rPr lang="en-GB" altLang="en-US" sz="2000" i="1"/>
              <a:t>by whom?</a:t>
            </a:r>
          </a:p>
          <a:p>
            <a:pPr>
              <a:buFontTx/>
              <a:buNone/>
            </a:pPr>
            <a:endParaRPr lang="en-GB" altLang="en-US" sz="1200"/>
          </a:p>
          <a:p>
            <a:pPr>
              <a:buFontTx/>
              <a:buNone/>
            </a:pPr>
            <a:r>
              <a:rPr lang="en-GB" altLang="en-US" sz="2400"/>
              <a:t>indirect agency – </a:t>
            </a:r>
            <a:r>
              <a:rPr lang="en-GB" altLang="en-US" sz="2000"/>
              <a:t>the real agent?</a:t>
            </a:r>
            <a:endParaRPr lang="en-GB" altLang="en-US" sz="2400"/>
          </a:p>
          <a:p>
            <a:pPr lvl="1">
              <a:buFontTx/>
              <a:buNone/>
            </a:pPr>
            <a:r>
              <a:rPr lang="en-GB" altLang="en-US" sz="2000"/>
              <a:t>`</a:t>
            </a:r>
            <a:r>
              <a:rPr lang="en-GB" altLang="en-US" sz="2000" i="1"/>
              <a:t>Vera</a:t>
            </a:r>
            <a:r>
              <a:rPr lang="en-GB" altLang="en-US" sz="2000"/>
              <a:t> programmed the </a:t>
            </a:r>
            <a:r>
              <a:rPr lang="en-GB" altLang="en-US" sz="2000" i="1"/>
              <a:t>controller</a:t>
            </a:r>
            <a:r>
              <a:rPr lang="en-GB" altLang="en-US" sz="2000"/>
              <a:t> to irrigate the field'</a:t>
            </a:r>
          </a:p>
          <a:p>
            <a:pPr>
              <a:buFontTx/>
              <a:buNone/>
            </a:pPr>
            <a:endParaRPr lang="en-GB" altLang="en-US" sz="1200"/>
          </a:p>
          <a:p>
            <a:pPr>
              <a:buFontTx/>
              <a:buNone/>
            </a:pPr>
            <a:r>
              <a:rPr lang="en-GB" altLang="en-US" sz="2400"/>
              <a:t>messages – </a:t>
            </a:r>
            <a:r>
              <a:rPr lang="en-GB" altLang="en-US" sz="2000"/>
              <a:t>a special sort of action</a:t>
            </a:r>
          </a:p>
          <a:p>
            <a:pPr lvl="1">
              <a:buFontTx/>
              <a:buNone/>
            </a:pPr>
            <a:r>
              <a:rPr lang="en-GB" altLang="en-US" sz="2000"/>
              <a:t>`Vera </a:t>
            </a:r>
            <a:r>
              <a:rPr lang="en-GB" altLang="en-US" sz="2000" i="1"/>
              <a:t>told</a:t>
            </a:r>
            <a:r>
              <a:rPr lang="en-GB" altLang="en-US" sz="2000"/>
              <a:t> Sam to ... '</a:t>
            </a:r>
          </a:p>
          <a:p>
            <a:pPr>
              <a:buFontTx/>
              <a:buNone/>
            </a:pPr>
            <a:endParaRPr lang="en-GB" altLang="en-US" sz="1200"/>
          </a:p>
          <a:p>
            <a:pPr>
              <a:buFontTx/>
              <a:buNone/>
            </a:pPr>
            <a:r>
              <a:rPr lang="en-GB" altLang="en-US" sz="2400"/>
              <a:t>rôles – </a:t>
            </a:r>
            <a:r>
              <a:rPr lang="en-GB" altLang="en-US" sz="2000"/>
              <a:t>an agent acts in several rôles</a:t>
            </a:r>
            <a:endParaRPr lang="en-GB" altLang="en-US" sz="2400"/>
          </a:p>
          <a:p>
            <a:pPr lvl="1">
              <a:buFontTx/>
              <a:buNone/>
            </a:pPr>
            <a:r>
              <a:rPr lang="en-GB" altLang="en-US" sz="2000"/>
              <a:t>Vera as </a:t>
            </a:r>
            <a:r>
              <a:rPr lang="en-GB" altLang="en-US" sz="2000" i="1"/>
              <a:t>worker</a:t>
            </a:r>
            <a:r>
              <a:rPr lang="en-GB" altLang="en-US" sz="2000"/>
              <a:t> or as </a:t>
            </a:r>
            <a:r>
              <a:rPr lang="en-GB" altLang="en-US" sz="2000" i="1"/>
              <a:t>manager</a:t>
            </a:r>
            <a:endParaRPr lang="en-GB" altLang="en-US" sz="20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01DFBE31-8E28-E821-1A07-7386898D19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example – objects and actions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3028D16E-FBA1-F8B1-7F38-58D6DEBBB41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038600" cy="43434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614738" algn="r"/>
              </a:tabLst>
            </a:pPr>
            <a:r>
              <a:rPr lang="en-GB" altLang="en-US" sz="1600" b="1"/>
              <a:t>Object</a:t>
            </a:r>
            <a:r>
              <a:rPr lang="en-GB" altLang="en-US" sz="1600"/>
              <a:t> Sam </a:t>
            </a:r>
            <a:r>
              <a:rPr lang="en-GB" altLang="en-US" sz="1600" b="1"/>
              <a:t>human actor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614738" algn="r"/>
              </a:tabLst>
            </a:pPr>
            <a:r>
              <a:rPr lang="en-GB" altLang="en-US" sz="1600"/>
              <a:t>	</a:t>
            </a:r>
            <a:r>
              <a:rPr lang="en-GB" altLang="en-US" sz="1600" b="1"/>
              <a:t>Actions</a:t>
            </a:r>
            <a:r>
              <a:rPr lang="en-GB" altLang="en-US" sz="1600"/>
              <a:t>: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614738" algn="r"/>
              </a:tabLst>
            </a:pPr>
            <a:r>
              <a:rPr lang="en-GB" altLang="en-US" sz="1600"/>
              <a:t>		S1: drive tractor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614738" algn="r"/>
              </a:tabLst>
            </a:pPr>
            <a:r>
              <a:rPr lang="en-GB" altLang="en-US" sz="1600"/>
              <a:t>		S2: dig the carrots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614738" algn="r"/>
              </a:tabLst>
            </a:pPr>
            <a:endParaRPr lang="en-GB" altLang="en-US" sz="1600" b="1"/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614738" algn="r"/>
              </a:tabLst>
            </a:pPr>
            <a:r>
              <a:rPr lang="en-GB" altLang="en-US" sz="1600" b="1"/>
              <a:t>Object</a:t>
            </a:r>
            <a:r>
              <a:rPr lang="en-GB" altLang="en-US" sz="1600"/>
              <a:t> Vera </a:t>
            </a:r>
            <a:r>
              <a:rPr lang="en-GB" altLang="en-US" sz="1600" b="1"/>
              <a:t>human actor</a:t>
            </a:r>
            <a:br>
              <a:rPr lang="en-GB" altLang="en-US" sz="1600" b="1"/>
            </a:br>
            <a:r>
              <a:rPr lang="en-GB" altLang="en-US" sz="1600" b="1"/>
              <a:t>			– </a:t>
            </a:r>
            <a:r>
              <a:rPr lang="en-GB" altLang="en-US" sz="1600"/>
              <a:t>the proprietor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614738" algn="r"/>
              </a:tabLst>
            </a:pPr>
            <a:r>
              <a:rPr lang="en-GB" altLang="en-US" sz="1600"/>
              <a:t>	</a:t>
            </a:r>
            <a:r>
              <a:rPr lang="en-GB" altLang="en-US" sz="1600" b="1"/>
              <a:t>Actions</a:t>
            </a:r>
            <a:r>
              <a:rPr lang="en-GB" altLang="en-US" sz="1600"/>
              <a:t>: as worker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614738" algn="r"/>
              </a:tabLst>
            </a:pPr>
            <a:r>
              <a:rPr lang="en-GB" altLang="en-US" sz="1600"/>
              <a:t>		V1: plant marrow seed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614738" algn="r"/>
              </a:tabLst>
            </a:pPr>
            <a:r>
              <a:rPr lang="en-GB" altLang="en-US" sz="1600"/>
              <a:t>		V2: program irrigation controller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614738" algn="r"/>
              </a:tabLst>
            </a:pPr>
            <a:r>
              <a:rPr lang="en-GB" altLang="en-US" sz="1600"/>
              <a:t>	</a:t>
            </a:r>
            <a:r>
              <a:rPr lang="en-GB" altLang="en-US" sz="1600" b="1"/>
              <a:t>Actions</a:t>
            </a:r>
            <a:r>
              <a:rPr lang="en-GB" altLang="en-US" sz="1600"/>
              <a:t>: as manager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614738" algn="r"/>
              </a:tabLst>
            </a:pPr>
            <a:r>
              <a:rPr lang="en-GB" altLang="en-US" sz="1600"/>
              <a:t>		V3: tell Sam to dig the carrots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614738" algn="r"/>
              </a:tabLst>
            </a:pPr>
            <a:endParaRPr lang="en-GB" altLang="en-US" sz="1600" b="1"/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614738" algn="r"/>
              </a:tabLst>
            </a:pPr>
            <a:r>
              <a:rPr lang="en-GB" altLang="en-US" sz="1600" b="1"/>
              <a:t>Object</a:t>
            </a:r>
            <a:r>
              <a:rPr lang="en-GB" altLang="en-US" sz="1600"/>
              <a:t> the men </a:t>
            </a:r>
            <a:r>
              <a:rPr lang="en-GB" altLang="en-US" sz="1600" b="1"/>
              <a:t>composite</a:t>
            </a:r>
            <a:endParaRPr lang="en-GB" altLang="en-US" sz="1600"/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614738" algn="r"/>
              </a:tabLst>
            </a:pPr>
            <a:r>
              <a:rPr lang="en-GB" altLang="en-US" sz="1600"/>
              <a:t>	</a:t>
            </a:r>
            <a:r>
              <a:rPr lang="en-GB" altLang="en-US" sz="1600" b="1"/>
              <a:t>Comprises</a:t>
            </a:r>
            <a:r>
              <a:rPr lang="en-GB" altLang="en-US" sz="1600"/>
              <a:t>: Sam, Tony</a:t>
            </a:r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2D6F3F8E-2D1A-72B0-90D0-90D396FA687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981200"/>
            <a:ext cx="3657600" cy="42672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238500" algn="r"/>
                <a:tab pos="3614738" algn="r"/>
              </a:tabLst>
            </a:pPr>
            <a:r>
              <a:rPr lang="en-GB" altLang="en-US" sz="1600" b="1"/>
              <a:t>Object</a:t>
            </a:r>
            <a:r>
              <a:rPr lang="en-GB" altLang="en-US" sz="1600"/>
              <a:t> glasshouse </a:t>
            </a:r>
            <a:r>
              <a:rPr lang="en-GB" altLang="en-US" sz="1600" b="1"/>
              <a:t>simple</a:t>
            </a:r>
            <a:endParaRPr lang="en-GB" altLang="en-US" sz="1600"/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238500" algn="r"/>
                <a:tab pos="3614738" algn="r"/>
              </a:tabLst>
            </a:pPr>
            <a:r>
              <a:rPr lang="en-GB" altLang="en-US" sz="1600"/>
              <a:t>	</a:t>
            </a:r>
            <a:r>
              <a:rPr lang="en-GB" altLang="en-US" sz="1600" b="1"/>
              <a:t>Attribute</a:t>
            </a:r>
            <a:r>
              <a:rPr lang="en-GB" altLang="en-US" sz="1600"/>
              <a:t>: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238500" algn="r"/>
                <a:tab pos="3614738" algn="r"/>
              </a:tabLst>
            </a:pPr>
            <a:r>
              <a:rPr lang="en-GB" altLang="en-US" sz="1600"/>
              <a:t>		humidity: 0-100%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238500" algn="r"/>
                <a:tab pos="3614738" algn="r"/>
              </a:tabLst>
            </a:pPr>
            <a:endParaRPr lang="en-GB" altLang="en-US" sz="1600" b="1"/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238500" algn="r"/>
                <a:tab pos="3614738" algn="r"/>
              </a:tabLst>
            </a:pPr>
            <a:r>
              <a:rPr lang="en-GB" altLang="en-US" sz="1600" b="1"/>
              <a:t>Object</a:t>
            </a:r>
            <a:r>
              <a:rPr lang="en-GB" altLang="en-US" sz="1600"/>
              <a:t> Irrigation Controller</a:t>
            </a:r>
            <a:br>
              <a:rPr lang="en-GB" altLang="en-US" sz="1600"/>
            </a:br>
            <a:r>
              <a:rPr lang="en-GB" altLang="en-US" sz="1600"/>
              <a:t>			</a:t>
            </a:r>
            <a:r>
              <a:rPr lang="en-GB" altLang="en-US" sz="1600" b="1"/>
              <a:t>non-human actor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238500" algn="r"/>
                <a:tab pos="3614738" algn="r"/>
              </a:tabLst>
            </a:pPr>
            <a:r>
              <a:rPr lang="en-GB" altLang="en-US" sz="1600"/>
              <a:t>	</a:t>
            </a:r>
            <a:r>
              <a:rPr lang="en-GB" altLang="en-US" sz="1600" b="1"/>
              <a:t>Actions</a:t>
            </a:r>
            <a:r>
              <a:rPr lang="en-GB" altLang="en-US" sz="1600"/>
              <a:t>: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238500" algn="r"/>
                <a:tab pos="3614738" algn="r"/>
              </a:tabLst>
            </a:pPr>
            <a:r>
              <a:rPr lang="en-GB" altLang="en-US" sz="1600"/>
              <a:t>		IC1: turn on Pump1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238500" algn="r"/>
                <a:tab pos="3614738" algn="r"/>
              </a:tabLst>
            </a:pPr>
            <a:r>
              <a:rPr lang="en-GB" altLang="en-US" sz="1600"/>
              <a:t>		IC2: turn on Pump2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238500" algn="r"/>
                <a:tab pos="3614738" algn="r"/>
              </a:tabLst>
            </a:pPr>
            <a:r>
              <a:rPr lang="en-GB" altLang="en-US" sz="1600"/>
              <a:t>		IC3: turn on Pump3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238500" algn="r"/>
                <a:tab pos="3614738" algn="r"/>
              </a:tabLst>
            </a:pPr>
            <a:endParaRPr lang="en-GB" altLang="en-US" sz="1600" b="1"/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238500" algn="r"/>
                <a:tab pos="3614738" algn="r"/>
              </a:tabLst>
            </a:pPr>
            <a:r>
              <a:rPr lang="en-GB" altLang="en-US" sz="1600" b="1"/>
              <a:t>Object</a:t>
            </a:r>
            <a:r>
              <a:rPr lang="en-GB" altLang="en-US" sz="1600"/>
              <a:t> Marrow </a:t>
            </a:r>
            <a:r>
              <a:rPr lang="en-GB" altLang="en-US" sz="1600" b="1"/>
              <a:t>simple</a:t>
            </a:r>
            <a:endParaRPr lang="en-GB" altLang="en-US" sz="1600"/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238500" algn="r"/>
                <a:tab pos="3614738" algn="r"/>
              </a:tabLst>
            </a:pPr>
            <a:r>
              <a:rPr lang="en-GB" altLang="en-US" sz="1600"/>
              <a:t>	</a:t>
            </a:r>
            <a:r>
              <a:rPr lang="en-GB" altLang="en-US" sz="1600" b="1"/>
              <a:t>Actions</a:t>
            </a:r>
            <a:r>
              <a:rPr lang="en-GB" altLang="en-US" sz="1600"/>
              <a:t>: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238500" algn="r"/>
                <a:tab pos="3614738" algn="r"/>
              </a:tabLst>
            </a:pPr>
            <a:r>
              <a:rPr lang="en-GB" altLang="en-US" sz="1600"/>
              <a:t>		M1: germinate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376238" algn="l"/>
                <a:tab pos="3238500" algn="r"/>
                <a:tab pos="3614738" algn="r"/>
              </a:tabLst>
            </a:pPr>
            <a:r>
              <a:rPr lang="en-GB" altLang="en-US" sz="1600"/>
              <a:t>		M2: grow</a:t>
            </a:r>
          </a:p>
          <a:p>
            <a:pPr marL="0" indent="0">
              <a:lnSpc>
                <a:spcPct val="90000"/>
              </a:lnSpc>
              <a:tabLst>
                <a:tab pos="195263" algn="l"/>
                <a:tab pos="376238" algn="l"/>
                <a:tab pos="3238500" algn="r"/>
                <a:tab pos="3614738" algn="r"/>
              </a:tabLst>
            </a:pPr>
            <a:endParaRPr lang="en-GB" altLang="en-US" sz="1600"/>
          </a:p>
        </p:txBody>
      </p:sp>
      <p:sp>
        <p:nvSpPr>
          <p:cNvPr id="71685" name="Line 5">
            <a:extLst>
              <a:ext uri="{FF2B5EF4-FFF2-40B4-BE49-F238E27FC236}">
                <a16:creationId xmlns:a16="http://schemas.microsoft.com/office/drawing/2014/main" id="{A9093691-5397-54EC-5AA8-97BE85C2AC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981200"/>
            <a:ext cx="19812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86" name="Line 6">
            <a:extLst>
              <a:ext uri="{FF2B5EF4-FFF2-40B4-BE49-F238E27FC236}">
                <a16:creationId xmlns:a16="http://schemas.microsoft.com/office/drawing/2014/main" id="{690D7ED5-5841-37A0-342E-27D6531F4E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981200"/>
            <a:ext cx="0" cy="1066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87" name="Line 7">
            <a:extLst>
              <a:ext uri="{FF2B5EF4-FFF2-40B4-BE49-F238E27FC236}">
                <a16:creationId xmlns:a16="http://schemas.microsoft.com/office/drawing/2014/main" id="{48BE947D-D238-7619-F575-14BC2998BBC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3352800"/>
            <a:ext cx="19812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88" name="Line 8">
            <a:extLst>
              <a:ext uri="{FF2B5EF4-FFF2-40B4-BE49-F238E27FC236}">
                <a16:creationId xmlns:a16="http://schemas.microsoft.com/office/drawing/2014/main" id="{2D74604D-BDD3-AB72-486E-50AE0D0819F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3352800"/>
            <a:ext cx="0" cy="1828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89" name="Line 9">
            <a:extLst>
              <a:ext uri="{FF2B5EF4-FFF2-40B4-BE49-F238E27FC236}">
                <a16:creationId xmlns:a16="http://schemas.microsoft.com/office/drawing/2014/main" id="{86838224-C41F-0B02-D2B4-07801A076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5486400"/>
            <a:ext cx="19812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90" name="Line 10">
            <a:extLst>
              <a:ext uri="{FF2B5EF4-FFF2-40B4-BE49-F238E27FC236}">
                <a16:creationId xmlns:a16="http://schemas.microsoft.com/office/drawing/2014/main" id="{E67DBCAA-5289-EAB7-FBF1-E350D35EC3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5486400"/>
            <a:ext cx="0" cy="533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93" name="Line 13">
            <a:extLst>
              <a:ext uri="{FF2B5EF4-FFF2-40B4-BE49-F238E27FC236}">
                <a16:creationId xmlns:a16="http://schemas.microsoft.com/office/drawing/2014/main" id="{256A7B8F-45D3-D872-5CC5-7533689FE81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1981200"/>
            <a:ext cx="19812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94" name="Line 14">
            <a:extLst>
              <a:ext uri="{FF2B5EF4-FFF2-40B4-BE49-F238E27FC236}">
                <a16:creationId xmlns:a16="http://schemas.microsoft.com/office/drawing/2014/main" id="{1796D9C5-21A7-939E-17C1-2307FE3FFD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1981200"/>
            <a:ext cx="0" cy="838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96" name="Line 16">
            <a:extLst>
              <a:ext uri="{FF2B5EF4-FFF2-40B4-BE49-F238E27FC236}">
                <a16:creationId xmlns:a16="http://schemas.microsoft.com/office/drawing/2014/main" id="{A4096DDA-41AB-1D90-67D4-08608FB9119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048000"/>
            <a:ext cx="19812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97" name="Line 17">
            <a:extLst>
              <a:ext uri="{FF2B5EF4-FFF2-40B4-BE49-F238E27FC236}">
                <a16:creationId xmlns:a16="http://schemas.microsoft.com/office/drawing/2014/main" id="{B8C2754F-3D7B-3573-5692-B07D43A43C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048000"/>
            <a:ext cx="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98" name="Line 18">
            <a:extLst>
              <a:ext uri="{FF2B5EF4-FFF2-40B4-BE49-F238E27FC236}">
                <a16:creationId xmlns:a16="http://schemas.microsoft.com/office/drawing/2014/main" id="{9F240182-AB52-65EC-D5A4-316B296C820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4876800"/>
            <a:ext cx="19812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99" name="Line 19">
            <a:extLst>
              <a:ext uri="{FF2B5EF4-FFF2-40B4-BE49-F238E27FC236}">
                <a16:creationId xmlns:a16="http://schemas.microsoft.com/office/drawing/2014/main" id="{3D89DAC4-B0BB-6DFA-BE3A-29265E3FE1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4876800"/>
            <a:ext cx="0" cy="1143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C628033-520D-A3A4-C265-496D0DC99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 Example</a:t>
            </a:r>
            <a:endParaRPr lang="en-GB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6B00149-02CC-7388-5CAD-F238A43A11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in order to clean the house</a:t>
            </a:r>
          </a:p>
          <a:p>
            <a:pPr lvl="2"/>
            <a:r>
              <a:rPr lang="en-US" altLang="en-US" sz="1800"/>
              <a:t>get the vacuum cleaner out</a:t>
            </a:r>
            <a:r>
              <a:rPr lang="en-GB" altLang="en-US" sz="1800"/>
              <a:t> </a:t>
            </a:r>
          </a:p>
          <a:p>
            <a:pPr lvl="2"/>
            <a:r>
              <a:rPr lang="en-GB" altLang="en-US" sz="1800"/>
              <a:t>fix </a:t>
            </a:r>
            <a:r>
              <a:rPr lang="en-US" altLang="en-US" sz="1800"/>
              <a:t>the appropriate attachments</a:t>
            </a:r>
          </a:p>
          <a:p>
            <a:pPr lvl="2"/>
            <a:r>
              <a:rPr lang="en-US" altLang="en-US" sz="1800"/>
              <a:t>clean the rooms</a:t>
            </a:r>
          </a:p>
          <a:p>
            <a:pPr lvl="2"/>
            <a:r>
              <a:rPr lang="en-US" altLang="en-US" sz="1800"/>
              <a:t>when the dust bag gets full, empty it</a:t>
            </a:r>
          </a:p>
          <a:p>
            <a:pPr lvl="2"/>
            <a:r>
              <a:rPr lang="en-US" altLang="en-US" sz="1800"/>
              <a:t>put the vacuum cleaner and tools away</a:t>
            </a:r>
          </a:p>
          <a:p>
            <a:pPr lvl="2"/>
            <a:endParaRPr lang="en-US" altLang="en-US" sz="1800"/>
          </a:p>
          <a:p>
            <a:r>
              <a:rPr lang="en-US" altLang="en-US" sz="2400"/>
              <a:t>must know about:</a:t>
            </a:r>
          </a:p>
          <a:p>
            <a:pPr lvl="2"/>
            <a:r>
              <a:rPr lang="en-US" altLang="en-US" sz="1800"/>
              <a:t>vacuum cleaners, their attachments,</a:t>
            </a:r>
            <a:r>
              <a:rPr lang="en-GB" altLang="en-US" sz="1800"/>
              <a:t> </a:t>
            </a:r>
            <a:r>
              <a:rPr lang="en-US" altLang="en-US" sz="1800"/>
              <a:t>dust bags, </a:t>
            </a:r>
            <a:br>
              <a:rPr lang="en-US" altLang="en-US" sz="1800"/>
            </a:br>
            <a:r>
              <a:rPr lang="en-US" altLang="en-US" sz="1800"/>
              <a:t>cupboards, rooms etc.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C0C38AB4-FF21-B448-4124-3883D32A64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Events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5BC8AB1B-9609-E233-C854-9F595B843D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… when something happens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800"/>
          </a:p>
          <a:p>
            <a:pPr>
              <a:lnSpc>
                <a:spcPct val="90000"/>
              </a:lnSpc>
            </a:pPr>
            <a:r>
              <a:rPr lang="en-GB" altLang="en-US" sz="2400"/>
              <a:t>performance of action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		‘Sam dug the carrots’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800"/>
          </a:p>
          <a:p>
            <a:pPr>
              <a:lnSpc>
                <a:spcPct val="90000"/>
              </a:lnSpc>
            </a:pPr>
            <a:r>
              <a:rPr lang="en-GB" altLang="en-US" sz="2400"/>
              <a:t>spontaneous events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		‘the marrow seed germinated’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		‘the humidity drops below 25%’</a:t>
            </a:r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r>
              <a:rPr lang="en-GB" altLang="en-US" sz="2400"/>
              <a:t>timed events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		‘at midnight the controller turns on’</a:t>
            </a:r>
            <a:endParaRPr lang="en-GB" altLang="en-US" sz="2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21634834-3851-9744-BAC1-6E97EE93C9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Relationships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7AEF2703-E090-CE6D-4991-5D70C3187C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object-object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social - Sam is subordinate to Vera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spatial - pump 3 is in the glasshouse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action-object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agent  (listed with object)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patient and instrument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actions and events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temporal and causal</a:t>
            </a:r>
            <a:br>
              <a:rPr lang="en-GB" altLang="en-US" sz="1800"/>
            </a:br>
            <a:r>
              <a:rPr lang="en-GB" altLang="en-US" sz="1800"/>
              <a:t>	‘</a:t>
            </a:r>
            <a:r>
              <a:rPr lang="en-GB" altLang="en-US" sz="1600"/>
              <a:t>Sam digs the carrots because Vera told him’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temporal relations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use HTA or dialogue notations.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show task sequence (normal HTA)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show object lifecycle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3FA13D44-F25A-12C5-5012-C4B6866524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example – events and relations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F98705B4-CA87-822D-33D9-E08F5E1A215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038600" cy="43434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r>
              <a:rPr lang="en-GB" altLang="en-US" sz="1600" b="1"/>
              <a:t>Events</a:t>
            </a:r>
            <a:r>
              <a:rPr lang="en-GB" altLang="en-US" sz="1600"/>
              <a:t>: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r>
              <a:rPr lang="en-GB" altLang="en-US" sz="1600"/>
              <a:t>	Ev1: humidity drops below 25%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r>
              <a:rPr lang="en-GB" altLang="en-US" sz="1600"/>
              <a:t>	Ev2: midnight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endParaRPr lang="en-GB" altLang="en-US" sz="1600"/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r>
              <a:rPr lang="en-GB" altLang="en-US" sz="1600" b="1"/>
              <a:t>Relations</a:t>
            </a:r>
            <a:r>
              <a:rPr lang="en-GB" altLang="en-US" sz="1600"/>
              <a:t>: object-object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r>
              <a:rPr lang="en-GB" altLang="en-US" sz="1600"/>
              <a:t>	location ( Pump3, glasshouse )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r>
              <a:rPr lang="en-GB" altLang="en-US" sz="1600"/>
              <a:t>	location ( Pump1, Parker’s Patch )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endParaRPr lang="en-GB" altLang="en-US" sz="1600"/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r>
              <a:rPr lang="en-GB" altLang="en-US" sz="1600" b="1"/>
              <a:t>Relations</a:t>
            </a:r>
            <a:r>
              <a:rPr lang="en-GB" altLang="en-US" sz="1600"/>
              <a:t>: action-object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r>
              <a:rPr lang="en-GB" altLang="en-US" sz="1600"/>
              <a:t>	patient ( V3, Sam )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r>
              <a:rPr lang="en-GB" altLang="en-US" sz="1600"/>
              <a:t>		–	</a:t>
            </a:r>
            <a:r>
              <a:rPr lang="en-GB" altLang="en-US" sz="1400"/>
              <a:t>Vera tells </a:t>
            </a:r>
            <a:r>
              <a:rPr lang="en-GB" altLang="en-US" sz="1400" i="1"/>
              <a:t>Sam</a:t>
            </a:r>
            <a:r>
              <a:rPr lang="en-GB" altLang="en-US" sz="1400"/>
              <a:t> to dig</a:t>
            </a:r>
            <a:endParaRPr lang="en-GB" altLang="en-US" sz="1600"/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r>
              <a:rPr lang="en-GB" altLang="en-US" sz="1600"/>
              <a:t>	patient ( S2, the carrots )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r>
              <a:rPr lang="en-GB" altLang="en-US" sz="1600"/>
              <a:t>		–	</a:t>
            </a:r>
            <a:r>
              <a:rPr lang="en-GB" altLang="en-US" sz="1400"/>
              <a:t>Sam digs the </a:t>
            </a:r>
            <a:r>
              <a:rPr lang="en-GB" altLang="en-US" sz="1400" i="1"/>
              <a:t>carrots</a:t>
            </a:r>
            <a:r>
              <a:rPr lang="en-GB" altLang="en-US" sz="1400"/>
              <a:t> ...</a:t>
            </a:r>
            <a:endParaRPr lang="en-GB" altLang="en-US" sz="1600"/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r>
              <a:rPr lang="en-GB" altLang="en-US" sz="1600"/>
              <a:t>	instrument ( S2, spade )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r>
              <a:rPr lang="en-GB" altLang="en-US" sz="1600"/>
              <a:t>		–	</a:t>
            </a:r>
            <a:r>
              <a:rPr lang="en-GB" altLang="en-US" sz="1400"/>
              <a:t>... </a:t>
            </a:r>
            <a:r>
              <a:rPr lang="en-GB" altLang="en-US" sz="1400" i="1"/>
              <a:t>with</a:t>
            </a:r>
            <a:r>
              <a:rPr lang="en-GB" altLang="en-US" sz="1400"/>
              <a:t> the spade</a:t>
            </a:r>
            <a:endParaRPr lang="en-GB" altLang="en-US" sz="1600"/>
          </a:p>
          <a:p>
            <a:pPr marL="0" indent="0">
              <a:lnSpc>
                <a:spcPct val="90000"/>
              </a:lnSpc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endParaRPr lang="en-GB" altLang="en-US" sz="1600"/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3E3B0A6E-3FB3-088C-AE86-AE8626D7B38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981200"/>
            <a:ext cx="3810000" cy="4267200"/>
          </a:xfrm>
        </p:spPr>
        <p:txBody>
          <a:bodyPr/>
          <a:lstStyle/>
          <a:p>
            <a:pPr marL="0" indent="0"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r>
              <a:rPr lang="en-GB" altLang="en-US" sz="1600" b="1"/>
              <a:t>Relations</a:t>
            </a:r>
            <a:r>
              <a:rPr lang="en-GB" altLang="en-US" sz="1600"/>
              <a:t>: action-event</a:t>
            </a:r>
          </a:p>
          <a:p>
            <a:pPr marL="0" indent="0"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endParaRPr lang="en-GB" altLang="en-US" sz="800"/>
          </a:p>
          <a:p>
            <a:pPr marL="0" indent="0"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r>
              <a:rPr lang="en-GB" altLang="en-US" sz="1600"/>
              <a:t>	before ( V1, M1)</a:t>
            </a:r>
            <a:br>
              <a:rPr lang="en-GB" altLang="en-US" sz="1600"/>
            </a:br>
            <a:r>
              <a:rPr lang="en-GB" altLang="en-US" sz="1600"/>
              <a:t>		–	</a:t>
            </a:r>
            <a:r>
              <a:rPr lang="en-GB" altLang="en-US" sz="1400"/>
              <a:t>the marrow must be sown</a:t>
            </a:r>
            <a:br>
              <a:rPr lang="en-GB" altLang="en-US" sz="1400"/>
            </a:br>
            <a:r>
              <a:rPr lang="en-GB" altLang="en-US" sz="1400"/>
              <a:t>			</a:t>
            </a:r>
            <a:r>
              <a:rPr lang="en-GB" altLang="en-US" sz="1400" i="1"/>
              <a:t>before</a:t>
            </a:r>
            <a:r>
              <a:rPr lang="en-GB" altLang="en-US" sz="1400"/>
              <a:t> it can germinate</a:t>
            </a:r>
          </a:p>
          <a:p>
            <a:pPr marL="0" indent="0"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endParaRPr lang="en-GB" altLang="en-US" sz="800"/>
          </a:p>
          <a:p>
            <a:pPr marL="0" indent="0"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r>
              <a:rPr lang="en-GB" altLang="en-US" sz="1600"/>
              <a:t>	triggers ( Ev1, IC3 )</a:t>
            </a:r>
            <a:br>
              <a:rPr lang="en-GB" altLang="en-US" sz="1600"/>
            </a:br>
            <a:r>
              <a:rPr lang="en-GB" altLang="en-US" sz="1600"/>
              <a:t>		–	</a:t>
            </a:r>
            <a:r>
              <a:rPr lang="en-GB" altLang="en-US" sz="1400" i="1"/>
              <a:t>when</a:t>
            </a:r>
            <a:r>
              <a:rPr lang="en-GB" altLang="en-US" sz="1400"/>
              <a:t> humidity drops</a:t>
            </a:r>
            <a:br>
              <a:rPr lang="en-GB" altLang="en-US" sz="1400"/>
            </a:br>
            <a:r>
              <a:rPr lang="en-GB" altLang="en-US" sz="1400"/>
              <a:t>			below 25%,  the controller</a:t>
            </a:r>
            <a:br>
              <a:rPr lang="en-GB" altLang="en-US" sz="1400"/>
            </a:br>
            <a:r>
              <a:rPr lang="en-GB" altLang="en-US" sz="1400"/>
              <a:t>			turns on pump 3</a:t>
            </a:r>
          </a:p>
          <a:p>
            <a:pPr marL="0" indent="0"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endParaRPr lang="en-GB" altLang="en-US" sz="800"/>
          </a:p>
          <a:p>
            <a:pPr marL="0" indent="0"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r>
              <a:rPr lang="en-GB" altLang="en-US" sz="1600"/>
              <a:t>	causes ( V2, IC1 )</a:t>
            </a:r>
          </a:p>
          <a:p>
            <a:pPr marL="0" indent="0">
              <a:buFontTx/>
              <a:buNone/>
              <a:tabLst>
                <a:tab pos="195263" algn="l"/>
                <a:tab pos="474663" algn="l"/>
                <a:tab pos="768350" algn="l"/>
                <a:tab pos="3614738" algn="r"/>
              </a:tabLst>
            </a:pPr>
            <a:r>
              <a:rPr lang="en-GB" altLang="en-US" sz="1600"/>
              <a:t>		–	</a:t>
            </a:r>
            <a:r>
              <a:rPr lang="en-GB" altLang="en-US" sz="1400"/>
              <a:t>the controller turns on the</a:t>
            </a:r>
            <a:br>
              <a:rPr lang="en-GB" altLang="en-US" sz="1400"/>
            </a:br>
            <a:r>
              <a:rPr lang="en-GB" altLang="en-US" sz="1400"/>
              <a:t>			pump </a:t>
            </a:r>
            <a:r>
              <a:rPr lang="en-GB" altLang="en-US" sz="1400" i="1"/>
              <a:t>because</a:t>
            </a:r>
            <a:r>
              <a:rPr lang="en-GB" altLang="en-US" sz="1400"/>
              <a:t> Vera</a:t>
            </a:r>
            <a:br>
              <a:rPr lang="en-GB" altLang="en-US" sz="1400"/>
            </a:br>
            <a:r>
              <a:rPr lang="en-GB" altLang="en-US" sz="1400"/>
              <a:t>			programmed it</a:t>
            </a:r>
          </a:p>
        </p:txBody>
      </p:sp>
      <p:sp>
        <p:nvSpPr>
          <p:cNvPr id="72709" name="Line 5">
            <a:extLst>
              <a:ext uri="{FF2B5EF4-FFF2-40B4-BE49-F238E27FC236}">
                <a16:creationId xmlns:a16="http://schemas.microsoft.com/office/drawing/2014/main" id="{C12E2908-2D50-1B2D-CE63-AF48B902C0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981200"/>
            <a:ext cx="19812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2710" name="Line 6">
            <a:extLst>
              <a:ext uri="{FF2B5EF4-FFF2-40B4-BE49-F238E27FC236}">
                <a16:creationId xmlns:a16="http://schemas.microsoft.com/office/drawing/2014/main" id="{1C80BAFE-FCA0-E11A-9EE9-3500B2799B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981200"/>
            <a:ext cx="0" cy="838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2711" name="Line 7">
            <a:extLst>
              <a:ext uri="{FF2B5EF4-FFF2-40B4-BE49-F238E27FC236}">
                <a16:creationId xmlns:a16="http://schemas.microsoft.com/office/drawing/2014/main" id="{AFD841F1-40C0-13D2-21E3-7192CA0870F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3048000"/>
            <a:ext cx="19812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2712" name="Line 8">
            <a:extLst>
              <a:ext uri="{FF2B5EF4-FFF2-40B4-BE49-F238E27FC236}">
                <a16:creationId xmlns:a16="http://schemas.microsoft.com/office/drawing/2014/main" id="{5A43FBB9-D891-8036-2052-357AE3E80D4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3048000"/>
            <a:ext cx="0" cy="838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2713" name="Line 9">
            <a:extLst>
              <a:ext uri="{FF2B5EF4-FFF2-40B4-BE49-F238E27FC236}">
                <a16:creationId xmlns:a16="http://schemas.microsoft.com/office/drawing/2014/main" id="{DC585DA9-7181-5E0C-20AB-2A5BDA43C5F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114800"/>
            <a:ext cx="19812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2714" name="Line 10">
            <a:extLst>
              <a:ext uri="{FF2B5EF4-FFF2-40B4-BE49-F238E27FC236}">
                <a16:creationId xmlns:a16="http://schemas.microsoft.com/office/drawing/2014/main" id="{A17BBE53-73C3-C8C5-C91D-8A5D8D37A9B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114800"/>
            <a:ext cx="0" cy="1905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2715" name="Line 11">
            <a:extLst>
              <a:ext uri="{FF2B5EF4-FFF2-40B4-BE49-F238E27FC236}">
                <a16:creationId xmlns:a16="http://schemas.microsoft.com/office/drawing/2014/main" id="{B0509FF3-85A2-71C3-9818-FD250EE473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1981200"/>
            <a:ext cx="19812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2716" name="Line 12">
            <a:extLst>
              <a:ext uri="{FF2B5EF4-FFF2-40B4-BE49-F238E27FC236}">
                <a16:creationId xmlns:a16="http://schemas.microsoft.com/office/drawing/2014/main" id="{7B574318-E8E8-1791-6735-59E3911EB1F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1981200"/>
            <a:ext cx="0" cy="3505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0C4B1D7D-485C-1A1F-D806-27A0CB0535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Sources of Information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2A73853B-0675-238E-B841-A8A3DE0EFF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400"/>
              <a:t>Documentation</a:t>
            </a:r>
          </a:p>
          <a:p>
            <a:pPr lvl="1"/>
            <a:r>
              <a:rPr lang="en-GB" altLang="en-US" sz="2000"/>
              <a:t>N.B. manuals say what is </a:t>
            </a:r>
            <a:r>
              <a:rPr lang="en-GB" altLang="en-US" sz="2000" i="1"/>
              <a:t>supposed</a:t>
            </a:r>
            <a:r>
              <a:rPr lang="en-GB" altLang="en-US" sz="2000"/>
              <a:t> to happen</a:t>
            </a:r>
            <a:br>
              <a:rPr lang="en-GB" altLang="en-US" sz="2000"/>
            </a:br>
            <a:r>
              <a:rPr lang="en-GB" altLang="en-US" sz="2000"/>
              <a:t>but, good for key words and prompting interviews</a:t>
            </a:r>
          </a:p>
          <a:p>
            <a:endParaRPr lang="en-GB" altLang="en-US" sz="2400"/>
          </a:p>
          <a:p>
            <a:pPr>
              <a:buFontTx/>
              <a:buNone/>
            </a:pPr>
            <a:r>
              <a:rPr lang="en-GB" altLang="en-US" sz="2400"/>
              <a:t>Observation</a:t>
            </a:r>
          </a:p>
          <a:p>
            <a:pPr lvl="1"/>
            <a:r>
              <a:rPr lang="en-GB" altLang="en-US" sz="2000"/>
              <a:t>formal/informal, laboratory/field (see Chapter 9)</a:t>
            </a:r>
          </a:p>
          <a:p>
            <a:pPr>
              <a:buFontTx/>
              <a:buNone/>
            </a:pPr>
            <a:endParaRPr lang="en-GB" altLang="en-US" sz="2400"/>
          </a:p>
          <a:p>
            <a:pPr>
              <a:buFontTx/>
              <a:buNone/>
            </a:pPr>
            <a:r>
              <a:rPr lang="en-GB" altLang="en-US" sz="2400"/>
              <a:t>Interviews</a:t>
            </a:r>
          </a:p>
          <a:p>
            <a:pPr lvl="1"/>
            <a:r>
              <a:rPr lang="en-GB" altLang="en-US" sz="2000"/>
              <a:t>the expert: manager or worker? (ask both!)</a:t>
            </a:r>
          </a:p>
          <a:p>
            <a:endParaRPr lang="en-GB" altLang="en-US" sz="24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4FFC7422-B211-ED89-9FF7-424CBD3CDD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Early analysis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3B6DE9D4-440C-2248-C683-3FA9D45715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Extraction from transcripts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list nouns (objects) and verbs (actions)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beware technical language and context:</a:t>
            </a:r>
            <a:br>
              <a:rPr lang="en-GB" altLang="en-US" sz="2000"/>
            </a:br>
            <a:r>
              <a:rPr lang="en-GB" altLang="en-US" sz="2000"/>
              <a:t>	`the rain poured’  vs.  `I poured the tea’</a:t>
            </a:r>
          </a:p>
          <a:p>
            <a:pPr>
              <a:lnSpc>
                <a:spcPct val="90000"/>
              </a:lnSpc>
            </a:pPr>
            <a:endParaRPr lang="en-GB" altLang="en-US" sz="10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Sorting and classifying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grouping or arranging words on cards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ranking objects/actions for task relevance (see ch. 9)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use commercial outliner</a:t>
            </a:r>
          </a:p>
          <a:p>
            <a:pPr>
              <a:lnSpc>
                <a:spcPct val="90000"/>
              </a:lnSpc>
            </a:pPr>
            <a:endParaRPr lang="en-GB" altLang="en-US" sz="10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Iterative process: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2000"/>
              <a:t>		data sources  </a:t>
            </a:r>
            <a:r>
              <a:rPr lang="en-GB" altLang="en-US" sz="2000">
                <a:sym typeface="Monotype Sorts" pitchFamily="2" charset="2"/>
              </a:rPr>
              <a:t></a:t>
            </a:r>
            <a:r>
              <a:rPr lang="en-GB" altLang="en-US" sz="2000"/>
              <a:t>  analysis</a:t>
            </a:r>
          </a:p>
          <a:p>
            <a:pPr lvl="1">
              <a:lnSpc>
                <a:spcPct val="90000"/>
              </a:lnSpc>
              <a:buFontTx/>
              <a:buChar char="…"/>
            </a:pPr>
            <a:r>
              <a:rPr lang="en-GB" altLang="en-US" sz="2000"/>
              <a:t>but costly, so use cheap sources where available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442F80D4-1F5F-03D2-D794-3CCCB85FD7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086600" cy="1143000"/>
          </a:xfrm>
        </p:spPr>
        <p:txBody>
          <a:bodyPr/>
          <a:lstStyle/>
          <a:p>
            <a:r>
              <a:rPr lang="en-GB" altLang="en-US"/>
              <a:t>Uses – manuals &amp; documentation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937AA9DA-7A09-ED41-88F7-C8D40BE50E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819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 sz="2000"/>
              <a:t>Conceptual Manual</a:t>
            </a:r>
          </a:p>
          <a:p>
            <a:pPr marL="476250" lvl="1"/>
            <a:r>
              <a:rPr lang="en-GB" altLang="en-US" sz="1600"/>
              <a:t>from knowledge or entity–relations based analysis</a:t>
            </a:r>
          </a:p>
          <a:p>
            <a:pPr marL="476250" lvl="1"/>
            <a:r>
              <a:rPr lang="en-GB" altLang="en-US" sz="1600"/>
              <a:t>good for open ended tasks</a:t>
            </a:r>
            <a:r>
              <a:rPr lang="en-GB" altLang="en-US" sz="1800"/>
              <a:t> </a:t>
            </a:r>
          </a:p>
          <a:p>
            <a:pPr marL="0" indent="0"/>
            <a:endParaRPr lang="en-GB" altLang="en-US" sz="1000"/>
          </a:p>
          <a:p>
            <a:pPr marL="0" indent="0">
              <a:buFontTx/>
              <a:buNone/>
            </a:pPr>
            <a:r>
              <a:rPr lang="en-GB" altLang="en-US" sz="2000"/>
              <a:t>Procedural ‘How to do it’ Manual</a:t>
            </a:r>
          </a:p>
          <a:p>
            <a:pPr marL="476250" lvl="1"/>
            <a:r>
              <a:rPr lang="en-GB" altLang="en-US" sz="1600"/>
              <a:t>from HTA description</a:t>
            </a:r>
          </a:p>
          <a:p>
            <a:pPr marL="476250" lvl="1"/>
            <a:r>
              <a:rPr lang="en-GB" altLang="en-US" sz="1600"/>
              <a:t>good for novices</a:t>
            </a:r>
          </a:p>
          <a:p>
            <a:pPr marL="476250" lvl="1"/>
            <a:r>
              <a:rPr lang="en-GB" altLang="en-US" sz="1600"/>
              <a:t>assumes all tasks known</a:t>
            </a:r>
            <a:endParaRPr lang="en-GB" altLang="en-US" sz="1800"/>
          </a:p>
        </p:txBody>
      </p:sp>
      <p:grpSp>
        <p:nvGrpSpPr>
          <p:cNvPr id="56324" name="Group 4">
            <a:extLst>
              <a:ext uri="{FF2B5EF4-FFF2-40B4-BE49-F238E27FC236}">
                <a16:creationId xmlns:a16="http://schemas.microsoft.com/office/drawing/2014/main" id="{8646D420-8BF9-41A6-BF04-0098A13726CD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4038600"/>
            <a:ext cx="2133600" cy="2286000"/>
            <a:chOff x="2544" y="2544"/>
            <a:chExt cx="1344" cy="1440"/>
          </a:xfrm>
        </p:grpSpPr>
        <p:sp>
          <p:nvSpPr>
            <p:cNvPr id="56325" name="Rectangle 5">
              <a:extLst>
                <a:ext uri="{FF2B5EF4-FFF2-40B4-BE49-F238E27FC236}">
                  <a16:creationId xmlns:a16="http://schemas.microsoft.com/office/drawing/2014/main" id="{FC672DD2-7EC3-5A1A-7671-5AE6921C5E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544"/>
              <a:ext cx="1344" cy="14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800"/>
            </a:p>
          </p:txBody>
        </p:sp>
        <p:grpSp>
          <p:nvGrpSpPr>
            <p:cNvPr id="56326" name="Group 6">
              <a:extLst>
                <a:ext uri="{FF2B5EF4-FFF2-40B4-BE49-F238E27FC236}">
                  <a16:creationId xmlns:a16="http://schemas.microsoft.com/office/drawing/2014/main" id="{9983F747-0734-7529-984F-675F473F53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12" y="2592"/>
              <a:ext cx="1085" cy="1229"/>
              <a:chOff x="2712" y="2592"/>
              <a:chExt cx="1085" cy="1229"/>
            </a:xfrm>
          </p:grpSpPr>
          <p:sp>
            <p:nvSpPr>
              <p:cNvPr id="56327" name="Text Box 7">
                <a:extLst>
                  <a:ext uri="{FF2B5EF4-FFF2-40B4-BE49-F238E27FC236}">
                    <a16:creationId xmlns:a16="http://schemas.microsoft.com/office/drawing/2014/main" id="{2013A549-DF89-788D-BC12-C5B43A1A6D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17" y="2592"/>
                <a:ext cx="107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1400" b="1"/>
                  <a:t>To make cups of tea</a:t>
                </a:r>
              </a:p>
            </p:txBody>
          </p:sp>
          <p:sp>
            <p:nvSpPr>
              <p:cNvPr id="56328" name="Text Box 8">
                <a:extLst>
                  <a:ext uri="{FF2B5EF4-FFF2-40B4-BE49-F238E27FC236}">
                    <a16:creationId xmlns:a16="http://schemas.microsoft.com/office/drawing/2014/main" id="{6A3BC296-B3CF-5471-C57E-22F293F931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12" y="2880"/>
                <a:ext cx="1085" cy="6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1200" b="1"/>
                  <a:t>boil water –– see page 2</a:t>
                </a:r>
              </a:p>
              <a:p>
                <a:r>
                  <a:rPr lang="en-GB" altLang="en-US" sz="1200" b="1"/>
                  <a:t>empty pot</a:t>
                </a:r>
              </a:p>
              <a:p>
                <a:r>
                  <a:rPr lang="en-GB" altLang="en-US" sz="1200" b="1"/>
                  <a:t>make pot –– see page 3</a:t>
                </a:r>
              </a:p>
              <a:p>
                <a:r>
                  <a:rPr lang="en-GB" altLang="en-US" sz="1200" b="1"/>
                  <a:t>wait 4 or 5 minutes</a:t>
                </a:r>
              </a:p>
              <a:p>
                <a:r>
                  <a:rPr lang="en-GB" altLang="en-US" sz="1200" b="1"/>
                  <a:t>pour tea –– see page 4</a:t>
                </a:r>
              </a:p>
            </p:txBody>
          </p:sp>
          <p:sp>
            <p:nvSpPr>
              <p:cNvPr id="56329" name="Text Box 9">
                <a:extLst>
                  <a:ext uri="{FF2B5EF4-FFF2-40B4-BE49-F238E27FC236}">
                    <a16:creationId xmlns:a16="http://schemas.microsoft.com/office/drawing/2014/main" id="{2367B97F-6B54-1574-B767-5949BE75CF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0" y="3648"/>
                <a:ext cx="66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200" b="1"/>
                  <a:t>––  page 1  ––</a:t>
                </a:r>
              </a:p>
            </p:txBody>
          </p:sp>
        </p:grpSp>
      </p:grpSp>
      <p:grpSp>
        <p:nvGrpSpPr>
          <p:cNvPr id="56330" name="Group 10">
            <a:extLst>
              <a:ext uri="{FF2B5EF4-FFF2-40B4-BE49-F238E27FC236}">
                <a16:creationId xmlns:a16="http://schemas.microsoft.com/office/drawing/2014/main" id="{E5583DFC-7FFF-08A8-0332-208766256A3B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4038600"/>
            <a:ext cx="2133600" cy="2286000"/>
            <a:chOff x="3888" y="624"/>
            <a:chExt cx="1344" cy="1440"/>
          </a:xfrm>
        </p:grpSpPr>
        <p:sp>
          <p:nvSpPr>
            <p:cNvPr id="56331" name="Rectangle 11">
              <a:extLst>
                <a:ext uri="{FF2B5EF4-FFF2-40B4-BE49-F238E27FC236}">
                  <a16:creationId xmlns:a16="http://schemas.microsoft.com/office/drawing/2014/main" id="{9581AAF8-E5CA-8FDC-5194-E634F445B9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624"/>
              <a:ext cx="1344" cy="14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800"/>
            </a:p>
          </p:txBody>
        </p:sp>
        <p:sp>
          <p:nvSpPr>
            <p:cNvPr id="56332" name="Text Box 12">
              <a:extLst>
                <a:ext uri="{FF2B5EF4-FFF2-40B4-BE49-F238E27FC236}">
                  <a16:creationId xmlns:a16="http://schemas.microsoft.com/office/drawing/2014/main" id="{D2529A92-F200-9A20-15D2-534938140F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672"/>
              <a:ext cx="86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 b="1"/>
                <a:t>Make pot of tea</a:t>
              </a:r>
            </a:p>
          </p:txBody>
        </p:sp>
        <p:sp>
          <p:nvSpPr>
            <p:cNvPr id="56333" name="Text Box 13">
              <a:extLst>
                <a:ext uri="{FF2B5EF4-FFF2-40B4-BE49-F238E27FC236}">
                  <a16:creationId xmlns:a16="http://schemas.microsoft.com/office/drawing/2014/main" id="{37265077-0C43-F97A-514A-AD1885C877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68" y="960"/>
              <a:ext cx="983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200" b="1"/>
                <a:t>warm pot</a:t>
              </a:r>
            </a:p>
            <a:p>
              <a:r>
                <a:rPr lang="en-GB" altLang="en-US" sz="1200" b="1"/>
                <a:t>put tea leaves in pot</a:t>
              </a:r>
            </a:p>
            <a:p>
              <a:r>
                <a:rPr lang="en-GB" altLang="en-US" sz="1200" b="1"/>
                <a:t>pour in boiling water</a:t>
              </a:r>
            </a:p>
          </p:txBody>
        </p:sp>
        <p:sp>
          <p:nvSpPr>
            <p:cNvPr id="56334" name="Text Box 14">
              <a:extLst>
                <a:ext uri="{FF2B5EF4-FFF2-40B4-BE49-F238E27FC236}">
                  <a16:creationId xmlns:a16="http://schemas.microsoft.com/office/drawing/2014/main" id="{311E2004-A87C-2ACA-739D-8498156A1A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6" y="1728"/>
              <a:ext cx="66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/>
                <a:t>––  page 3  ––</a:t>
              </a:r>
            </a:p>
          </p:txBody>
        </p:sp>
        <p:sp>
          <p:nvSpPr>
            <p:cNvPr id="56335" name="Text Box 15">
              <a:extLst>
                <a:ext uri="{FF2B5EF4-FFF2-40B4-BE49-F238E27FC236}">
                  <a16:creationId xmlns:a16="http://schemas.microsoft.com/office/drawing/2014/main" id="{1B5002E1-A103-25CD-5679-AA22CA9CFF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9" y="787"/>
              <a:ext cx="96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i="1"/>
                <a:t>once water has boiled</a:t>
              </a:r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5BC163D2-36D9-04F7-9DA3-FC7EB4EDA1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Uses – requirements &amp; design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7FB3D708-525F-73CB-F376-38B9FC9FC7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Requirements capture and systems design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lifts focus from system to use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suggests candidates for automation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uncovers user's conceptual model</a:t>
            </a:r>
          </a:p>
          <a:p>
            <a:pPr>
              <a:lnSpc>
                <a:spcPct val="90000"/>
              </a:lnSpc>
            </a:pPr>
            <a:endParaRPr lang="en-GB" altLang="en-US" sz="10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Detailed interface design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taxonomies suggest menu layout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object/action lists suggest interface objects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task frequency guides default choices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existing task sequences guide dialogue design</a:t>
            </a:r>
          </a:p>
          <a:p>
            <a:pPr>
              <a:lnSpc>
                <a:spcPct val="90000"/>
              </a:lnSpc>
            </a:pPr>
            <a:endParaRPr lang="en-GB" altLang="en-US" sz="10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NOTE. task analysis is never complete 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rigid task based design </a:t>
            </a:r>
            <a:r>
              <a:rPr lang="en-GB" altLang="en-US" sz="2000">
                <a:sym typeface="Symbol" pitchFamily="2" charset="2"/>
              </a:rPr>
              <a:t></a:t>
            </a:r>
            <a:r>
              <a:rPr lang="en-GB" altLang="en-US" sz="2000"/>
              <a:t> inflexible system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DFAE3DAA-CE87-F5EA-039A-782A09B2FE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Approaches to task analysi</a:t>
            </a:r>
            <a:r>
              <a:rPr lang="en-GB" altLang="en-US"/>
              <a:t>s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45E4C8A-6234-8DDE-B39B-265F86FBA1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4163" indent="-284163" defTabSz="663575">
              <a:lnSpc>
                <a:spcPct val="90000"/>
              </a:lnSpc>
              <a:spcBef>
                <a:spcPct val="50000"/>
              </a:spcBef>
            </a:pPr>
            <a:r>
              <a:rPr lang="en-US" altLang="en-US" sz="2000"/>
              <a:t>Task decomposition</a:t>
            </a:r>
          </a:p>
          <a:p>
            <a:pPr marL="858838" lvl="1" indent="-384175" defTabSz="663575">
              <a:lnSpc>
                <a:spcPct val="90000"/>
              </a:lnSpc>
            </a:pPr>
            <a:r>
              <a:rPr lang="en-US" altLang="en-US" sz="1800"/>
              <a:t>splitting task into (ordered) subtasks</a:t>
            </a:r>
          </a:p>
          <a:p>
            <a:pPr marL="284163" indent="-284163" defTabSz="663575">
              <a:lnSpc>
                <a:spcPct val="90000"/>
              </a:lnSpc>
            </a:pPr>
            <a:endParaRPr lang="en-US" altLang="en-US" sz="1000"/>
          </a:p>
          <a:p>
            <a:pPr marL="284163" indent="-284163" defTabSz="663575">
              <a:lnSpc>
                <a:spcPct val="90000"/>
              </a:lnSpc>
            </a:pPr>
            <a:r>
              <a:rPr lang="en-US" altLang="en-US" sz="2000"/>
              <a:t>Knowledge based techniques</a:t>
            </a:r>
          </a:p>
          <a:p>
            <a:pPr marL="858838" lvl="1" indent="-384175" defTabSz="663575">
              <a:lnSpc>
                <a:spcPct val="90000"/>
              </a:lnSpc>
            </a:pPr>
            <a:r>
              <a:rPr lang="en-US" altLang="en-US" sz="1800"/>
              <a:t>what the user knows about the task</a:t>
            </a:r>
            <a:br>
              <a:rPr lang="en-US" altLang="en-US" sz="1800"/>
            </a:br>
            <a:r>
              <a:rPr lang="en-US" altLang="en-US" sz="1800"/>
              <a:t>and how it is organised</a:t>
            </a:r>
          </a:p>
          <a:p>
            <a:pPr marL="284163" indent="-284163" defTabSz="663575">
              <a:lnSpc>
                <a:spcPct val="90000"/>
              </a:lnSpc>
            </a:pPr>
            <a:endParaRPr lang="en-US" altLang="en-US" sz="1000"/>
          </a:p>
          <a:p>
            <a:pPr marL="284163" indent="-284163" defTabSz="663575">
              <a:lnSpc>
                <a:spcPct val="90000"/>
              </a:lnSpc>
            </a:pPr>
            <a:r>
              <a:rPr lang="en-US" altLang="en-US" sz="2000"/>
              <a:t>Entity/object  based analysis</a:t>
            </a:r>
          </a:p>
          <a:p>
            <a:pPr marL="858838" lvl="1" indent="-384175" defTabSz="663575">
              <a:lnSpc>
                <a:spcPct val="90000"/>
              </a:lnSpc>
            </a:pPr>
            <a:r>
              <a:rPr lang="en-US" altLang="en-US" sz="1800"/>
              <a:t>relationships between objects, actions and the people who perform them</a:t>
            </a:r>
          </a:p>
          <a:p>
            <a:pPr marL="284163" indent="-284163" defTabSz="663575">
              <a:lnSpc>
                <a:spcPct val="90000"/>
              </a:lnSpc>
            </a:pPr>
            <a:endParaRPr lang="en-GB" altLang="en-US" sz="2000"/>
          </a:p>
          <a:p>
            <a:pPr marL="284163" indent="-284163" defTabSz="663575">
              <a:lnSpc>
                <a:spcPct val="90000"/>
              </a:lnSpc>
            </a:pPr>
            <a:r>
              <a:rPr lang="en-US" altLang="en-US" sz="2000"/>
              <a:t>lots of different notations/techniques</a:t>
            </a:r>
            <a:endParaRPr lang="en-GB" alt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3D736994-56DC-C821-7CE0-CFB40DE7B2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general method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4EE4FBC7-675D-3411-0367-B0922E3142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92100" indent="-292100">
              <a:spcBef>
                <a:spcPct val="50000"/>
              </a:spcBef>
            </a:pPr>
            <a:endParaRPr lang="en-US" altLang="en-US" sz="2400"/>
          </a:p>
          <a:p>
            <a:pPr marL="292100" indent="-292100">
              <a:spcBef>
                <a:spcPct val="50000"/>
              </a:spcBef>
            </a:pPr>
            <a:r>
              <a:rPr lang="en-US" altLang="en-US" sz="2400"/>
              <a:t>observe</a:t>
            </a:r>
          </a:p>
          <a:p>
            <a:pPr marL="2216150" lvl="4">
              <a:spcBef>
                <a:spcPct val="50000"/>
              </a:spcBef>
            </a:pPr>
            <a:endParaRPr lang="en-GB" altLang="en-US" sz="1600"/>
          </a:p>
          <a:p>
            <a:pPr marL="292100" indent="-292100">
              <a:spcBef>
                <a:spcPct val="50000"/>
              </a:spcBef>
            </a:pPr>
            <a:r>
              <a:rPr lang="en-GB" altLang="en-US" sz="2400"/>
              <a:t>collect </a:t>
            </a:r>
            <a:r>
              <a:rPr lang="en-US" altLang="en-US" sz="2400"/>
              <a:t>unstructured lists of words and actions</a:t>
            </a:r>
          </a:p>
          <a:p>
            <a:pPr marL="2216150" lvl="4">
              <a:spcBef>
                <a:spcPct val="50000"/>
              </a:spcBef>
            </a:pPr>
            <a:endParaRPr lang="en-US" altLang="en-US" sz="1600"/>
          </a:p>
          <a:p>
            <a:pPr marL="292100" indent="-292100">
              <a:spcBef>
                <a:spcPct val="50000"/>
              </a:spcBef>
            </a:pPr>
            <a:r>
              <a:rPr lang="en-US" altLang="en-US" sz="2400"/>
              <a:t>organize</a:t>
            </a:r>
            <a:r>
              <a:rPr lang="en-GB" altLang="en-US" sz="2400"/>
              <a:t> </a:t>
            </a:r>
            <a:r>
              <a:rPr lang="en-US" altLang="en-US" sz="2400"/>
              <a:t>using notation or diagrams</a:t>
            </a:r>
            <a:endParaRPr lang="en-GB" alt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75A88EC-69F4-9BDC-3349-7D552E21F7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6858000" cy="1143000"/>
          </a:xfrm>
        </p:spPr>
        <p:txBody>
          <a:bodyPr/>
          <a:lstStyle/>
          <a:p>
            <a:r>
              <a:rPr lang="en-US" altLang="en-US"/>
              <a:t>Di</a:t>
            </a:r>
            <a:r>
              <a:rPr lang="en-GB" altLang="en-US"/>
              <a:t>ffe</a:t>
            </a:r>
            <a:r>
              <a:rPr lang="en-US" altLang="en-US"/>
              <a:t>rences from other techniques</a:t>
            </a:r>
            <a:endParaRPr lang="en-GB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20E6585-D792-908C-96C4-1738552F07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350" indent="-6350" algn="ctr">
              <a:spcBef>
                <a:spcPct val="50000"/>
              </a:spcBef>
              <a:buFontTx/>
              <a:buNone/>
              <a:tabLst>
                <a:tab pos="3236913" algn="r"/>
                <a:tab pos="3997325" algn="ctr"/>
                <a:tab pos="4768850" algn="l"/>
              </a:tabLst>
            </a:pPr>
            <a:endParaRPr lang="en-US" altLang="en-US" sz="1800"/>
          </a:p>
          <a:p>
            <a:pPr marL="6350" indent="-6350" algn="ctr">
              <a:spcBef>
                <a:spcPct val="50000"/>
              </a:spcBef>
              <a:buFontTx/>
              <a:buNone/>
              <a:tabLst>
                <a:tab pos="3236913" algn="r"/>
                <a:tab pos="3997325" algn="ctr"/>
                <a:tab pos="4768850" algn="l"/>
              </a:tabLst>
            </a:pPr>
            <a:endParaRPr lang="en-US" altLang="en-US" sz="1800"/>
          </a:p>
          <a:p>
            <a:pPr marL="6350" indent="-6350">
              <a:spcBef>
                <a:spcPct val="50000"/>
              </a:spcBef>
              <a:buFontTx/>
              <a:buNone/>
              <a:tabLst>
                <a:tab pos="3236913" algn="r"/>
                <a:tab pos="3997325" algn="ctr"/>
                <a:tab pos="4768850" algn="l"/>
              </a:tabLst>
            </a:pPr>
            <a:r>
              <a:rPr lang="en-US" altLang="en-US" sz="1800"/>
              <a:t>		</a:t>
            </a:r>
            <a:r>
              <a:rPr lang="en-US" altLang="en-US" sz="1800" b="1"/>
              <a:t>Systems analysis	vs.	Task analysis</a:t>
            </a:r>
            <a:endParaRPr lang="en-US" altLang="en-US" sz="1800"/>
          </a:p>
          <a:p>
            <a:pPr marL="6350" indent="-6350">
              <a:spcBef>
                <a:spcPct val="50000"/>
              </a:spcBef>
              <a:buFontTx/>
              <a:buNone/>
              <a:tabLst>
                <a:tab pos="3236913" algn="r"/>
                <a:tab pos="3997325" algn="ctr"/>
                <a:tab pos="4768850" algn="l"/>
              </a:tabLst>
            </a:pPr>
            <a:r>
              <a:rPr lang="en-US" altLang="en-US" sz="1800"/>
              <a:t>		system design	-  focus  -	the user</a:t>
            </a:r>
          </a:p>
          <a:p>
            <a:pPr marL="6350" indent="-6350">
              <a:spcBef>
                <a:spcPct val="50000"/>
              </a:spcBef>
              <a:buFontTx/>
              <a:buNone/>
              <a:tabLst>
                <a:tab pos="3236913" algn="r"/>
                <a:tab pos="3997325" algn="ctr"/>
                <a:tab pos="4768850" algn="l"/>
              </a:tabLst>
            </a:pPr>
            <a:endParaRPr lang="en-US" altLang="en-US" sz="1800"/>
          </a:p>
          <a:p>
            <a:pPr marL="6350" indent="-6350">
              <a:spcBef>
                <a:spcPct val="50000"/>
              </a:spcBef>
              <a:buFontTx/>
              <a:buNone/>
              <a:tabLst>
                <a:tab pos="3236913" algn="r"/>
                <a:tab pos="3997325" algn="ctr"/>
                <a:tab pos="4768850" algn="l"/>
              </a:tabLst>
            </a:pPr>
            <a:r>
              <a:rPr lang="en-US" altLang="en-US" sz="1800"/>
              <a:t>		</a:t>
            </a:r>
            <a:r>
              <a:rPr lang="en-US" altLang="en-US" sz="1800" b="1"/>
              <a:t>Cognitive models	vs.	Task analysis</a:t>
            </a:r>
            <a:endParaRPr lang="en-US" altLang="en-US" sz="1800"/>
          </a:p>
          <a:p>
            <a:pPr marL="6350" indent="-6350">
              <a:spcBef>
                <a:spcPct val="50000"/>
              </a:spcBef>
              <a:buFontTx/>
              <a:buNone/>
              <a:tabLst>
                <a:tab pos="3236913" algn="r"/>
                <a:tab pos="3997325" algn="ctr"/>
                <a:tab pos="4768850" algn="l"/>
              </a:tabLst>
            </a:pPr>
            <a:r>
              <a:rPr lang="en-US" altLang="en-US" sz="1800"/>
              <a:t>		internal mental state	-  focus  -	 external actions</a:t>
            </a:r>
          </a:p>
          <a:p>
            <a:pPr marL="6350" indent="-6350">
              <a:spcBef>
                <a:spcPct val="50000"/>
              </a:spcBef>
              <a:buFontTx/>
              <a:buNone/>
              <a:tabLst>
                <a:tab pos="3236913" algn="r"/>
                <a:tab pos="3997325" algn="ctr"/>
                <a:tab pos="4768850" algn="l"/>
              </a:tabLst>
            </a:pPr>
            <a:r>
              <a:rPr lang="en-US" altLang="en-US" sz="1800"/>
              <a:t>		practiced `unit' task	-  focus  -	 whole job</a:t>
            </a:r>
          </a:p>
          <a:p>
            <a:pPr marL="6350" indent="-6350">
              <a:spcBef>
                <a:spcPct val="50000"/>
              </a:spcBef>
              <a:buFontTx/>
              <a:buNone/>
              <a:tabLst>
                <a:tab pos="3236913" algn="r"/>
                <a:tab pos="3997325" algn="ctr"/>
                <a:tab pos="4768850" algn="l"/>
              </a:tabLst>
            </a:pPr>
            <a:endParaRPr lang="en-US" altLang="en-US" sz="1800"/>
          </a:p>
          <a:p>
            <a:pPr marL="6350" indent="-6350" algn="ctr">
              <a:buFontTx/>
              <a:buNone/>
              <a:tabLst>
                <a:tab pos="3236913" algn="r"/>
                <a:tab pos="3997325" algn="ctr"/>
                <a:tab pos="4768850" algn="l"/>
              </a:tabLst>
            </a:pPr>
            <a:endParaRPr lang="en-GB" altLang="en-US"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E3F7890A-BDF9-3647-96C2-9D51C3F10F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Task Decomposition</a:t>
            </a:r>
            <a:endParaRPr lang="en-GB" alt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5DD6E75-7F42-C241-6D4B-692FFFF560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68325" indent="-568325">
              <a:buFontTx/>
              <a:buNone/>
            </a:pPr>
            <a:r>
              <a:rPr lang="en-US" altLang="en-US" sz="2400"/>
              <a:t>Aims:</a:t>
            </a:r>
            <a:br>
              <a:rPr lang="en-US" altLang="en-US" sz="2400"/>
            </a:br>
            <a:r>
              <a:rPr lang="en-US" altLang="en-US" sz="2000"/>
              <a:t>describe the actions people do</a:t>
            </a:r>
            <a:br>
              <a:rPr lang="en-US" altLang="en-US" sz="2000"/>
            </a:br>
            <a:r>
              <a:rPr lang="en-US" altLang="en-US" sz="2000"/>
              <a:t>structure them within task subtask</a:t>
            </a:r>
            <a:r>
              <a:rPr lang="en-GB" altLang="en-US" sz="2000"/>
              <a:t> h</a:t>
            </a:r>
            <a:r>
              <a:rPr lang="en-US" altLang="en-US" sz="2000"/>
              <a:t>ierarchy</a:t>
            </a:r>
            <a:br>
              <a:rPr lang="en-US" altLang="en-US" sz="2000"/>
            </a:br>
            <a:r>
              <a:rPr lang="en-US" altLang="en-US" sz="2000"/>
              <a:t>describe order of subtasks</a:t>
            </a:r>
          </a:p>
          <a:p>
            <a:pPr marL="568325" indent="-568325">
              <a:buFontTx/>
              <a:buNone/>
            </a:pPr>
            <a:endParaRPr lang="en-US" altLang="en-US" sz="1200"/>
          </a:p>
          <a:p>
            <a:pPr marL="568325" indent="-568325">
              <a:buFontTx/>
              <a:buNone/>
            </a:pPr>
            <a:r>
              <a:rPr lang="en-US" altLang="en-US" sz="2400"/>
              <a:t>Variants:</a:t>
            </a:r>
            <a:br>
              <a:rPr lang="en-US" altLang="en-US" sz="2400"/>
            </a:br>
            <a:r>
              <a:rPr lang="en-US" altLang="en-US" sz="2000"/>
              <a:t>Hierarchical Task Analysis (HTA)</a:t>
            </a:r>
            <a:br>
              <a:rPr lang="en-US" altLang="en-US" sz="2000"/>
            </a:br>
            <a:r>
              <a:rPr lang="en-US" altLang="en-US" sz="2000"/>
              <a:t>		</a:t>
            </a:r>
            <a:r>
              <a:rPr lang="en-US" altLang="en-US" sz="1800"/>
              <a:t>most common </a:t>
            </a:r>
            <a:br>
              <a:rPr lang="en-US" altLang="en-US" sz="1800"/>
            </a:br>
            <a:r>
              <a:rPr lang="en-US" altLang="en-US" sz="2000"/>
              <a:t>CTT (CNUCE, Pisa)</a:t>
            </a:r>
            <a:br>
              <a:rPr lang="en-US" altLang="en-US" sz="2000"/>
            </a:br>
            <a:r>
              <a:rPr lang="en-US" altLang="en-US" sz="2000"/>
              <a:t>		</a:t>
            </a:r>
            <a:r>
              <a:rPr lang="en-US" altLang="en-US" sz="1800"/>
              <a:t>uses LOTOS temporal operators</a:t>
            </a:r>
            <a:endParaRPr lang="en-GB" altLang="en-US"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C36BE01C-F15C-0DFA-9C67-5280EBC54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Textual HTA description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AEF26500-AAAD-26AD-7D68-19549ED76B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1600" b="1"/>
              <a:t>Hierarchy description ...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8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400"/>
              <a:t>	0. in order to clean the house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400"/>
              <a:t>		1. get the vacuum cleaner out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400"/>
              <a:t>		2. get the appropriate attachment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400"/>
              <a:t>		3. clean the rooms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400"/>
              <a:t>			3.1. clean the hall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400"/>
              <a:t>			3.2. clean the living rooms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400"/>
              <a:t>			3.3. clean the bedrooms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400"/>
              <a:t>		4. empty the dust bag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400"/>
              <a:t>		5. put vacuum cleaner and attachments away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8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400"/>
              <a:t>... and plans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400"/>
              <a:t>	Plan 0: do 1 - 2 - 3 - 5 in that order. when the dust bag gets full do 4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400"/>
              <a:t>	Plan 3: do any of 3.1, 3.2 or 3.3 in any order depending</a:t>
            </a:r>
            <a:br>
              <a:rPr lang="en-GB" altLang="en-US" sz="1400"/>
            </a:br>
            <a:r>
              <a:rPr lang="en-GB" altLang="en-US" sz="1400"/>
              <a:t>		  on which rooms need cleaning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8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400" b="1"/>
              <a:t>N.B. only the plans denote order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3179B3D9-F3D5-B927-85AA-ACCA1069E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Generating the hierarchy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1D03C78-FEB2-699D-9F30-865D9D27DA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buFontTx/>
              <a:buNone/>
            </a:pPr>
            <a:r>
              <a:rPr lang="en-GB" altLang="en-US" sz="2400"/>
              <a:t>1 	get list of tasks</a:t>
            </a:r>
          </a:p>
          <a:p>
            <a:pPr marL="381000" indent="-381000">
              <a:buFontTx/>
              <a:buNone/>
            </a:pPr>
            <a:r>
              <a:rPr lang="en-GB" altLang="en-US" sz="2400"/>
              <a:t>2 	group tasks into higher level tasks</a:t>
            </a:r>
          </a:p>
          <a:p>
            <a:pPr marL="381000" indent="-381000">
              <a:buFontTx/>
              <a:buNone/>
            </a:pPr>
            <a:r>
              <a:rPr lang="en-GB" altLang="en-US" sz="2400"/>
              <a:t>3 	decompose lowest level tasks further</a:t>
            </a:r>
          </a:p>
          <a:p>
            <a:pPr marL="381000" indent="-381000">
              <a:buFontTx/>
              <a:buNone/>
            </a:pPr>
            <a:endParaRPr lang="en-GB" altLang="en-US" sz="2400"/>
          </a:p>
          <a:p>
            <a:pPr marL="381000" indent="-381000">
              <a:buFontTx/>
              <a:buNone/>
            </a:pPr>
            <a:r>
              <a:rPr lang="en-GB" altLang="en-US" sz="2400"/>
              <a:t>Stopping rules</a:t>
            </a:r>
            <a:br>
              <a:rPr lang="en-GB" altLang="en-US" sz="2400"/>
            </a:br>
            <a:r>
              <a:rPr lang="en-GB" altLang="en-US" sz="2000"/>
              <a:t>How do we know when to stop?</a:t>
            </a:r>
            <a:br>
              <a:rPr lang="en-GB" altLang="en-US" sz="2000"/>
            </a:br>
            <a:r>
              <a:rPr lang="en-GB" altLang="en-US" sz="2000"/>
              <a:t>Is “empty the dust bag” simple enough?</a:t>
            </a:r>
            <a:br>
              <a:rPr lang="en-GB" altLang="en-US" sz="2000"/>
            </a:br>
            <a:r>
              <a:rPr lang="en-GB" altLang="en-US" sz="2000"/>
              <a:t>Purpose: expand only relevant tasks</a:t>
            </a:r>
            <a:br>
              <a:rPr lang="en-GB" altLang="en-US" sz="2000"/>
            </a:br>
            <a:r>
              <a:rPr lang="en-GB" altLang="en-US" sz="2000"/>
              <a:t>Motor actions: lowest sensible level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2431</Words>
  <Application>Microsoft Macintosh PowerPoint</Application>
  <PresentationFormat>On-screen Show (4:3)</PresentationFormat>
  <Paragraphs>412</Paragraphs>
  <Slides>36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Comic Sans MS</vt:lpstr>
      <vt:lpstr>Courier New</vt:lpstr>
      <vt:lpstr>Monotype Sorts</vt:lpstr>
      <vt:lpstr>Symbol</vt:lpstr>
      <vt:lpstr>Times</vt:lpstr>
      <vt:lpstr>Verdana</vt:lpstr>
      <vt:lpstr>Blank</vt:lpstr>
      <vt:lpstr>Bitmap Image</vt:lpstr>
      <vt:lpstr>chapter 15</vt:lpstr>
      <vt:lpstr>What is Task Analysis?</vt:lpstr>
      <vt:lpstr>An Example</vt:lpstr>
      <vt:lpstr>Approaches to task analysis</vt:lpstr>
      <vt:lpstr>general method</vt:lpstr>
      <vt:lpstr>Differences from other techniques</vt:lpstr>
      <vt:lpstr>Task Decomposition</vt:lpstr>
      <vt:lpstr>Textual HTA description</vt:lpstr>
      <vt:lpstr>Generating the hierarchy</vt:lpstr>
      <vt:lpstr>Tasks as explanation</vt:lpstr>
      <vt:lpstr>HTA as grammar</vt:lpstr>
      <vt:lpstr>parse scenario using HTA</vt:lpstr>
      <vt:lpstr>Diagrammatic HTA</vt:lpstr>
      <vt:lpstr>Refining the description</vt:lpstr>
      <vt:lpstr>Refined HTA for making tea </vt:lpstr>
      <vt:lpstr>Types of plan</vt:lpstr>
      <vt:lpstr>waiting …</vt:lpstr>
      <vt:lpstr>Knowledge Based Analyses</vt:lpstr>
      <vt:lpstr>Knowledge–Based Example …</vt:lpstr>
      <vt:lpstr>Task Description Hierarchy</vt:lpstr>
      <vt:lpstr>Larger TDH example</vt:lpstr>
      <vt:lpstr>More on TDH</vt:lpstr>
      <vt:lpstr>Abstraction and cuts</vt:lpstr>
      <vt:lpstr>Entity-Relationship Techniques</vt:lpstr>
      <vt:lpstr>Objects</vt:lpstr>
      <vt:lpstr>Attributes</vt:lpstr>
      <vt:lpstr>Actions</vt:lpstr>
      <vt:lpstr>Actions (ctd) </vt:lpstr>
      <vt:lpstr>example – objects and actions</vt:lpstr>
      <vt:lpstr>Events</vt:lpstr>
      <vt:lpstr>Relationships</vt:lpstr>
      <vt:lpstr>example – events and relations</vt:lpstr>
      <vt:lpstr>Sources of Information</vt:lpstr>
      <vt:lpstr>Early analysis</vt:lpstr>
      <vt:lpstr>Uses – manuals &amp; documentation</vt:lpstr>
      <vt:lpstr>Uses – requirements &amp; design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Alan Dix</cp:lastModifiedBy>
  <cp:revision>10</cp:revision>
  <dcterms:created xsi:type="dcterms:W3CDTF">2003-08-07T14:10:51Z</dcterms:created>
  <dcterms:modified xsi:type="dcterms:W3CDTF">2025-03-02T10:25:20Z</dcterms:modified>
</cp:coreProperties>
</file>