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88" r:id="rId2"/>
    <p:sldId id="297" r:id="rId3"/>
    <p:sldId id="298" r:id="rId4"/>
    <p:sldId id="299" r:id="rId5"/>
    <p:sldId id="300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2"/>
    <p:restoredTop sz="90929"/>
  </p:normalViewPr>
  <p:slideViewPr>
    <p:cSldViewPr>
      <p:cViewPr>
        <p:scale>
          <a:sx n="100" d="100"/>
          <a:sy n="100" d="100"/>
        </p:scale>
        <p:origin x="1960" y="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8047C86-FAD0-75E7-60DD-AD4E0746EC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B726B86-5247-2C87-E1F9-44A3D318CC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31B658B5-AA70-27FC-00C1-E7D6BBF09E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16AFD433-4186-CBA0-14CA-D5D521AD57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0C242255-D76D-D6A2-FEE5-2A33F3D7C7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251204AB-F507-FC80-A692-F21EBC689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472E8B-DE1A-4E44-BE5B-A9FC1A09A9C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B67A-0746-647B-7A95-B9B1B521A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93B16-89EC-2C2E-5F9E-C080764E7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E33D8-8469-D434-057C-C2300623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3E89A-4E6C-D836-2CFE-CCA21EC6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1A2D9-B97E-65F8-1923-F9F534860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BFE29-3536-AA4F-8F59-822424F8B4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285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0351-4A5A-BDD7-B1B9-98978BDF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696CB6-887C-1601-E268-848B7754A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A5254-CC47-350D-76BC-B86033091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B8F5C-F7BE-F88D-F88D-7490C0973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A48A9-1756-311D-855D-D7B84110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A631D-0972-784C-B9D0-BEF02E0F94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715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D8A704-CDF5-E94C-AA27-2FB07D935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E2184-94EA-0D60-22F7-53EEC624C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FC9AD-4A62-522C-EB6A-93336282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4BDED-6349-A328-A3F2-3800D63D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2121D-8B80-C8F1-B25E-E3135B7C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D689E-F0A5-1345-936E-7A4CEA1A0C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27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BFE33-880C-D5B4-F87D-D761D4A4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033C2-E550-BEFC-6570-9D99A7245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C91A4-AAC1-F0AE-AB2F-4AE1C0D8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3CD89-5D58-8EF2-7E26-7CF186580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D8B16-1B56-035C-8B1A-E52A8517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7078F-3851-724C-BBBA-9A09A768AF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332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0E542-FF16-3CA6-271B-E93B728D4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EAE43-58DB-5D71-EA16-3FC756C84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F5133-C147-4631-DA97-6F01B316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760A0-A461-5765-F302-3C56DF6C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13BC9-43E9-7FD7-65B6-D1F2F5F2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17767-9313-694E-8636-B1DF59C1A0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327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3A8F-6D83-592B-06F8-F21841865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F461B-5429-DA9A-2DB5-7204FCE4EC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D3EEF-6041-BBB4-C54E-6163DE138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75BD9-CC57-F57B-E748-ACFBB3E0D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493C5-03ED-C039-C5A3-F47CB032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BAA2D-BD66-7DBA-4375-8F89939A9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EA739-1919-A140-9C78-ED2F670F0D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276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5450-E9F5-FAFA-1A44-BF2D2F62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21615-BD4E-E7A9-B218-986F9B174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DD03B-7BF8-83A9-8CCC-A985FA83E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B68D65-E95B-288E-A39F-ACD89C6673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20AF0-BF07-B6F0-8EFC-EED19ABE1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109FEE-413B-E0DE-E059-EEE8799DD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48B86-59AA-6D2E-A24E-162805E1F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B8ED15-258F-247D-AF09-37EDA366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C941F-D84F-C641-8F10-843FB4BED8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367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7F00F-89F2-CF5F-5298-E7C0131C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119AB-56A4-332E-FCD9-D8F1284A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456B1-8D1B-94CC-71CC-68F4DDB8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38E6B-D62D-E14A-A663-481344CA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C5C8F-0984-A148-AEF6-C7033A8AEB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91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1A0A75-CF2C-CF7D-3AD3-805464A4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E827E1-A516-314C-9BBE-12520BE2B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174CF9-BB2F-E6CE-8055-2A1B4BFAF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67D8B-A62F-4C4B-B3EF-90C1A086D2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181CA-8360-EDBE-A17F-C17A42F2A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DA0A4-1978-DCFA-7BF1-6DC1D1CDB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E6DC95-D3E3-249D-8317-67AB64DEF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4140A-7DF6-77DC-BDFF-FD67858D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07724-C4F5-802E-15AE-3999AD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6F412-7455-F8B8-1723-9F4F1120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57C20-B118-5941-8DDD-8403E7A10F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998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9DD1-EE67-F570-04A1-F36C00F63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B147A0-A79F-A83C-0E35-25572745A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F0CD2E-2960-F988-8819-054FEE49D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6769E-363C-E0E0-30D8-9DB8F1C1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FE8F5-47BF-0D53-4D21-1EC3F4B9F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A7782-7F37-2888-932F-43F3E4B6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36380-F5F1-3647-A8DE-6024B45810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440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7FCC1B2A-7EF0-2282-9EA2-5E524C3F99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F2AFBB12-3A18-CA08-361A-1BF00F264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28E8D1-B72E-FE44-5C80-6D5A6695F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03F1856-D0B5-E79F-8116-DAAE396FD9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357A40-6424-95C8-34B8-98945B5027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EA02B7F-4D2D-DBD2-5098-6049557B79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AAF00B-59E7-C04F-874E-5802D3C709B7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E4586198-39BF-42AB-16DB-78DE00CE38E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2A30D10A-CE3A-AF93-72AB-2F25DF30F4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8A39B89D-25C2-604A-DAB1-2EC5A1F16A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E9A1CCB9-B551-DB7C-EC3C-B0F43A83AAE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485FFF4C-DD9D-0597-3510-67E6E758682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C635C4DE-76A7-1AAA-37D0-13C807CD607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7819E0A-4AE4-6D2D-A551-44A26918D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419600"/>
            <a:ext cx="152400" cy="1600200"/>
          </a:xfrm>
          <a:prstGeom prst="rect">
            <a:avLst/>
          </a:prstGeom>
          <a:solidFill>
            <a:srgbClr val="8CBC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F4A6717-B339-ACC9-DC00-54B187760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state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E80D2B93-22F0-A22F-6115-933980858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that in the present</a:t>
            </a:r>
          </a:p>
          <a:p>
            <a:pPr>
              <a:buFontTx/>
              <a:buNone/>
            </a:pPr>
            <a:r>
              <a:rPr lang="en-GB" altLang="en-US"/>
              <a:t>of that in the past</a:t>
            </a:r>
          </a:p>
          <a:p>
            <a:pPr>
              <a:buFontTx/>
              <a:buNone/>
            </a:pPr>
            <a:r>
              <a:rPr lang="en-GB" altLang="en-US"/>
              <a:t>which affects that of the future</a:t>
            </a:r>
          </a:p>
        </p:txBody>
      </p:sp>
      <p:sp>
        <p:nvSpPr>
          <p:cNvPr id="44037" name="AutoShape 5">
            <a:extLst>
              <a:ext uri="{FF2B5EF4-FFF2-40B4-BE49-F238E27FC236}">
                <a16:creationId xmlns:a16="http://schemas.microsoft.com/office/drawing/2014/main" id="{9B9262FF-4351-0297-1A66-506E0074C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276600"/>
            <a:ext cx="685800" cy="685800"/>
          </a:xfrm>
          <a:prstGeom prst="smileyFace">
            <a:avLst>
              <a:gd name="adj" fmla="val 4653"/>
            </a:avLst>
          </a:prstGeom>
          <a:solidFill>
            <a:srgbClr val="FFEA18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4038" name="Group 6">
            <a:extLst>
              <a:ext uri="{FF2B5EF4-FFF2-40B4-BE49-F238E27FC236}">
                <a16:creationId xmlns:a16="http://schemas.microsoft.com/office/drawing/2014/main" id="{48CFD03F-B50E-3B23-7F2E-C8D06F3D5C7C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7162800" cy="538163"/>
            <a:chOff x="672" y="3840"/>
            <a:chExt cx="4512" cy="339"/>
          </a:xfrm>
        </p:grpSpPr>
        <p:sp>
          <p:nvSpPr>
            <p:cNvPr id="44039" name="Line 7">
              <a:extLst>
                <a:ext uri="{FF2B5EF4-FFF2-40B4-BE49-F238E27FC236}">
                  <a16:creationId xmlns:a16="http://schemas.microsoft.com/office/drawing/2014/main" id="{A3B3943A-4963-072D-5F70-D880A087B1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840"/>
              <a:ext cx="4512" cy="0"/>
            </a:xfrm>
            <a:prstGeom prst="line">
              <a:avLst/>
            </a:prstGeom>
            <a:noFill/>
            <a:ln w="50800">
              <a:solidFill>
                <a:srgbClr val="993333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040" name="Text Box 8">
              <a:extLst>
                <a:ext uri="{FF2B5EF4-FFF2-40B4-BE49-F238E27FC236}">
                  <a16:creationId xmlns:a16="http://schemas.microsoft.com/office/drawing/2014/main" id="{9D657621-86B1-11AF-B024-87ABB25C47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6" y="3888"/>
              <a:ext cx="5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>
                  <a:latin typeface="Verdana" panose="020B0604030504040204" pitchFamily="34" charset="0"/>
                </a:rPr>
                <a:t>time</a:t>
              </a:r>
            </a:p>
          </p:txBody>
        </p:sp>
      </p:grpSp>
      <p:sp>
        <p:nvSpPr>
          <p:cNvPr id="44041" name="Oval 9">
            <a:extLst>
              <a:ext uri="{FF2B5EF4-FFF2-40B4-BE49-F238E27FC236}">
                <a16:creationId xmlns:a16="http://schemas.microsoft.com/office/drawing/2014/main" id="{EEECB625-C5B2-C35C-652F-05C214E9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181600"/>
            <a:ext cx="304800" cy="304800"/>
          </a:xfrm>
          <a:prstGeom prst="ellipse">
            <a:avLst/>
          </a:prstGeom>
          <a:solidFill>
            <a:srgbClr val="1822C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42" name="Oval 10">
            <a:extLst>
              <a:ext uri="{FF2B5EF4-FFF2-40B4-BE49-F238E27FC236}">
                <a16:creationId xmlns:a16="http://schemas.microsoft.com/office/drawing/2014/main" id="{69F6DF6B-B54F-A1C0-5AE4-1BF8D43E9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181600"/>
            <a:ext cx="304800" cy="304800"/>
          </a:xfrm>
          <a:prstGeom prst="ellipse">
            <a:avLst/>
          </a:prstGeom>
          <a:solidFill>
            <a:srgbClr val="1822C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4043" name="Group 11">
            <a:extLst>
              <a:ext uri="{FF2B5EF4-FFF2-40B4-BE49-F238E27FC236}">
                <a16:creationId xmlns:a16="http://schemas.microsoft.com/office/drawing/2014/main" id="{342B5044-5569-1678-0B8E-A9E0C0716E2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5181600"/>
            <a:ext cx="1981200" cy="304800"/>
            <a:chOff x="960" y="3264"/>
            <a:chExt cx="1248" cy="192"/>
          </a:xfrm>
        </p:grpSpPr>
        <p:sp>
          <p:nvSpPr>
            <p:cNvPr id="44044" name="Oval 12">
              <a:extLst>
                <a:ext uri="{FF2B5EF4-FFF2-40B4-BE49-F238E27FC236}">
                  <a16:creationId xmlns:a16="http://schemas.microsoft.com/office/drawing/2014/main" id="{F2B89977-2CAA-9ABC-C5D9-C29C38C44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264"/>
              <a:ext cx="192" cy="192"/>
            </a:xfrm>
            <a:prstGeom prst="ellipse">
              <a:avLst/>
            </a:prstGeom>
            <a:solidFill>
              <a:srgbClr val="1822C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4045" name="AutoShape 13">
              <a:extLst>
                <a:ext uri="{FF2B5EF4-FFF2-40B4-BE49-F238E27FC236}">
                  <a16:creationId xmlns:a16="http://schemas.microsoft.com/office/drawing/2014/main" id="{AE1A2E5D-0154-4E15-F2B3-3E669D377EBB}"/>
                </a:ext>
              </a:extLst>
            </p:cNvPr>
            <p:cNvCxnSpPr>
              <a:cxnSpLocks noChangeShapeType="1"/>
              <a:stCxn id="44041" idx="0"/>
              <a:endCxn id="44044" idx="1"/>
            </p:cNvCxnSpPr>
            <p:nvPr/>
          </p:nvCxnSpPr>
          <p:spPr bwMode="auto">
            <a:xfrm rot="5400000" flipV="1">
              <a:off x="1488" y="2736"/>
              <a:ext cx="28" cy="1084"/>
            </a:xfrm>
            <a:prstGeom prst="curvedConnector3">
              <a:avLst>
                <a:gd name="adj1" fmla="val -514287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46" name="Group 14">
            <a:extLst>
              <a:ext uri="{FF2B5EF4-FFF2-40B4-BE49-F238E27FC236}">
                <a16:creationId xmlns:a16="http://schemas.microsoft.com/office/drawing/2014/main" id="{7FB2F87D-4B32-ECA0-242A-2B1138F3F1D7}"/>
              </a:ext>
            </a:extLst>
          </p:cNvPr>
          <p:cNvGrpSpPr>
            <a:grpSpLocks/>
          </p:cNvGrpSpPr>
          <p:nvPr/>
        </p:nvGrpSpPr>
        <p:grpSpPr bwMode="auto">
          <a:xfrm>
            <a:off x="2546350" y="5181600"/>
            <a:ext cx="1873250" cy="304800"/>
            <a:chOff x="1604" y="3264"/>
            <a:chExt cx="1180" cy="192"/>
          </a:xfrm>
        </p:grpSpPr>
        <p:sp>
          <p:nvSpPr>
            <p:cNvPr id="44047" name="Oval 15">
              <a:extLst>
                <a:ext uri="{FF2B5EF4-FFF2-40B4-BE49-F238E27FC236}">
                  <a16:creationId xmlns:a16="http://schemas.microsoft.com/office/drawing/2014/main" id="{1AC075D7-E2BA-6BFF-D368-FD05B166F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264"/>
              <a:ext cx="192" cy="192"/>
            </a:xfrm>
            <a:prstGeom prst="ellipse">
              <a:avLst/>
            </a:prstGeom>
            <a:solidFill>
              <a:srgbClr val="1822C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4048" name="AutoShape 16">
              <a:extLst>
                <a:ext uri="{FF2B5EF4-FFF2-40B4-BE49-F238E27FC236}">
                  <a16:creationId xmlns:a16="http://schemas.microsoft.com/office/drawing/2014/main" id="{0AF2AE2D-7F43-2282-72B9-DADA23F53AE1}"/>
                </a:ext>
              </a:extLst>
            </p:cNvPr>
            <p:cNvCxnSpPr>
              <a:cxnSpLocks noChangeShapeType="1"/>
              <a:stCxn id="44042" idx="5"/>
              <a:endCxn id="44047" idx="3"/>
            </p:cNvCxnSpPr>
            <p:nvPr/>
          </p:nvCxnSpPr>
          <p:spPr bwMode="auto">
            <a:xfrm rot="16200000" flipH="1">
              <a:off x="2111" y="2921"/>
              <a:ext cx="1" cy="1016"/>
            </a:xfrm>
            <a:prstGeom prst="curvedConnector3">
              <a:avLst>
                <a:gd name="adj1" fmla="val 17200000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49" name="Group 17">
            <a:extLst>
              <a:ext uri="{FF2B5EF4-FFF2-40B4-BE49-F238E27FC236}">
                <a16:creationId xmlns:a16="http://schemas.microsoft.com/office/drawing/2014/main" id="{5A37B292-37A7-D90C-3B8F-C658BBF90E6C}"/>
              </a:ext>
            </a:extLst>
          </p:cNvPr>
          <p:cNvGrpSpPr>
            <a:grpSpLocks/>
          </p:cNvGrpSpPr>
          <p:nvPr/>
        </p:nvGrpSpPr>
        <p:grpSpPr bwMode="auto">
          <a:xfrm>
            <a:off x="1631950" y="5181600"/>
            <a:ext cx="3702050" cy="304800"/>
            <a:chOff x="1028" y="3264"/>
            <a:chExt cx="2332" cy="192"/>
          </a:xfrm>
        </p:grpSpPr>
        <p:sp>
          <p:nvSpPr>
            <p:cNvPr id="44050" name="Oval 18">
              <a:extLst>
                <a:ext uri="{FF2B5EF4-FFF2-40B4-BE49-F238E27FC236}">
                  <a16:creationId xmlns:a16="http://schemas.microsoft.com/office/drawing/2014/main" id="{7DB3B44C-56EC-7499-1F6B-D6E509F5B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264"/>
              <a:ext cx="192" cy="192"/>
            </a:xfrm>
            <a:prstGeom prst="ellipse">
              <a:avLst/>
            </a:prstGeom>
            <a:solidFill>
              <a:srgbClr val="1822C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4051" name="AutoShape 19">
              <a:extLst>
                <a:ext uri="{FF2B5EF4-FFF2-40B4-BE49-F238E27FC236}">
                  <a16:creationId xmlns:a16="http://schemas.microsoft.com/office/drawing/2014/main" id="{5EB41E99-C31E-9EE3-40BE-9546FCACD90E}"/>
                </a:ext>
              </a:extLst>
            </p:cNvPr>
            <p:cNvCxnSpPr>
              <a:cxnSpLocks noChangeShapeType="1"/>
              <a:stCxn id="44041" idx="5"/>
              <a:endCxn id="44050" idx="3"/>
            </p:cNvCxnSpPr>
            <p:nvPr/>
          </p:nvCxnSpPr>
          <p:spPr bwMode="auto">
            <a:xfrm rot="16200000" flipH="1">
              <a:off x="2111" y="2345"/>
              <a:ext cx="1" cy="2168"/>
            </a:xfrm>
            <a:prstGeom prst="curvedConnector3">
              <a:avLst>
                <a:gd name="adj1" fmla="val 27499995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52" name="AutoShape 20">
              <a:extLst>
                <a:ext uri="{FF2B5EF4-FFF2-40B4-BE49-F238E27FC236}">
                  <a16:creationId xmlns:a16="http://schemas.microsoft.com/office/drawing/2014/main" id="{D97018B6-87CD-FE5A-60D2-81AE21BCF98C}"/>
                </a:ext>
              </a:extLst>
            </p:cNvPr>
            <p:cNvCxnSpPr>
              <a:cxnSpLocks noChangeShapeType="1"/>
              <a:stCxn id="44044" idx="7"/>
              <a:endCxn id="44050" idx="1"/>
            </p:cNvCxnSpPr>
            <p:nvPr/>
          </p:nvCxnSpPr>
          <p:spPr bwMode="auto">
            <a:xfrm rot="5400000" flipV="1">
              <a:off x="2687" y="2785"/>
              <a:ext cx="1" cy="1016"/>
            </a:xfrm>
            <a:prstGeom prst="curvedConnector3">
              <a:avLst>
                <a:gd name="adj1" fmla="val -17200000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53" name="Group 21">
            <a:extLst>
              <a:ext uri="{FF2B5EF4-FFF2-40B4-BE49-F238E27FC236}">
                <a16:creationId xmlns:a16="http://schemas.microsoft.com/office/drawing/2014/main" id="{41F22F68-2DD5-1057-BA4E-FA433EC8C805}"/>
              </a:ext>
            </a:extLst>
          </p:cNvPr>
          <p:cNvGrpSpPr>
            <a:grpSpLocks/>
          </p:cNvGrpSpPr>
          <p:nvPr/>
        </p:nvGrpSpPr>
        <p:grpSpPr bwMode="auto">
          <a:xfrm>
            <a:off x="4375150" y="5181600"/>
            <a:ext cx="1873250" cy="304800"/>
            <a:chOff x="2756" y="3264"/>
            <a:chExt cx="1180" cy="192"/>
          </a:xfrm>
        </p:grpSpPr>
        <p:sp>
          <p:nvSpPr>
            <p:cNvPr id="44054" name="Oval 22">
              <a:extLst>
                <a:ext uri="{FF2B5EF4-FFF2-40B4-BE49-F238E27FC236}">
                  <a16:creationId xmlns:a16="http://schemas.microsoft.com/office/drawing/2014/main" id="{0DEE3C58-EA4E-2958-233C-0D289E709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264"/>
              <a:ext cx="192" cy="192"/>
            </a:xfrm>
            <a:prstGeom prst="ellipse">
              <a:avLst/>
            </a:prstGeom>
            <a:solidFill>
              <a:srgbClr val="1822C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4055" name="AutoShape 23">
              <a:extLst>
                <a:ext uri="{FF2B5EF4-FFF2-40B4-BE49-F238E27FC236}">
                  <a16:creationId xmlns:a16="http://schemas.microsoft.com/office/drawing/2014/main" id="{3FDD7917-2392-6A76-0A4A-CAF367E92275}"/>
                </a:ext>
              </a:extLst>
            </p:cNvPr>
            <p:cNvCxnSpPr>
              <a:cxnSpLocks noChangeShapeType="1"/>
              <a:stCxn id="44047" idx="7"/>
              <a:endCxn id="44054" idx="1"/>
            </p:cNvCxnSpPr>
            <p:nvPr/>
          </p:nvCxnSpPr>
          <p:spPr bwMode="auto">
            <a:xfrm rot="5400000" flipV="1">
              <a:off x="3263" y="2785"/>
              <a:ext cx="1" cy="1016"/>
            </a:xfrm>
            <a:prstGeom prst="curvedConnector3">
              <a:avLst>
                <a:gd name="adj1" fmla="val -17200000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56" name="Group 24">
            <a:extLst>
              <a:ext uri="{FF2B5EF4-FFF2-40B4-BE49-F238E27FC236}">
                <a16:creationId xmlns:a16="http://schemas.microsoft.com/office/drawing/2014/main" id="{37B7CCA3-7DE2-A91F-0F3D-455C0F2972CA}"/>
              </a:ext>
            </a:extLst>
          </p:cNvPr>
          <p:cNvGrpSpPr>
            <a:grpSpLocks/>
          </p:cNvGrpSpPr>
          <p:nvPr/>
        </p:nvGrpSpPr>
        <p:grpSpPr bwMode="auto">
          <a:xfrm>
            <a:off x="2546350" y="5181600"/>
            <a:ext cx="4616450" cy="304800"/>
            <a:chOff x="1604" y="3264"/>
            <a:chExt cx="2908" cy="192"/>
          </a:xfrm>
        </p:grpSpPr>
        <p:sp>
          <p:nvSpPr>
            <p:cNvPr id="44057" name="Oval 25">
              <a:extLst>
                <a:ext uri="{FF2B5EF4-FFF2-40B4-BE49-F238E27FC236}">
                  <a16:creationId xmlns:a16="http://schemas.microsoft.com/office/drawing/2014/main" id="{B6F8DCE3-4D57-B11F-2352-CA62380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264"/>
              <a:ext cx="192" cy="192"/>
            </a:xfrm>
            <a:prstGeom prst="ellipse">
              <a:avLst/>
            </a:prstGeom>
            <a:solidFill>
              <a:srgbClr val="1822C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4058" name="AutoShape 26">
              <a:extLst>
                <a:ext uri="{FF2B5EF4-FFF2-40B4-BE49-F238E27FC236}">
                  <a16:creationId xmlns:a16="http://schemas.microsoft.com/office/drawing/2014/main" id="{6B75472E-1549-3A92-C909-C0BAFC436C67}"/>
                </a:ext>
              </a:extLst>
            </p:cNvPr>
            <p:cNvCxnSpPr>
              <a:cxnSpLocks noChangeShapeType="1"/>
              <a:stCxn id="44042" idx="7"/>
              <a:endCxn id="44057" idx="1"/>
            </p:cNvCxnSpPr>
            <p:nvPr/>
          </p:nvCxnSpPr>
          <p:spPr bwMode="auto">
            <a:xfrm rot="5400000" flipV="1">
              <a:off x="2975" y="1921"/>
              <a:ext cx="1" cy="2744"/>
            </a:xfrm>
            <a:prstGeom prst="curvedConnector3">
              <a:avLst>
                <a:gd name="adj1" fmla="val -28400005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59" name="AutoShape 27">
              <a:extLst>
                <a:ext uri="{FF2B5EF4-FFF2-40B4-BE49-F238E27FC236}">
                  <a16:creationId xmlns:a16="http://schemas.microsoft.com/office/drawing/2014/main" id="{28F23D6F-993A-7C59-083A-90B0B25C8D12}"/>
                </a:ext>
              </a:extLst>
            </p:cNvPr>
            <p:cNvCxnSpPr>
              <a:cxnSpLocks noChangeShapeType="1"/>
              <a:stCxn id="44044" idx="5"/>
              <a:endCxn id="44057" idx="3"/>
            </p:cNvCxnSpPr>
            <p:nvPr/>
          </p:nvCxnSpPr>
          <p:spPr bwMode="auto">
            <a:xfrm rot="16200000" flipH="1">
              <a:off x="3263" y="2345"/>
              <a:ext cx="1" cy="2168"/>
            </a:xfrm>
            <a:prstGeom prst="curvedConnector3">
              <a:avLst>
                <a:gd name="adj1" fmla="val 17200000"/>
              </a:avLst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FCEE4A6F-183E-70C4-179E-E41F2971B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defining state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DC05C1C-11C2-C305-1C51-33FDD7FE8B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Clr>
                <a:schemeClr val="tx1"/>
              </a:buClr>
              <a:buFontTx/>
              <a:buNone/>
            </a:pPr>
            <a:r>
              <a:rPr lang="en-GB" altLang="en-US" sz="2000"/>
              <a:t>two problems:</a:t>
            </a:r>
          </a:p>
          <a:p>
            <a:pPr>
              <a:spcBef>
                <a:spcPct val="50000"/>
              </a:spcBef>
            </a:pPr>
            <a:r>
              <a:rPr lang="en-GB" altLang="en-US" sz="2000"/>
              <a:t>too little state</a:t>
            </a:r>
            <a:endParaRPr lang="en-GB" altLang="en-US"/>
          </a:p>
          <a:p>
            <a:pPr marL="1835150" lvl="1" indent="-920750">
              <a:buFontTx/>
              <a:buNone/>
            </a:pPr>
            <a:r>
              <a:rPr lang="en-GB" altLang="en-US" sz="1800"/>
              <a:t>elements missing from specification</a:t>
            </a:r>
          </a:p>
          <a:p>
            <a:pPr marL="1835150" lvl="1" indent="-920750">
              <a:buFontTx/>
              <a:buNone/>
            </a:pPr>
            <a:r>
              <a:rPr lang="en-GB" altLang="en-US" sz="1800"/>
              <a:t>may be deliberate</a:t>
            </a:r>
            <a:br>
              <a:rPr lang="en-GB" altLang="en-US" sz="1800"/>
            </a:br>
            <a:r>
              <a:rPr lang="en-GB" altLang="en-US" sz="1800"/>
              <a:t>e.g. dialogue level spec.</a:t>
            </a:r>
          </a:p>
          <a:p>
            <a:pPr>
              <a:spcBef>
                <a:spcPct val="50000"/>
              </a:spcBef>
            </a:pPr>
            <a:r>
              <a:rPr lang="en-GB" altLang="en-US" sz="2000"/>
              <a:t>too much state</a:t>
            </a:r>
          </a:p>
          <a:p>
            <a:pPr marL="1835150" lvl="1" indent="-920750">
              <a:buFontTx/>
              <a:buNone/>
            </a:pPr>
            <a:r>
              <a:rPr lang="en-GB" altLang="en-US" sz="1800"/>
              <a:t>too many states,  too complex state</a:t>
            </a:r>
          </a:p>
          <a:p>
            <a:pPr marL="1835150" lvl="1" indent="-920750">
              <a:buFontTx/>
              <a:buNone/>
            </a:pPr>
            <a:r>
              <a:rPr lang="en-GB" altLang="en-US" sz="1800"/>
              <a:t>may be deliberate</a:t>
            </a:r>
            <a:br>
              <a:rPr lang="en-GB" altLang="en-US" sz="1800"/>
            </a:br>
            <a:r>
              <a:rPr lang="en-GB" altLang="en-US" sz="1800"/>
              <a:t>redundancy, extensibility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B1BFC10-306F-8195-CD8F-39A4002B3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too little state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AF2C0BE2-B15D-82A7-61F4-E539348D65D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altLang="en-US" sz="2000"/>
              <a:t>forgotten elements</a:t>
            </a:r>
          </a:p>
          <a:p>
            <a:pPr marL="1098550" lvl="1" indent="-412750">
              <a:buFontTx/>
              <a:buNone/>
            </a:pPr>
            <a:r>
              <a:rPr lang="en-GB" altLang="en-US"/>
              <a:t>	</a:t>
            </a:r>
            <a:r>
              <a:rPr lang="en-GB" altLang="en-US" sz="1800"/>
              <a:t>e.g.  ‘typing’ flag for calculator</a:t>
            </a:r>
          </a:p>
          <a:p>
            <a:pPr>
              <a:spcBef>
                <a:spcPct val="50000"/>
              </a:spcBef>
            </a:pPr>
            <a:r>
              <a:rPr lang="en-GB" altLang="en-US" sz="2000"/>
              <a:t>checking:</a:t>
            </a:r>
          </a:p>
          <a:p>
            <a:pPr marL="1098550" lvl="1" indent="-412750"/>
            <a:r>
              <a:rPr lang="en-GB" altLang="en-US" sz="1800"/>
              <a:t>dialogue state</a:t>
            </a:r>
            <a:br>
              <a:rPr lang="en-GB" altLang="en-US" sz="1800"/>
            </a:br>
            <a:r>
              <a:rPr lang="en-GB" altLang="en-US" sz="1800"/>
              <a:t>	can you work out current dialogue state?</a:t>
            </a:r>
          </a:p>
          <a:p>
            <a:pPr marL="1098550" lvl="1" indent="-412750"/>
            <a:r>
              <a:rPr lang="en-GB" altLang="en-US" sz="1800"/>
              <a:t>action specification</a:t>
            </a:r>
            <a:br>
              <a:rPr lang="en-GB" altLang="en-US" sz="1800"/>
            </a:br>
            <a:r>
              <a:rPr lang="en-GB" altLang="en-US" sz="1800"/>
              <a:t>	do you have enough information?</a:t>
            </a:r>
          </a:p>
          <a:p>
            <a:pPr marL="1098550" lvl="1" indent="-412750"/>
            <a:r>
              <a:rPr lang="en-GB" altLang="en-US" sz="1800"/>
              <a:t>implicit global variables  (see also later)</a:t>
            </a:r>
            <a:br>
              <a:rPr lang="en-GB" altLang="en-US" sz="1800"/>
            </a:br>
            <a:r>
              <a:rPr lang="en-GB" altLang="en-US" sz="1800"/>
              <a:t>	suggest state missing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2CF001C-FBDE-09BF-9B89-D08BB44D3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too much state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E37247C-AEBC-FE7A-1003-E2F8E08B5C6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altLang="en-US" sz="2000"/>
              <a:t>unreachable states</a:t>
            </a:r>
          </a:p>
          <a:p>
            <a:pPr marL="1555750" lvl="1">
              <a:buFontTx/>
              <a:buNone/>
            </a:pPr>
            <a:r>
              <a:rPr lang="en-GB" altLang="en-US" sz="1800"/>
              <a:t>too few actions  (see later)</a:t>
            </a:r>
          </a:p>
          <a:p>
            <a:pPr marL="1555750" lvl="1">
              <a:buFontTx/>
              <a:buNone/>
            </a:pPr>
            <a:r>
              <a:rPr lang="en-GB" altLang="en-US" sz="1800"/>
              <a:t>constraints</a:t>
            </a:r>
          </a:p>
          <a:p>
            <a:pPr marL="1555750" lvl="1">
              <a:buFontTx/>
              <a:buNone/>
            </a:pPr>
            <a:endParaRPr lang="en-GB" altLang="en-US" sz="1800"/>
          </a:p>
          <a:p>
            <a:pPr>
              <a:buFontTx/>
              <a:buNone/>
            </a:pPr>
            <a:endParaRPr lang="en-GB" altLang="en-US" sz="1800"/>
          </a:p>
          <a:p>
            <a:r>
              <a:rPr lang="en-GB" altLang="en-US" sz="2000"/>
              <a:t>spare variables:</a:t>
            </a:r>
            <a:r>
              <a:rPr lang="en-GB" altLang="en-US" sz="1800"/>
              <a:t>  constant/functional dependent</a:t>
            </a:r>
          </a:p>
          <a:p>
            <a:r>
              <a:rPr lang="en-GB" altLang="en-US" sz="2000"/>
              <a:t>dependent state</a:t>
            </a:r>
          </a:p>
          <a:p>
            <a:pPr marL="1555750" lvl="1">
              <a:buFontTx/>
              <a:buNone/>
            </a:pPr>
            <a:r>
              <a:rPr lang="en-GB" altLang="en-US" sz="1800"/>
              <a:t>e.g. first point of line, number being typed</a:t>
            </a:r>
          </a:p>
          <a:p>
            <a:r>
              <a:rPr lang="en-GB" altLang="en-US" sz="2000"/>
              <a:t>indistinguishable states</a:t>
            </a:r>
          </a:p>
          <a:p>
            <a:pPr marL="1555750" lvl="1">
              <a:buFontTx/>
              <a:buNone/>
            </a:pPr>
            <a:r>
              <a:rPr lang="en-GB" altLang="en-US" sz="1800"/>
              <a:t>what is observable?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3D9FEEDA-A861-2348-6798-710BEB1BC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105150"/>
            <a:ext cx="4748213" cy="552450"/>
          </a:xfrm>
          <a:prstGeom prst="rect">
            <a:avLst/>
          </a:prstGeom>
          <a:noFill/>
          <a:ln w="28575">
            <a:solidFill>
              <a:srgbClr val="9933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</a:rPr>
              <a:t>states are not orthogonal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A706D12-8353-D4E2-B647-527072E46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defining actions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B3E1E46-E7CA-41DD-4A3B-8BAEA9C5C34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altLang="en-US" sz="2000"/>
              <a:t>framing problems</a:t>
            </a:r>
          </a:p>
          <a:p>
            <a:pPr marL="1835150" lvl="1" indent="-6350">
              <a:buFontTx/>
              <a:buNone/>
            </a:pPr>
            <a:r>
              <a:rPr lang="en-GB" altLang="en-US" sz="2000"/>
              <a:t>=   too little in </a:t>
            </a:r>
            <a:r>
              <a:rPr lang="en-GB" altLang="en-US" sz="2000" u="sng"/>
              <a:t>result</a:t>
            </a:r>
            <a:r>
              <a:rPr lang="en-GB" altLang="en-US" sz="2000"/>
              <a:t> state</a:t>
            </a:r>
          </a:p>
          <a:p>
            <a:pPr>
              <a:spcBef>
                <a:spcPct val="80000"/>
              </a:spcBef>
            </a:pPr>
            <a:r>
              <a:rPr lang="en-GB" altLang="en-US" sz="2000"/>
              <a:t>unreachable states  –  insufficient actions</a:t>
            </a:r>
          </a:p>
          <a:p>
            <a:pPr>
              <a:spcBef>
                <a:spcPct val="80000"/>
              </a:spcBef>
            </a:pPr>
            <a:r>
              <a:rPr lang="en-GB" altLang="en-US" sz="2000"/>
              <a:t>using ‘global’ variables</a:t>
            </a:r>
          </a:p>
          <a:p>
            <a:pPr marL="1835150" lvl="1" indent="-6350">
              <a:buFontTx/>
              <a:buNone/>
            </a:pPr>
            <a:r>
              <a:rPr lang="en-GB" altLang="en-US" sz="2000"/>
              <a:t>implicit in operation definition</a:t>
            </a:r>
          </a:p>
          <a:p>
            <a:pPr>
              <a:spcBef>
                <a:spcPct val="80000"/>
              </a:spcBef>
            </a:pPr>
            <a:r>
              <a:rPr lang="en-GB" altLang="en-US" sz="2000"/>
              <a:t>beware extreme cases</a:t>
            </a:r>
          </a:p>
          <a:p>
            <a:pPr marL="1835150" lvl="1" indent="-6350">
              <a:buFontTx/>
              <a:buNone/>
            </a:pPr>
            <a:r>
              <a:rPr lang="en-GB" altLang="en-US" sz="1800"/>
              <a:t>(e.g. empty document, cursor at end of line)</a:t>
            </a:r>
            <a:endParaRPr lang="en-GB" altLang="en-US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198</Words>
  <Application>Microsoft Macintosh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Times</vt:lpstr>
      <vt:lpstr>Verdana</vt:lpstr>
      <vt:lpstr>Blank</vt:lpstr>
      <vt:lpstr>what is state</vt:lpstr>
      <vt:lpstr>defining state</vt:lpstr>
      <vt:lpstr>too little state</vt:lpstr>
      <vt:lpstr>too much state</vt:lpstr>
      <vt:lpstr>defining actions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20</cp:revision>
  <dcterms:created xsi:type="dcterms:W3CDTF">2003-08-07T14:10:51Z</dcterms:created>
  <dcterms:modified xsi:type="dcterms:W3CDTF">2025-03-02T11:44:40Z</dcterms:modified>
</cp:coreProperties>
</file>