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56"/>
  </p:notesMasterIdLst>
  <p:sldIdLst>
    <p:sldId id="311" r:id="rId2"/>
    <p:sldId id="312" r:id="rId3"/>
    <p:sldId id="289" r:id="rId4"/>
    <p:sldId id="349" r:id="rId5"/>
    <p:sldId id="314" r:id="rId6"/>
    <p:sldId id="357" r:id="rId7"/>
    <p:sldId id="315" r:id="rId8"/>
    <p:sldId id="316" r:id="rId9"/>
    <p:sldId id="358" r:id="rId10"/>
    <p:sldId id="291" r:id="rId11"/>
    <p:sldId id="317" r:id="rId12"/>
    <p:sldId id="354" r:id="rId13"/>
    <p:sldId id="351" r:id="rId14"/>
    <p:sldId id="347" r:id="rId15"/>
    <p:sldId id="293" r:id="rId16"/>
    <p:sldId id="294" r:id="rId17"/>
    <p:sldId id="345" r:id="rId18"/>
    <p:sldId id="295" r:id="rId19"/>
    <p:sldId id="296" r:id="rId20"/>
    <p:sldId id="346" r:id="rId21"/>
    <p:sldId id="336" r:id="rId22"/>
    <p:sldId id="337" r:id="rId23"/>
    <p:sldId id="344" r:id="rId24"/>
    <p:sldId id="338" r:id="rId25"/>
    <p:sldId id="339" r:id="rId26"/>
    <p:sldId id="340" r:id="rId27"/>
    <p:sldId id="341" r:id="rId28"/>
    <p:sldId id="342" r:id="rId29"/>
    <p:sldId id="359" r:id="rId30"/>
    <p:sldId id="343" r:id="rId31"/>
    <p:sldId id="301" r:id="rId32"/>
    <p:sldId id="302" r:id="rId33"/>
    <p:sldId id="303" r:id="rId34"/>
    <p:sldId id="304" r:id="rId35"/>
    <p:sldId id="348" r:id="rId36"/>
    <p:sldId id="331" r:id="rId37"/>
    <p:sldId id="332" r:id="rId38"/>
    <p:sldId id="305" r:id="rId39"/>
    <p:sldId id="356" r:id="rId40"/>
    <p:sldId id="333" r:id="rId41"/>
    <p:sldId id="334" r:id="rId42"/>
    <p:sldId id="309" r:id="rId43"/>
    <p:sldId id="310" r:id="rId44"/>
    <p:sldId id="335" r:id="rId45"/>
    <p:sldId id="360" r:id="rId46"/>
    <p:sldId id="361" r:id="rId47"/>
    <p:sldId id="362" r:id="rId48"/>
    <p:sldId id="363" r:id="rId49"/>
    <p:sldId id="364" r:id="rId50"/>
    <p:sldId id="365" r:id="rId51"/>
    <p:sldId id="366" r:id="rId52"/>
    <p:sldId id="285" r:id="rId53"/>
    <p:sldId id="286" r:id="rId54"/>
    <p:sldId id="287" r:id="rId5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0"/>
    <p:restoredTop sz="90929"/>
  </p:normalViewPr>
  <p:slideViewPr>
    <p:cSldViewPr>
      <p:cViewPr varScale="1">
        <p:scale>
          <a:sx n="123" d="100"/>
          <a:sy n="123" d="100"/>
        </p:scale>
        <p:origin x="3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1F097C3-ACE1-0A2D-6ED0-728E4A3FA0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06D79F3-FEF7-23CF-3BC0-282E187606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2E0CC73C-04DD-3A66-7E3F-DF1BBB551E7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EB57FC0F-34B6-FDD7-05B1-0F7D7E637A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29654B15-6194-0093-1B4B-C4699E697BD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6A56BB84-919D-405E-272D-61BCA0D496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C3CE7-D8A6-4D45-A0BA-BEE5798ECD8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EEB8E99-7DA8-110A-BB24-3405DA0329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1818C-AA43-A243-BF31-8F3D4553C148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F99B9B25-4A67-F6E0-55F0-E31F3E64EF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2B6774F-4143-95E1-31C6-D5CA5837F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27484-028F-11F2-69B6-0E047D0F3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DF513-338D-C9F8-C318-344A0FF50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08874-46D5-B400-EC41-EDD019FF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7243A-AB80-CBD3-53EA-2C317746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CDB13-5096-38FC-023D-8F25AD23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FDB7D-A9FF-0249-A4AB-F92B6C244B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679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BD0F-E278-1228-20C0-65D5ADF6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B992B9-60EE-FE56-9373-F51344BA2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E3D65-A2A3-BA53-3B46-24CD5100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C1626-36EE-D390-CD1F-1FA0EFB7F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C49F-D42F-4A9A-DA80-CF7F4E8F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06F72-F404-8F4B-B3AC-0E820C9317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684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7CEED-4218-8867-ABC7-ECDDB9630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39DAC-D834-910F-1A6B-484C34193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ABC8D-5691-7678-8CE8-E9F6D5FF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0AF06-34C6-E132-A9AC-505E1FB82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C1AF3-A6D1-A8D5-7A62-84FFC951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49353-2998-2448-8984-FFF4074F58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30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B068D-BA37-293C-7FB1-F1CE48EB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87F82-3957-6770-F5FC-464D2585E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CB903-59A9-6727-69BD-826DA6BA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74382-98DE-6B5A-8069-03C63397B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898E5-8591-0A2E-02FB-B857DFCB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2132D-73CE-DD4E-9AE8-9B591C6F7C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252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72167-5663-27EB-D680-B6C1F18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A5A225-2CF8-F12A-BDB3-7FBA43748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CF171-56D6-319F-8DCE-5BBBD312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47EC9-741C-7B85-B4CE-44EE7D79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BBC38-EDB0-4AAF-1AE6-5938F8AF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88394-E7D1-9644-A68B-21BE87F5E46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085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D903-DC38-FF5E-96EE-73A9D5CB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31AD6-3553-57D7-A8C3-035CC4540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DA207-C64A-E4FE-CDC3-8F4E303D0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AA4AC-6237-2779-511B-71E47C50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6D98E-37DB-99B6-8A01-D92C551B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1E870-3371-EB17-8F15-961B3E6F2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E3DCF-977D-4844-8FDB-AB5544549B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57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2AB9-5A2F-93D9-99E0-1CC9C28D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88076-80A9-35B5-4DE0-88249E079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CC68E-B8AB-3E82-1F9D-A53A8B111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519B3E-1784-6DAB-05F6-F2D0C5A84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AC45E-4CF1-B839-8A75-D6DA8DB16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950CC-280C-3CF1-374E-FDB5AB83B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1878A8-9C93-21AE-D5A2-C0BFC2315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5095A4-8B0A-9718-C495-449E4429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7B4CC-C4BD-D341-A0DF-86EF4C5E9A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759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7C80-42AE-960E-00A1-1B037E5C7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E856EA-D680-1356-41D8-6B39CEF4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3E749-C214-31B0-BF06-F4688ED0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42338-BC81-80FF-3E94-7B524429A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B8471-4B91-9B4E-B72E-E5DADA80F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533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F756AE-AB08-3A3D-1BDE-ABDBA278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A41C33-4C3F-6BF5-4783-08B7F131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82CF9-A846-2C2C-184B-0144327B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F43AA-E2BD-3944-95C9-B486B79C94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111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FD934-2295-F027-821F-94134740E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A190C-B2AF-FABD-28C5-407490B6E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31C1D-1578-0E10-5CEB-929B22083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835A6-B952-CF1F-94EF-0A55B1457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1E6A2-BF8C-32A4-767B-51AFDDEC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AF480-7223-5E27-4306-34CF3D553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18AEF-8B29-3340-8A1F-DD0AE1DE26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83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5801-8A0E-08D7-B927-352D2EEC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3ECF73-5B41-019F-0F71-434FBE677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64E6E-D4C4-673C-47E5-B9070C313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FBEEE-81A3-786C-8FF1-064886269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1F699-FDDC-B30D-D216-C431E94B8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61A75-CBB4-AF68-8DBF-6565E38CE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39C20-6094-3349-BC6B-38B694D8FD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062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93ABCE07-FBD1-569C-B97F-6A70B826A1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14A57FA4-240B-7ADB-7110-DE19512D26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ECD0D6-2E4C-BACE-58F2-770773ED6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C675A3-47AA-926B-8D9E-C67F307EDC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215A90-7AAC-0F12-0430-5AF16C394D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066E40-D65B-CBC6-C915-5F83AA9BFB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8623F7-A03C-5349-9653-99DB603C7DA2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44ED1230-AD7D-8DE1-F208-A51D2BD5ED8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59DF9237-FEDB-C089-A3E8-00D52F2BFE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A52E9B98-3C3C-18FD-C609-9ABA180DC68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13E17636-0432-BED5-C6E2-B3E823F359E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C08B5A90-05EF-AE9D-1636-5C6BE74B812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8BCD8D23-B86D-4E85-14FA-7ED69AB1CF1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AE3F400-530F-AFFD-48CD-2F581D9D65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17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41686308-C3B4-33CD-9925-EFDEC0D5A89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models of the system</a:t>
            </a:r>
          </a:p>
        </p:txBody>
      </p:sp>
      <p:grpSp>
        <p:nvGrpSpPr>
          <p:cNvPr id="70660" name="Group 4">
            <a:extLst>
              <a:ext uri="{FF2B5EF4-FFF2-40B4-BE49-F238E27FC236}">
                <a16:creationId xmlns:a16="http://schemas.microsoft.com/office/drawing/2014/main" id="{78239C8F-EB82-E2E0-ABD2-EE88491F0EA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0661" name="Rectangle 5">
              <a:extLst>
                <a:ext uri="{FF2B5EF4-FFF2-40B4-BE49-F238E27FC236}">
                  <a16:creationId xmlns:a16="http://schemas.microsoft.com/office/drawing/2014/main" id="{0D097C0A-4347-2897-2310-0C05D6CA6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662" name="Rectangle 6">
              <a:extLst>
                <a:ext uri="{FF2B5EF4-FFF2-40B4-BE49-F238E27FC236}">
                  <a16:creationId xmlns:a16="http://schemas.microsoft.com/office/drawing/2014/main" id="{40D7784B-124D-40C7-754A-478C53BD5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70663" name="Picture 7">
              <a:extLst>
                <a:ext uri="{FF2B5EF4-FFF2-40B4-BE49-F238E27FC236}">
                  <a16:creationId xmlns:a16="http://schemas.microsoft.com/office/drawing/2014/main" id="{46F1EA40-722C-9F3E-4714-4C4A85D540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664" name="Picture 8">
              <a:extLst>
                <a:ext uri="{FF2B5EF4-FFF2-40B4-BE49-F238E27FC236}">
                  <a16:creationId xmlns:a16="http://schemas.microsoft.com/office/drawing/2014/main" id="{C5869793-4309-BA48-8B60-CC98C543E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665" name="Picture 9">
              <a:extLst>
                <a:ext uri="{FF2B5EF4-FFF2-40B4-BE49-F238E27FC236}">
                  <a16:creationId xmlns:a16="http://schemas.microsoft.com/office/drawing/2014/main" id="{C535C81C-F2EC-D51A-2B25-60141C4410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666" name="Picture 10">
              <a:extLst>
                <a:ext uri="{FF2B5EF4-FFF2-40B4-BE49-F238E27FC236}">
                  <a16:creationId xmlns:a16="http://schemas.microsoft.com/office/drawing/2014/main" id="{09DF89BB-DD6C-A3C8-4612-E3CA3C3403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667" name="Picture 11">
              <a:extLst>
                <a:ext uri="{FF2B5EF4-FFF2-40B4-BE49-F238E27FC236}">
                  <a16:creationId xmlns:a16="http://schemas.microsoft.com/office/drawing/2014/main" id="{613BA013-5294-7137-98E2-32A671850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C522DED-9BC3-BF3C-25D2-C802FC25B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model-based methods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B43F1BC-267C-2D6E-E857-6E6D104F9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828800" algn="l"/>
                <a:tab pos="7315200" algn="r"/>
              </a:tabLst>
            </a:pPr>
            <a:r>
              <a:rPr lang="en-GB" altLang="en-US" sz="2400"/>
              <a:t>describe state using variables</a:t>
            </a:r>
          </a:p>
          <a:p>
            <a:pPr>
              <a:lnSpc>
                <a:spcPct val="90000"/>
              </a:lnSpc>
              <a:tabLst>
                <a:tab pos="1828800" algn="l"/>
                <a:tab pos="7315200" algn="r"/>
              </a:tabLst>
            </a:pPr>
            <a:r>
              <a:rPr lang="en-GB" altLang="en-US" sz="2400"/>
              <a:t>types of variables:</a:t>
            </a:r>
          </a:p>
          <a:p>
            <a:pPr lvl="1">
              <a:lnSpc>
                <a:spcPct val="90000"/>
              </a:lnSpc>
              <a:tabLst>
                <a:tab pos="1828800" algn="l"/>
                <a:tab pos="7315200" algn="r"/>
              </a:tabLst>
            </a:pPr>
            <a:r>
              <a:rPr lang="en-GB" altLang="en-US" sz="2000"/>
              <a:t>basic type: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1800"/>
              <a:t>x: Nat 	</a:t>
            </a:r>
            <a:r>
              <a:rPr lang="en-GB" altLang="en-US" sz="1600"/>
              <a:t>– non-negative integer {0,1,2,...}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28800" algn="l"/>
                <a:tab pos="7315200" algn="r"/>
              </a:tabLst>
            </a:pPr>
            <a:r>
              <a:rPr lang="en-GB" altLang="en-US" sz="1800"/>
              <a:t>	</a:t>
            </a:r>
            <a:r>
              <a:rPr lang="en-GB" altLang="en-US" sz="1600"/>
              <a:t>	or in the Z font:      </a:t>
            </a:r>
          </a:p>
          <a:p>
            <a:pPr lvl="1">
              <a:lnSpc>
                <a:spcPct val="90000"/>
              </a:lnSpc>
              <a:tabLst>
                <a:tab pos="1828800" algn="l"/>
                <a:tab pos="7315200" algn="r"/>
              </a:tabLst>
            </a:pPr>
            <a:r>
              <a:rPr lang="en-GB" altLang="en-US" sz="2000"/>
              <a:t>individual item from set: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1800"/>
              <a:t>shape_type: {line, ellipse, rectangle}</a:t>
            </a:r>
          </a:p>
          <a:p>
            <a:pPr lvl="1">
              <a:lnSpc>
                <a:spcPct val="90000"/>
              </a:lnSpc>
              <a:tabLst>
                <a:tab pos="1828800" algn="l"/>
                <a:tab pos="7315200" algn="r"/>
              </a:tabLst>
            </a:pPr>
            <a:r>
              <a:rPr lang="en-GB" altLang="en-US" sz="2000"/>
              <a:t>subset of bigger set: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1800"/>
              <a:t>selection:  </a:t>
            </a:r>
            <a:r>
              <a:rPr lang="en-GB" altLang="en-US" sz="1800" b="1"/>
              <a:t>set</a:t>
            </a:r>
            <a:r>
              <a:rPr lang="en-GB" altLang="en-US" sz="1800"/>
              <a:t> Nat  	</a:t>
            </a:r>
            <a:r>
              <a:rPr lang="en-GB" altLang="en-US" sz="1600"/>
              <a:t>– set of integers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828800" algn="l"/>
                <a:tab pos="7315200" algn="r"/>
              </a:tabLst>
            </a:pPr>
            <a:r>
              <a:rPr lang="en-GB" altLang="en-US" sz="1800"/>
              <a:t>	</a:t>
            </a:r>
            <a:r>
              <a:rPr lang="en-GB" altLang="en-US" sz="1600"/>
              <a:t>	or in the Z font:         </a:t>
            </a:r>
            <a:endParaRPr lang="en-GB" altLang="en-US" sz="1800"/>
          </a:p>
          <a:p>
            <a:pPr lvl="1">
              <a:lnSpc>
                <a:spcPct val="90000"/>
              </a:lnSpc>
              <a:tabLst>
                <a:tab pos="1828800" algn="l"/>
                <a:tab pos="7315200" algn="r"/>
              </a:tabLst>
            </a:pPr>
            <a:r>
              <a:rPr lang="en-GB" altLang="en-US" sz="2000"/>
              <a:t>function (often finite):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1800"/>
              <a:t>objects: Nat </a:t>
            </a:r>
            <a:r>
              <a:rPr lang="en-GB" altLang="en-US">
                <a:sym typeface="Symbol" pitchFamily="2" charset="2"/>
              </a:rPr>
              <a:t></a:t>
            </a:r>
            <a:r>
              <a:rPr lang="en-GB" altLang="en-US" sz="1800">
                <a:latin typeface="Palatino-Roman" pitchFamily="2" charset="77"/>
              </a:rPr>
              <a:t> </a:t>
            </a:r>
            <a:r>
              <a:rPr lang="en-GB" altLang="en-US" sz="1800"/>
              <a:t>Shape_Type</a:t>
            </a:r>
            <a:endParaRPr lang="en-GB" altLang="en-US" sz="2000"/>
          </a:p>
          <a:p>
            <a:pPr>
              <a:lnSpc>
                <a:spcPct val="90000"/>
              </a:lnSpc>
              <a:tabLst>
                <a:tab pos="1828800" algn="l"/>
                <a:tab pos="7315200" algn="r"/>
              </a:tabLst>
            </a:pPr>
            <a:endParaRPr lang="en-GB" altLang="en-US" sz="2400"/>
          </a:p>
        </p:txBody>
      </p:sp>
      <p:pic>
        <p:nvPicPr>
          <p:cNvPr id="49158" name="Picture 6">
            <a:extLst>
              <a:ext uri="{FF2B5EF4-FFF2-40B4-BE49-F238E27FC236}">
                <a16:creationId xmlns:a16="http://schemas.microsoft.com/office/drawing/2014/main" id="{A2E1B5A3-81D2-642D-A644-7AFC9EB71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424238"/>
            <a:ext cx="227013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9" name="Picture 7">
            <a:extLst>
              <a:ext uri="{FF2B5EF4-FFF2-40B4-BE49-F238E27FC236}">
                <a16:creationId xmlns:a16="http://schemas.microsoft.com/office/drawing/2014/main" id="{7652140E-C11C-9783-E39F-5B6B3DA2F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300" y="5019675"/>
            <a:ext cx="16192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60" name="Picture 8">
            <a:extLst>
              <a:ext uri="{FF2B5EF4-FFF2-40B4-BE49-F238E27FC236}">
                <a16:creationId xmlns:a16="http://schemas.microsoft.com/office/drawing/2014/main" id="{358C7117-4458-9F8E-84A0-F8890D6A7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188" y="5018088"/>
            <a:ext cx="227012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F2BEBA6-E749-B842-726F-51654EF72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Mathematics and programs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067E03CE-EF6F-143E-7C0B-86167452DA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Mathematical counterparts to common programming constructs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endParaRPr lang="en-GB" altLang="en-US" sz="2000"/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Programming	Mathematics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endParaRPr lang="en-GB" altLang="en-US" sz="1000"/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types	sets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basic types	basic sets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constructed types	constructed sets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records	unordered tuples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lists	sequences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functions	functions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2286000" algn="ctr"/>
                <a:tab pos="5334000" algn="ctr"/>
              </a:tabLst>
            </a:pPr>
            <a:r>
              <a:rPr lang="en-GB" altLang="en-US" sz="2000"/>
              <a:t>	procedures	relations</a:t>
            </a:r>
          </a:p>
        </p:txBody>
      </p:sp>
      <p:sp>
        <p:nvSpPr>
          <p:cNvPr id="76804" name="Line 4">
            <a:extLst>
              <a:ext uri="{FF2B5EF4-FFF2-40B4-BE49-F238E27FC236}">
                <a16:creationId xmlns:a16="http://schemas.microsoft.com/office/drawing/2014/main" id="{F43CCA2D-8CA5-53B1-35C8-92E13BD89D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352800"/>
            <a:ext cx="5562600" cy="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5" name="Line 5">
            <a:extLst>
              <a:ext uri="{FF2B5EF4-FFF2-40B4-BE49-F238E27FC236}">
                <a16:creationId xmlns:a16="http://schemas.microsoft.com/office/drawing/2014/main" id="{F17B3DCC-D5D7-EB32-F0C7-1EF4013CC4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895600"/>
            <a:ext cx="5562600" cy="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>
            <a:extLst>
              <a:ext uri="{FF2B5EF4-FFF2-40B4-BE49-F238E27FC236}">
                <a16:creationId xmlns:a16="http://schemas.microsoft.com/office/drawing/2014/main" id="{9CA2B533-A3E8-6C33-3B7F-5A8029C88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943600"/>
            <a:ext cx="5562600" cy="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184B6D19-B61C-C46D-2FFA-938AE790E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running example …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8187FE3F-1FF7-C0B9-288F-95BD0D44C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990600"/>
          </a:xfrm>
        </p:spPr>
        <p:txBody>
          <a:bodyPr/>
          <a:lstStyle/>
          <a:p>
            <a:pPr>
              <a:buFontTx/>
              <a:buChar char=" "/>
            </a:pPr>
            <a:r>
              <a:rPr lang="en-GB" altLang="en-US" sz="2400"/>
              <a:t>a simple graphics drawing package</a:t>
            </a:r>
          </a:p>
          <a:p>
            <a:pPr>
              <a:buFontTx/>
              <a:buChar char=" "/>
            </a:pPr>
            <a:r>
              <a:rPr lang="en-GB" altLang="en-US" sz="2400"/>
              <a:t>supports several types of shape</a:t>
            </a:r>
          </a:p>
        </p:txBody>
      </p:sp>
      <p:graphicFrame>
        <p:nvGraphicFramePr>
          <p:cNvPr id="120836" name="Object 4">
            <a:extLst>
              <a:ext uri="{FF2B5EF4-FFF2-40B4-BE49-F238E27FC236}">
                <a16:creationId xmlns:a16="http://schemas.microsoft.com/office/drawing/2014/main" id="{49B0A38B-6D22-4939-36EE-C2E1AF1BE0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909763"/>
          <a:ext cx="4343400" cy="311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216400" imgH="2908300" progId="Word.Document.8">
                  <p:embed/>
                </p:oleObj>
              </mc:Choice>
              <mc:Fallback>
                <p:oleObj name="Document" r:id="rId2" imgW="4216400" imgH="29083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09763"/>
                        <a:ext cx="4343400" cy="311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99D1A32-1B75-871C-4105-AEE0FD554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define your own types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F1051015-FCB1-7AE5-BD49-1D8BE6D5A74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6400800" cy="457200"/>
          </a:xfrm>
        </p:spPr>
        <p:txBody>
          <a:bodyPr/>
          <a:lstStyle/>
          <a:p>
            <a:pPr>
              <a:buFontTx/>
              <a:buChar char=" "/>
            </a:pPr>
            <a:r>
              <a:rPr lang="en-GB" altLang="en-US" sz="1800"/>
              <a:t>an x,y location is defined by two numbers</a:t>
            </a:r>
            <a:endParaRPr lang="en-GB" altLang="en-US" sz="2000"/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48ADE652-FEFD-0BCE-CC89-B8F68CCB5FF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3200400"/>
            <a:ext cx="7543800" cy="457200"/>
          </a:xfrm>
        </p:spPr>
        <p:txBody>
          <a:bodyPr/>
          <a:lstStyle/>
          <a:p>
            <a:pPr>
              <a:buFontTx/>
              <a:buChar char=" "/>
            </a:pPr>
            <a:r>
              <a:rPr lang="en-GB" altLang="en-US" sz="1800"/>
              <a:t>a graphic object is defined by its shape, size, and centre</a:t>
            </a:r>
          </a:p>
        </p:txBody>
      </p:sp>
      <p:sp>
        <p:nvSpPr>
          <p:cNvPr id="117765" name="Rectangle 5">
            <a:extLst>
              <a:ext uri="{FF2B5EF4-FFF2-40B4-BE49-F238E27FC236}">
                <a16:creationId xmlns:a16="http://schemas.microsoft.com/office/drawing/2014/main" id="{1FB55E04-5828-C805-CADE-9BCBE2632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2362200"/>
            <a:ext cx="35956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Point == Nat </a:t>
            </a:r>
            <a:r>
              <a:rPr lang="en-GB" altLang="en-US" sz="2800">
                <a:latin typeface="Verdana" panose="020B0604030504040204" pitchFamily="34" charset="0"/>
                <a:sym typeface="Symbol" pitchFamily="2" charset="2"/>
              </a:rPr>
              <a:t></a:t>
            </a:r>
            <a:r>
              <a:rPr lang="en-GB" altLang="en-US" sz="2800">
                <a:latin typeface="Verdana" panose="020B0604030504040204" pitchFamily="34" charset="0"/>
              </a:rPr>
              <a:t> Nat</a:t>
            </a:r>
          </a:p>
        </p:txBody>
      </p:sp>
      <p:grpSp>
        <p:nvGrpSpPr>
          <p:cNvPr id="117766" name="Group 6">
            <a:extLst>
              <a:ext uri="{FF2B5EF4-FFF2-40B4-BE49-F238E27FC236}">
                <a16:creationId xmlns:a16="http://schemas.microsoft.com/office/drawing/2014/main" id="{57E3969D-ECCB-A597-ECA4-D9CDA2C6B821}"/>
              </a:ext>
            </a:extLst>
          </p:cNvPr>
          <p:cNvGrpSpPr>
            <a:grpSpLocks/>
          </p:cNvGrpSpPr>
          <p:nvPr/>
        </p:nvGrpSpPr>
        <p:grpSpPr bwMode="auto">
          <a:xfrm>
            <a:off x="1385888" y="3590925"/>
            <a:ext cx="6919912" cy="2657475"/>
            <a:chOff x="681" y="2022"/>
            <a:chExt cx="4359" cy="1674"/>
          </a:xfrm>
        </p:grpSpPr>
        <p:sp>
          <p:nvSpPr>
            <p:cNvPr id="117767" name="Text Box 7">
              <a:extLst>
                <a:ext uri="{FF2B5EF4-FFF2-40B4-BE49-F238E27FC236}">
                  <a16:creationId xmlns:a16="http://schemas.microsoft.com/office/drawing/2014/main" id="{03C010C7-C70E-B131-D452-3F1B82C9C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457"/>
              <a:ext cx="3513" cy="1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14400" algn="l"/>
                  <a:tab pos="27432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GB" altLang="en-US">
                  <a:latin typeface="Verdana" panose="020B0604030504040204" pitchFamily="34" charset="0"/>
                </a:rPr>
                <a:t>shape: {line, ellipse, rectangle}</a:t>
              </a:r>
            </a:p>
            <a:p>
              <a:pPr>
                <a:lnSpc>
                  <a:spcPct val="120000"/>
                </a:lnSpc>
              </a:pPr>
              <a:r>
                <a:rPr lang="en-GB" altLang="en-US">
                  <a:latin typeface="Verdana" panose="020B0604030504040204" pitchFamily="34" charset="0"/>
                </a:rPr>
                <a:t>x, y:	Point	</a:t>
              </a:r>
              <a:r>
                <a:rPr lang="en-GB" altLang="en-US" sz="2000">
                  <a:latin typeface="Verdana" panose="020B0604030504040204" pitchFamily="34" charset="0"/>
                </a:rPr>
                <a:t>–   position of centre</a:t>
              </a:r>
              <a:endParaRPr lang="en-GB" altLang="en-US">
                <a:latin typeface="Verdana" panose="020B0604030504040204" pitchFamily="34" charset="0"/>
              </a:endParaRPr>
            </a:p>
            <a:p>
              <a:pPr>
                <a:lnSpc>
                  <a:spcPct val="120000"/>
                </a:lnSpc>
              </a:pPr>
              <a:r>
                <a:rPr lang="en-GB" altLang="en-US">
                  <a:latin typeface="Verdana" panose="020B0604030504040204" pitchFamily="34" charset="0"/>
                </a:rPr>
                <a:t>wid: 	Nat</a:t>
              </a:r>
            </a:p>
            <a:p>
              <a:pPr>
                <a:lnSpc>
                  <a:spcPct val="120000"/>
                </a:lnSpc>
              </a:pPr>
              <a:r>
                <a:rPr lang="en-GB" altLang="en-US">
                  <a:latin typeface="Verdana" panose="020B0604030504040204" pitchFamily="34" charset="0"/>
                </a:rPr>
                <a:t>ht: 	Nat	</a:t>
              </a:r>
              <a:r>
                <a:rPr lang="en-GB" altLang="en-US" sz="2000">
                  <a:latin typeface="Verdana" panose="020B0604030504040204" pitchFamily="34" charset="0"/>
                </a:rPr>
                <a:t>–   size of shape</a:t>
              </a:r>
            </a:p>
          </p:txBody>
        </p:sp>
        <p:sp>
          <p:nvSpPr>
            <p:cNvPr id="117768" name="Rectangle 8">
              <a:extLst>
                <a:ext uri="{FF2B5EF4-FFF2-40B4-BE49-F238E27FC236}">
                  <a16:creationId xmlns:a16="http://schemas.microsoft.com/office/drawing/2014/main" id="{A4DA561D-6565-12AB-E167-2761AD9C4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" y="2022"/>
              <a:ext cx="126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>
                  <a:latin typeface="Verdana" panose="020B0604030504040204" pitchFamily="34" charset="0"/>
                </a:rPr>
                <a:t>Shape ==</a:t>
              </a:r>
            </a:p>
          </p:txBody>
        </p:sp>
        <p:sp>
          <p:nvSpPr>
            <p:cNvPr id="117769" name="Line 9">
              <a:extLst>
                <a:ext uri="{FF2B5EF4-FFF2-40B4-BE49-F238E27FC236}">
                  <a16:creationId xmlns:a16="http://schemas.microsoft.com/office/drawing/2014/main" id="{BC72CFD6-A7E6-BE9F-D87A-B6AD521A6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448"/>
              <a:ext cx="38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770" name="Line 10">
              <a:extLst>
                <a:ext uri="{FF2B5EF4-FFF2-40B4-BE49-F238E27FC236}">
                  <a16:creationId xmlns:a16="http://schemas.microsoft.com/office/drawing/2014/main" id="{FE76AB1F-6C8A-8DBC-40AB-DBCB530D4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696"/>
              <a:ext cx="38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771" name="Line 11">
              <a:extLst>
                <a:ext uri="{FF2B5EF4-FFF2-40B4-BE49-F238E27FC236}">
                  <a16:creationId xmlns:a16="http://schemas.microsoft.com/office/drawing/2014/main" id="{640B321A-B0CD-0C71-E8BB-18BB22566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448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772" name="Line 12">
              <a:extLst>
                <a:ext uri="{FF2B5EF4-FFF2-40B4-BE49-F238E27FC236}">
                  <a16:creationId xmlns:a16="http://schemas.microsoft.com/office/drawing/2014/main" id="{184CA176-AD42-2488-9244-3F321A9831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448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EA705A3B-E831-2D92-42D7-920239E39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… yet another type definition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D954AC04-3224-EB3C-B42F-3C1187188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A collection of graphic objects can be identified by a ‘lookup dictionary’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400"/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/>
              <a:t>	[Id]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/>
              <a:t>	Shape_Dict == Id  </a:t>
            </a:r>
            <a:r>
              <a:rPr lang="en-GB" altLang="en-US" sz="2400">
                <a:sym typeface="Symbol" pitchFamily="2" charset="2"/>
              </a:rPr>
              <a:t></a:t>
            </a:r>
            <a:r>
              <a:rPr lang="en-GB" altLang="en-US" sz="2400"/>
              <a:t>  Shape</a:t>
            </a:r>
          </a:p>
          <a:p>
            <a:pPr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Id is an introduced set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some sort of unique identifier for each object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Shap_Dict is a function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for any Id within its domain (the valid shapes) it gives you a corresponding shapthis means for any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152CE3D-ED93-0CE9-CF5B-DFC9006DA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use them to define state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E0619419-7EBD-C8E3-BD2D-61BD862F6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964113"/>
            <a:ext cx="63690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>
                <a:latin typeface="Verdana" panose="020B0604030504040204" pitchFamily="34" charset="0"/>
              </a:rPr>
              <a:t>shapes: 	Shape_Dict</a:t>
            </a:r>
          </a:p>
          <a:p>
            <a:r>
              <a:rPr lang="en-GB" altLang="en-US">
                <a:latin typeface="Verdana" panose="020B0604030504040204" pitchFamily="34" charset="0"/>
              </a:rPr>
              <a:t>selection: 	</a:t>
            </a:r>
            <a:r>
              <a:rPr lang="en-GB" altLang="en-US" b="1">
                <a:latin typeface="Verdana" panose="020B0604030504040204" pitchFamily="34" charset="0"/>
                <a:sym typeface="Symbol" pitchFamily="2" charset="2"/>
              </a:rPr>
              <a:t>set</a:t>
            </a:r>
            <a:r>
              <a:rPr lang="en-GB" altLang="en-US">
                <a:latin typeface="Verdana" panose="020B0604030504040204" pitchFamily="34" charset="0"/>
              </a:rPr>
              <a:t> Id	</a:t>
            </a:r>
            <a:r>
              <a:rPr lang="en-GB" altLang="en-US" sz="2000">
                <a:latin typeface="Verdana" panose="020B0604030504040204" pitchFamily="34" charset="0"/>
              </a:rPr>
              <a:t>– selected objects</a:t>
            </a:r>
            <a:endParaRPr lang="en-GB" altLang="en-US">
              <a:latin typeface="Verdana" panose="020B0604030504040204" pitchFamily="34" charset="0"/>
            </a:endParaRPr>
          </a:p>
        </p:txBody>
      </p:sp>
      <p:sp>
        <p:nvSpPr>
          <p:cNvPr id="52228" name="Line 4">
            <a:extLst>
              <a:ext uri="{FF2B5EF4-FFF2-40B4-BE49-F238E27FC236}">
                <a16:creationId xmlns:a16="http://schemas.microsoft.com/office/drawing/2014/main" id="{0AA23813-3BFF-088F-B81F-3A642E4A9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29" name="Line 5">
            <a:extLst>
              <a:ext uri="{FF2B5EF4-FFF2-40B4-BE49-F238E27FC236}">
                <a16:creationId xmlns:a16="http://schemas.microsoft.com/office/drawing/2014/main" id="{7685F6BB-83CA-F38D-66B6-911B3D030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6019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0" name="Line 6">
            <a:extLst>
              <a:ext uri="{FF2B5EF4-FFF2-40B4-BE49-F238E27FC236}">
                <a16:creationId xmlns:a16="http://schemas.microsoft.com/office/drawing/2014/main" id="{137E1B96-6125-513A-267B-444C261C9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1" name="Line 7">
            <a:extLst>
              <a:ext uri="{FF2B5EF4-FFF2-40B4-BE49-F238E27FC236}">
                <a16:creationId xmlns:a16="http://schemas.microsoft.com/office/drawing/2014/main" id="{EC7CD188-DAD6-DBE1-161C-D82A1C4B0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800600"/>
            <a:ext cx="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2232" name="Object 8">
            <a:extLst>
              <a:ext uri="{FF2B5EF4-FFF2-40B4-BE49-F238E27FC236}">
                <a16:creationId xmlns:a16="http://schemas.microsoft.com/office/drawing/2014/main" id="{4CBDE9AE-5DF7-942D-B023-A10AAE56EB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600200"/>
          <a:ext cx="43434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216400" imgH="2908300" progId="Word.Document.8">
                  <p:embed/>
                </p:oleObj>
              </mc:Choice>
              <mc:Fallback>
                <p:oleObj name="Document" r:id="rId2" imgW="4216400" imgH="2908300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00200"/>
                        <a:ext cx="4343400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D8E7A51-9862-5136-3C6E-201EC65FC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invariants and initial state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77ACF3E1-6C28-99B2-BD59-C4E5AEE48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108325"/>
            <a:ext cx="5468938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>
                <a:latin typeface="Verdana" panose="020B0604030504040204" pitchFamily="34" charset="0"/>
              </a:rPr>
              <a:t>selection </a:t>
            </a:r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</a:t>
            </a:r>
            <a:r>
              <a:rPr lang="en-GB" altLang="en-US">
                <a:latin typeface="Verdana" panose="020B0604030504040204" pitchFamily="34" charset="0"/>
              </a:rPr>
              <a:t> </a:t>
            </a:r>
            <a:r>
              <a:rPr lang="en-GB" altLang="en-US" b="1">
                <a:latin typeface="Verdana" panose="020B0604030504040204" pitchFamily="34" charset="0"/>
              </a:rPr>
              <a:t>dom </a:t>
            </a:r>
            <a:r>
              <a:rPr lang="en-GB" altLang="en-US">
                <a:latin typeface="Verdana" panose="020B0604030504040204" pitchFamily="34" charset="0"/>
              </a:rPr>
              <a:t>shapes</a:t>
            </a:r>
          </a:p>
          <a:p>
            <a:r>
              <a:rPr lang="en-GB" altLang="en-US" sz="2000">
                <a:latin typeface="Verdana" panose="020B0604030504040204" pitchFamily="34" charset="0"/>
              </a:rPr>
              <a:t>	</a:t>
            </a:r>
            <a:r>
              <a:rPr lang="en-GB" altLang="en-US" sz="1800">
                <a:latin typeface="Verdana" panose="020B0604030504040204" pitchFamily="34" charset="0"/>
              </a:rPr>
              <a:t>– selection must consist of valid objects</a:t>
            </a:r>
            <a:endParaRPr lang="en-GB" altLang="en-US">
              <a:latin typeface="Verdana" panose="020B0604030504040204" pitchFamily="34" charset="0"/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CBF15E2-6DE9-6439-F04A-08AA462F0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057400"/>
            <a:ext cx="7154863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>
                <a:latin typeface="Verdana" panose="020B0604030504040204" pitchFamily="34" charset="0"/>
              </a:rPr>
              <a:t>invariants	</a:t>
            </a:r>
            <a:r>
              <a:rPr lang="en-GB" altLang="en-US" sz="2000">
                <a:latin typeface="Verdana" panose="020B0604030504040204" pitchFamily="34" charset="0"/>
              </a:rPr>
              <a:t>– conditions that are always be true</a:t>
            </a:r>
          </a:p>
          <a:p>
            <a:r>
              <a:rPr lang="en-GB" altLang="en-US" sz="2000">
                <a:latin typeface="Verdana" panose="020B0604030504040204" pitchFamily="34" charset="0"/>
              </a:rPr>
              <a:t>	– must be preserved by every operation</a:t>
            </a:r>
          </a:p>
        </p:txBody>
      </p:sp>
      <p:sp>
        <p:nvSpPr>
          <p:cNvPr id="53253" name="Line 5">
            <a:extLst>
              <a:ext uri="{FF2B5EF4-FFF2-40B4-BE49-F238E27FC236}">
                <a16:creationId xmlns:a16="http://schemas.microsoft.com/office/drawing/2014/main" id="{DE141C8A-26EB-BF02-F97B-3B4C4250F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9718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4" name="Line 6">
            <a:extLst>
              <a:ext uri="{FF2B5EF4-FFF2-40B4-BE49-F238E27FC236}">
                <a16:creationId xmlns:a16="http://schemas.microsoft.com/office/drawing/2014/main" id="{3FFFA85B-936C-91D3-B714-EB0FEF333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86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5" name="Line 7">
            <a:extLst>
              <a:ext uri="{FF2B5EF4-FFF2-40B4-BE49-F238E27FC236}">
                <a16:creationId xmlns:a16="http://schemas.microsoft.com/office/drawing/2014/main" id="{D44D4903-BD95-1966-96ED-565A1AF908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9718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6" name="Line 8">
            <a:extLst>
              <a:ext uri="{FF2B5EF4-FFF2-40B4-BE49-F238E27FC236}">
                <a16:creationId xmlns:a16="http://schemas.microsoft.com/office/drawing/2014/main" id="{F2D6699B-FE9B-618F-696F-F27DB9803B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9718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7" name="Text Box 9">
            <a:extLst>
              <a:ext uri="{FF2B5EF4-FFF2-40B4-BE49-F238E27FC236}">
                <a16:creationId xmlns:a16="http://schemas.microsoft.com/office/drawing/2014/main" id="{AFAEBFA2-1714-35D7-150B-92B535E3D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45088"/>
            <a:ext cx="52578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 b="1">
                <a:latin typeface="Verdana" panose="020B0604030504040204" pitchFamily="34" charset="0"/>
              </a:rPr>
              <a:t>dom </a:t>
            </a:r>
            <a:r>
              <a:rPr lang="en-GB" altLang="en-US">
                <a:latin typeface="Verdana" panose="020B0604030504040204" pitchFamily="34" charset="0"/>
              </a:rPr>
              <a:t>shapes = {}	</a:t>
            </a:r>
            <a:r>
              <a:rPr lang="en-GB" altLang="en-US" sz="1800">
                <a:latin typeface="Verdana" panose="020B0604030504040204" pitchFamily="34" charset="0"/>
              </a:rPr>
              <a:t>– no objects</a:t>
            </a:r>
          </a:p>
          <a:p>
            <a:r>
              <a:rPr lang="en-GB" altLang="en-US">
                <a:latin typeface="Verdana" panose="020B0604030504040204" pitchFamily="34" charset="0"/>
              </a:rPr>
              <a:t>selection = {}	</a:t>
            </a:r>
            <a:r>
              <a:rPr lang="en-GB" altLang="en-US" sz="1800">
                <a:latin typeface="Verdana" panose="020B0604030504040204" pitchFamily="34" charset="0"/>
              </a:rPr>
              <a:t>– selection is empty</a:t>
            </a: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EAF60012-9482-4A98-CFDF-D8694A1BF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19600"/>
            <a:ext cx="5184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>
                <a:latin typeface="Verdana" panose="020B0604030504040204" pitchFamily="34" charset="0"/>
              </a:rPr>
              <a:t>initial state </a:t>
            </a:r>
            <a:r>
              <a:rPr lang="en-GB" altLang="en-US" sz="2000">
                <a:latin typeface="Verdana" panose="020B0604030504040204" pitchFamily="34" charset="0"/>
              </a:rPr>
              <a:t>– how the system starts!</a:t>
            </a:r>
          </a:p>
        </p:txBody>
      </p:sp>
      <p:sp>
        <p:nvSpPr>
          <p:cNvPr id="53259" name="Line 11">
            <a:extLst>
              <a:ext uri="{FF2B5EF4-FFF2-40B4-BE49-F238E27FC236}">
                <a16:creationId xmlns:a16="http://schemas.microsoft.com/office/drawing/2014/main" id="{F252F5A8-D485-2B4D-473F-81392758F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0292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0" name="Line 12">
            <a:extLst>
              <a:ext uri="{FF2B5EF4-FFF2-40B4-BE49-F238E27FC236}">
                <a16:creationId xmlns:a16="http://schemas.microsoft.com/office/drawing/2014/main" id="{A317C4D8-C6AC-C510-F035-04FA30BBB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096000"/>
            <a:ext cx="617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1" name="Line 13">
            <a:extLst>
              <a:ext uri="{FF2B5EF4-FFF2-40B4-BE49-F238E27FC236}">
                <a16:creationId xmlns:a16="http://schemas.microsoft.com/office/drawing/2014/main" id="{7A9F122C-629F-A2A3-6793-6F566F6C8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0292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2" name="Line 14">
            <a:extLst>
              <a:ext uri="{FF2B5EF4-FFF2-40B4-BE49-F238E27FC236}">
                <a16:creationId xmlns:a16="http://schemas.microsoft.com/office/drawing/2014/main" id="{73BB180C-DCB2-0D09-3EB3-C7F9A6807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0292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13D006B0-762D-2C4A-282F-528A6028E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Defining operations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C410E90A-3D69-EB12-90B9-873228487E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pPr>
              <a:buFontTx/>
              <a:buChar char=" "/>
            </a:pPr>
            <a:r>
              <a:rPr lang="en-GB" altLang="en-US" sz="2000"/>
              <a:t>State change is represented as two copies of the state</a:t>
            </a:r>
          </a:p>
          <a:p>
            <a:pPr>
              <a:buFontTx/>
              <a:buChar char=" "/>
            </a:pPr>
            <a:r>
              <a:rPr lang="en-GB" altLang="en-US" sz="2000"/>
              <a:t>	before	–  State</a:t>
            </a:r>
          </a:p>
          <a:p>
            <a:pPr>
              <a:buFontTx/>
              <a:buChar char=" "/>
            </a:pPr>
            <a:r>
              <a:rPr lang="en-GB" altLang="en-US" sz="2000"/>
              <a:t>	after	–  State’</a:t>
            </a:r>
            <a:endParaRPr lang="en-GB" altLang="en-US" sz="1200"/>
          </a:p>
          <a:p>
            <a:pPr>
              <a:buFontTx/>
              <a:buChar char=" "/>
            </a:pPr>
            <a:endParaRPr lang="en-GB" altLang="en-US" sz="2000"/>
          </a:p>
          <a:p>
            <a:pPr>
              <a:buFontTx/>
              <a:buChar char=" "/>
            </a:pPr>
            <a:r>
              <a:rPr lang="en-GB" altLang="en-US" sz="2000"/>
              <a:t>The Unselect operation deselects any selected objects</a:t>
            </a:r>
          </a:p>
        </p:txBody>
      </p:sp>
      <p:grpSp>
        <p:nvGrpSpPr>
          <p:cNvPr id="111628" name="Group 12">
            <a:extLst>
              <a:ext uri="{FF2B5EF4-FFF2-40B4-BE49-F238E27FC236}">
                <a16:creationId xmlns:a16="http://schemas.microsoft.com/office/drawing/2014/main" id="{0D1636FA-D57F-510C-3320-C7BA47A87C5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98925"/>
            <a:ext cx="7696200" cy="1844675"/>
            <a:chOff x="528" y="2534"/>
            <a:chExt cx="4848" cy="1162"/>
          </a:xfrm>
        </p:grpSpPr>
        <p:sp>
          <p:nvSpPr>
            <p:cNvPr id="111620" name="Text Box 4">
              <a:extLst>
                <a:ext uri="{FF2B5EF4-FFF2-40B4-BE49-F238E27FC236}">
                  <a16:creationId xmlns:a16="http://schemas.microsoft.com/office/drawing/2014/main" id="{3BDD77C8-4A7F-EE8C-3EB0-53284FACAF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5" y="2947"/>
              <a:ext cx="3942" cy="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0" algn="l"/>
                  <a:tab pos="29591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r>
                <a:rPr lang="en-GB" altLang="en-US">
                  <a:latin typeface="Verdana" panose="020B0604030504040204" pitchFamily="34" charset="0"/>
                  <a:sym typeface="Symbol" pitchFamily="2" charset="2"/>
                </a:rPr>
                <a:t>selection' = {} 	</a:t>
              </a:r>
              <a:r>
                <a:rPr lang="en-GB" altLang="en-US" sz="1800">
                  <a:latin typeface="Verdana" panose="020B0604030504040204" pitchFamily="34" charset="0"/>
                </a:rPr>
                <a:t>– new selection is empty</a:t>
              </a:r>
              <a:endParaRPr lang="en-GB" altLang="en-US" sz="2000">
                <a:latin typeface="Verdana" panose="020B0604030504040204" pitchFamily="34" charset="0"/>
              </a:endParaRPr>
            </a:p>
            <a:p>
              <a:endParaRPr lang="en-GB" altLang="en-US" sz="1200">
                <a:latin typeface="Verdana" panose="020B0604030504040204" pitchFamily="34" charset="0"/>
                <a:sym typeface="Symbol" pitchFamily="2" charset="2"/>
              </a:endParaRPr>
            </a:p>
            <a:p>
              <a:r>
                <a:rPr lang="en-GB" altLang="en-US">
                  <a:latin typeface="Verdana" panose="020B0604030504040204" pitchFamily="34" charset="0"/>
                  <a:sym typeface="Symbol" pitchFamily="2" charset="2"/>
                </a:rPr>
                <a:t>shapes' = shapes	</a:t>
              </a:r>
              <a:r>
                <a:rPr lang="en-GB" altLang="en-US" sz="1800">
                  <a:latin typeface="Verdana" panose="020B0604030504040204" pitchFamily="34" charset="0"/>
                </a:rPr>
                <a:t>– but nothing else changes</a:t>
              </a:r>
            </a:p>
          </p:txBody>
        </p:sp>
        <p:sp>
          <p:nvSpPr>
            <p:cNvPr id="111621" name="Rectangle 5">
              <a:extLst>
                <a:ext uri="{FF2B5EF4-FFF2-40B4-BE49-F238E27FC236}">
                  <a16:creationId xmlns:a16="http://schemas.microsoft.com/office/drawing/2014/main" id="{C6AABD25-7FE3-2326-1AA5-8E86A63E1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534"/>
              <a:ext cx="100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latin typeface="Verdana" panose="020B0604030504040204" pitchFamily="34" charset="0"/>
                </a:rPr>
                <a:t>unselect:</a:t>
              </a:r>
            </a:p>
          </p:txBody>
        </p:sp>
        <p:sp>
          <p:nvSpPr>
            <p:cNvPr id="111622" name="Line 6">
              <a:extLst>
                <a:ext uri="{FF2B5EF4-FFF2-40B4-BE49-F238E27FC236}">
                  <a16:creationId xmlns:a16="http://schemas.microsoft.com/office/drawing/2014/main" id="{C9557837-E686-84F1-03A3-A900A39268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880"/>
              <a:ext cx="44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3" name="Line 7">
              <a:extLst>
                <a:ext uri="{FF2B5EF4-FFF2-40B4-BE49-F238E27FC236}">
                  <a16:creationId xmlns:a16="http://schemas.microsoft.com/office/drawing/2014/main" id="{BC479EDC-B81D-4F44-9161-C0B3CF8FB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696"/>
              <a:ext cx="44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6" name="Line 10">
              <a:extLst>
                <a:ext uri="{FF2B5EF4-FFF2-40B4-BE49-F238E27FC236}">
                  <a16:creationId xmlns:a16="http://schemas.microsoft.com/office/drawing/2014/main" id="{8D752FDD-89BE-F670-B8B3-FBF87AFAD9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80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7" name="Line 11">
              <a:extLst>
                <a:ext uri="{FF2B5EF4-FFF2-40B4-BE49-F238E27FC236}">
                  <a16:creationId xmlns:a16="http://schemas.microsoft.com/office/drawing/2014/main" id="{1E78DCE5-43B9-37DC-2D0F-F39FA7F78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880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C2B934E-3192-E984-CFCE-4E8191E2B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… another operation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B3BFEC92-212E-F27B-4BB2-0E3B8AF23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2781300"/>
            <a:ext cx="6548437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 b="1">
                <a:latin typeface="Verdana" panose="020B0604030504040204" pitchFamily="34" charset="0"/>
              </a:rPr>
              <a:t>dom </a:t>
            </a:r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shapes' = </a:t>
            </a:r>
            <a:r>
              <a:rPr lang="en-GB" altLang="en-US" b="1">
                <a:latin typeface="Verdana" panose="020B0604030504040204" pitchFamily="34" charset="0"/>
              </a:rPr>
              <a:t>dom </a:t>
            </a:r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shapes – selection</a:t>
            </a:r>
          </a:p>
          <a:p>
            <a:r>
              <a:rPr lang="en-GB" altLang="en-US" sz="2000">
                <a:latin typeface="Verdana" panose="020B0604030504040204" pitchFamily="34" charset="0"/>
              </a:rPr>
              <a:t>		</a:t>
            </a:r>
            <a:r>
              <a:rPr lang="en-GB" altLang="en-US" sz="1800">
                <a:latin typeface="Verdana" panose="020B0604030504040204" pitchFamily="34" charset="0"/>
              </a:rPr>
              <a:t>– remove selected objects</a:t>
            </a:r>
          </a:p>
          <a:p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</a:t>
            </a:r>
            <a:r>
              <a:rPr lang="en-GB" altLang="en-US">
                <a:latin typeface="Verdana" panose="020B0604030504040204" pitchFamily="34" charset="0"/>
              </a:rPr>
              <a:t> </a:t>
            </a:r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id </a:t>
            </a:r>
            <a:r>
              <a:rPr lang="en-GB" altLang="en-US">
                <a:latin typeface="Verdana" panose="020B0604030504040204" pitchFamily="34" charset="0"/>
              </a:rPr>
              <a:t> </a:t>
            </a:r>
            <a:r>
              <a:rPr lang="en-GB" altLang="en-US" b="1">
                <a:latin typeface="Verdana" panose="020B0604030504040204" pitchFamily="34" charset="0"/>
              </a:rPr>
              <a:t>dom </a:t>
            </a:r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shapes' </a:t>
            </a:r>
          </a:p>
          <a:p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	 shapes' (id) = shapes(id)</a:t>
            </a:r>
          </a:p>
          <a:p>
            <a:r>
              <a:rPr lang="en-GB" altLang="en-US" sz="2000">
                <a:latin typeface="Verdana" panose="020B0604030504040204" pitchFamily="34" charset="0"/>
              </a:rPr>
              <a:t>		</a:t>
            </a:r>
            <a:r>
              <a:rPr lang="en-GB" altLang="en-US" sz="1800">
                <a:latin typeface="Verdana" panose="020B0604030504040204" pitchFamily="34" charset="0"/>
              </a:rPr>
              <a:t>– remaining objects unchanged</a:t>
            </a:r>
            <a:endParaRPr lang="en-GB" altLang="en-US" sz="2000">
              <a:latin typeface="Verdana" panose="020B0604030504040204" pitchFamily="34" charset="0"/>
            </a:endParaRPr>
          </a:p>
          <a:p>
            <a:r>
              <a:rPr lang="en-GB" altLang="en-US">
                <a:latin typeface="Verdana" panose="020B0604030504040204" pitchFamily="34" charset="0"/>
                <a:sym typeface="Symbol" pitchFamily="2" charset="2"/>
              </a:rPr>
              <a:t>selection' = {} 	</a:t>
            </a:r>
            <a:r>
              <a:rPr lang="en-GB" altLang="en-US" sz="1800">
                <a:latin typeface="Verdana" panose="020B0604030504040204" pitchFamily="34" charset="0"/>
              </a:rPr>
              <a:t>– new selection is empty</a:t>
            </a:r>
            <a:endParaRPr lang="en-GB" altLang="en-US" sz="2000">
              <a:latin typeface="Verdana" panose="020B0604030504040204" pitchFamily="34" charset="0"/>
            </a:endParaRPr>
          </a:p>
          <a:p>
            <a:endParaRPr lang="en-GB" altLang="en-US">
              <a:latin typeface="Verdana" panose="020B0604030504040204" pitchFamily="34" charset="0"/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1F26C17F-3E41-CF03-719B-999460585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98675"/>
            <a:ext cx="1260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Verdana" panose="020B0604030504040204" pitchFamily="34" charset="0"/>
              </a:rPr>
              <a:t>delete:</a:t>
            </a:r>
          </a:p>
        </p:txBody>
      </p:sp>
      <p:sp>
        <p:nvSpPr>
          <p:cNvPr id="54277" name="Line 5">
            <a:extLst>
              <a:ext uri="{FF2B5EF4-FFF2-40B4-BE49-F238E27FC236}">
                <a16:creationId xmlns:a16="http://schemas.microsoft.com/office/drawing/2014/main" id="{DDA6EEAD-7189-35F7-58DD-19AF30BE6A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4638" y="2705100"/>
            <a:ext cx="701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8" name="Line 6">
            <a:extLst>
              <a:ext uri="{FF2B5EF4-FFF2-40B4-BE49-F238E27FC236}">
                <a16:creationId xmlns:a16="http://schemas.microsoft.com/office/drawing/2014/main" id="{126C1043-FBBF-D72A-0A3B-690F1E67A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4638" y="5067300"/>
            <a:ext cx="701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9" name="Line 7">
            <a:extLst>
              <a:ext uri="{FF2B5EF4-FFF2-40B4-BE49-F238E27FC236}">
                <a16:creationId xmlns:a16="http://schemas.microsoft.com/office/drawing/2014/main" id="{9449A780-43F5-7772-7586-E76248F9C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4638" y="2705100"/>
            <a:ext cx="0" cy="2362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0" name="Line 8">
            <a:extLst>
              <a:ext uri="{FF2B5EF4-FFF2-40B4-BE49-F238E27FC236}">
                <a16:creationId xmlns:a16="http://schemas.microsoft.com/office/drawing/2014/main" id="{0CFFAE9F-88FF-7DB4-52C4-1DCE8DE68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0838" y="2705100"/>
            <a:ext cx="0" cy="2362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1" name="Text Box 9">
            <a:extLst>
              <a:ext uri="{FF2B5EF4-FFF2-40B4-BE49-F238E27FC236}">
                <a16:creationId xmlns:a16="http://schemas.microsoft.com/office/drawing/2014/main" id="{B12C0541-D434-2FA6-AAA3-92307017E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410200"/>
            <a:ext cx="697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ZapfDingbats" charset="0"/>
                <a:sym typeface="Monotype Sorts" pitchFamily="2" charset="2"/>
              </a:rPr>
              <a:t></a:t>
            </a:r>
            <a:r>
              <a:rPr lang="en-GB" altLang="en-US" sz="2000">
                <a:latin typeface="Verdana" panose="020B0604030504040204" pitchFamily="34" charset="0"/>
              </a:rPr>
              <a:t>  note again use of primed variables for ‘new’ state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890CB971-9226-F031-24FB-74DFE5218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display/presentation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7A0B3F2-20E8-CCC8-F16B-8A01A06DB5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r>
              <a:rPr lang="en-GB" altLang="en-US" sz="2400"/>
              <a:t>details usually very complex </a:t>
            </a:r>
            <a:r>
              <a:rPr lang="en-GB" altLang="en-US" sz="1800"/>
              <a:t>(pixels etc.)</a:t>
            </a:r>
            <a:br>
              <a:rPr lang="en-GB" altLang="en-US" sz="2400"/>
            </a:br>
            <a:r>
              <a:rPr lang="en-GB" altLang="en-US" sz="2400"/>
              <a:t>… but can define </a:t>
            </a:r>
            <a:r>
              <a:rPr lang="en-GB" altLang="en-US" sz="2400" b="1"/>
              <a:t>what</a:t>
            </a:r>
            <a:r>
              <a:rPr lang="en-GB" altLang="en-US" sz="2400"/>
              <a:t> is visible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669EAC69-05C9-A569-28D5-DAB1A35D6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190875"/>
            <a:ext cx="194627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GB" altLang="en-US" sz="2000">
                <a:latin typeface="Verdana" panose="020B0604030504040204" pitchFamily="34" charset="0"/>
              </a:rPr>
              <a:t>Shape_Type</a:t>
            </a:r>
            <a:endParaRPr lang="en-GB" altLang="en-US" sz="1800">
              <a:latin typeface="Verdan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1800">
                <a:latin typeface="Verdana" panose="020B0604030504040204" pitchFamily="34" charset="0"/>
              </a:rPr>
              <a:t>highlight:  Bool</a:t>
            </a:r>
            <a:endParaRPr lang="en-GB" altLang="en-US" sz="2000">
              <a:latin typeface="Verdana" panose="020B0604030504040204" pitchFamily="34" charset="0"/>
            </a:endParaRP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8079A2EA-935D-F357-C22E-73F7B62CA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138" y="3225800"/>
            <a:ext cx="304165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>
                <a:latin typeface="Verdana" panose="020B0604030504040204" pitchFamily="34" charset="0"/>
              </a:rPr>
              <a:t>Visible_Shape_Type =</a:t>
            </a:r>
          </a:p>
        </p:txBody>
      </p:sp>
      <p:sp>
        <p:nvSpPr>
          <p:cNvPr id="55302" name="Line 6">
            <a:extLst>
              <a:ext uri="{FF2B5EF4-FFF2-40B4-BE49-F238E27FC236}">
                <a16:creationId xmlns:a16="http://schemas.microsoft.com/office/drawing/2014/main" id="{E038E16C-487C-513B-110F-2CF102D97F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1480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3" name="Line 7">
            <a:extLst>
              <a:ext uri="{FF2B5EF4-FFF2-40B4-BE49-F238E27FC236}">
                <a16:creationId xmlns:a16="http://schemas.microsoft.com/office/drawing/2014/main" id="{CCEDDBB1-28AA-50AE-FC3A-22E30B283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1242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4" name="Line 8">
            <a:extLst>
              <a:ext uri="{FF2B5EF4-FFF2-40B4-BE49-F238E27FC236}">
                <a16:creationId xmlns:a16="http://schemas.microsoft.com/office/drawing/2014/main" id="{EC83996F-F71D-EB60-7F4D-6B4F13458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1242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5" name="Rectangle 9">
            <a:extLst>
              <a:ext uri="{FF2B5EF4-FFF2-40B4-BE49-F238E27FC236}">
                <a16:creationId xmlns:a16="http://schemas.microsoft.com/office/drawing/2014/main" id="{DAB27771-5DED-EE32-4F31-0C6049960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14800"/>
            <a:ext cx="15954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display:</a:t>
            </a:r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8E01725F-D295-0D42-CC86-9A9DCBE4E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800600"/>
            <a:ext cx="5027613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 sz="2000">
                <a:latin typeface="Verdana" panose="020B0604030504040204" pitchFamily="34" charset="0"/>
              </a:rPr>
              <a:t>vis_objects:   </a:t>
            </a:r>
            <a:r>
              <a:rPr lang="en-GB" altLang="en-US" sz="2000">
                <a:latin typeface="Verdana" panose="020B0604030504040204" pitchFamily="34" charset="0"/>
                <a:sym typeface="Symbol" pitchFamily="2" charset="2"/>
              </a:rPr>
              <a:t>set</a:t>
            </a:r>
            <a:r>
              <a:rPr lang="en-GB" altLang="en-US" sz="2000">
                <a:latin typeface="Verdana" panose="020B0604030504040204" pitchFamily="34" charset="0"/>
              </a:rPr>
              <a:t> Visible_Shape_Type</a:t>
            </a:r>
            <a:endParaRPr lang="en-GB" altLang="en-US" sz="1800">
              <a:latin typeface="Verdana" panose="020B0604030504040204" pitchFamily="34" charset="0"/>
            </a:endParaRPr>
          </a:p>
        </p:txBody>
      </p:sp>
      <p:sp>
        <p:nvSpPr>
          <p:cNvPr id="55307" name="Line 11">
            <a:extLst>
              <a:ext uri="{FF2B5EF4-FFF2-40B4-BE49-F238E27FC236}">
                <a16:creationId xmlns:a16="http://schemas.microsoft.com/office/drawing/2014/main" id="{EF303155-4247-90C5-2277-C5B95784FA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7244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8" name="Line 12">
            <a:extLst>
              <a:ext uri="{FF2B5EF4-FFF2-40B4-BE49-F238E27FC236}">
                <a16:creationId xmlns:a16="http://schemas.microsoft.com/office/drawing/2014/main" id="{4646DD44-5942-4181-A8FF-86EA5E5EA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3340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9" name="Line 13">
            <a:extLst>
              <a:ext uri="{FF2B5EF4-FFF2-40B4-BE49-F238E27FC236}">
                <a16:creationId xmlns:a16="http://schemas.microsoft.com/office/drawing/2014/main" id="{9F1C6921-8423-70A5-C95D-8AD660FA3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7244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10" name="Line 14">
            <a:extLst>
              <a:ext uri="{FF2B5EF4-FFF2-40B4-BE49-F238E27FC236}">
                <a16:creationId xmlns:a16="http://schemas.microsoft.com/office/drawing/2014/main" id="{6FD60E90-F841-91B8-2B74-1EFF1F23E6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7244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11" name="Line 15">
            <a:extLst>
              <a:ext uri="{FF2B5EF4-FFF2-40B4-BE49-F238E27FC236}">
                <a16:creationId xmlns:a16="http://schemas.microsoft.com/office/drawing/2014/main" id="{33A672D1-05A1-6601-9F5A-E56BD70FE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124200"/>
            <a:ext cx="281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12" name="Line 16">
            <a:extLst>
              <a:ext uri="{FF2B5EF4-FFF2-40B4-BE49-F238E27FC236}">
                <a16:creationId xmlns:a16="http://schemas.microsoft.com/office/drawing/2014/main" id="{B9759DE0-53DC-1657-ED64-C021BDA62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66294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13" name="Text Box 17">
            <a:extLst>
              <a:ext uri="{FF2B5EF4-FFF2-40B4-BE49-F238E27FC236}">
                <a16:creationId xmlns:a16="http://schemas.microsoft.com/office/drawing/2014/main" id="{280EE365-45E8-9EBF-DA04-4874686D0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65763"/>
            <a:ext cx="7467600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  <a:tab pos="3886200" algn="l"/>
              </a:tabLs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GB" altLang="en-US" sz="2000">
                <a:latin typeface="Verdana" panose="020B0604030504040204" pitchFamily="34" charset="0"/>
              </a:rPr>
              <a:t>vis_objects =</a:t>
            </a:r>
          </a:p>
          <a:p>
            <a:r>
              <a:rPr lang="en-GB" altLang="en-US" sz="2000">
                <a:latin typeface="Verdana" panose="020B0604030504040204" pitchFamily="34" charset="0"/>
              </a:rPr>
              <a:t>       { ( objects(id), sel(id) ) | id </a:t>
            </a:r>
            <a:r>
              <a:rPr lang="en-GB" altLang="en-US" sz="2000">
                <a:latin typeface="Verdana" panose="020B0604030504040204" pitchFamily="34" charset="0"/>
                <a:sym typeface="Symbol" pitchFamily="2" charset="2"/>
              </a:rPr>
              <a:t></a:t>
            </a:r>
            <a:r>
              <a:rPr lang="en-GB" altLang="en-US">
                <a:latin typeface="Verdana" panose="020B0604030504040204" pitchFamily="34" charset="0"/>
              </a:rPr>
              <a:t> </a:t>
            </a:r>
            <a:r>
              <a:rPr lang="en-GB" altLang="en-US" sz="2000" b="1">
                <a:latin typeface="Verdana" panose="020B0604030504040204" pitchFamily="34" charset="0"/>
              </a:rPr>
              <a:t>dom </a:t>
            </a:r>
            <a:r>
              <a:rPr lang="en-GB" altLang="en-US" sz="2000">
                <a:latin typeface="Verdana" panose="020B0604030504040204" pitchFamily="34" charset="0"/>
                <a:sym typeface="Symbol" pitchFamily="2" charset="2"/>
              </a:rPr>
              <a:t>objects }</a:t>
            </a:r>
          </a:p>
          <a:p>
            <a:r>
              <a:rPr lang="en-GB" altLang="en-US" sz="2000">
                <a:latin typeface="Verdana" panose="020B0604030504040204" pitchFamily="34" charset="0"/>
                <a:sym typeface="Symbol" pitchFamily="2" charset="2"/>
              </a:rPr>
              <a:t>    where   sel(id ) =  </a:t>
            </a:r>
            <a:r>
              <a:rPr lang="en-GB" altLang="en-US" sz="2000">
                <a:latin typeface="Verdana" panose="020B0604030504040204" pitchFamily="34" charset="0"/>
              </a:rPr>
              <a:t>id </a:t>
            </a:r>
            <a:r>
              <a:rPr lang="en-GB" altLang="en-US" sz="2000">
                <a:latin typeface="Verdana" panose="020B0604030504040204" pitchFamily="34" charset="0"/>
                <a:sym typeface="Symbol" pitchFamily="2" charset="2"/>
              </a:rPr>
              <a:t></a:t>
            </a:r>
            <a:r>
              <a:rPr lang="en-GB" altLang="en-US">
                <a:latin typeface="Verdana" panose="020B0604030504040204" pitchFamily="34" charset="0"/>
              </a:rPr>
              <a:t> </a:t>
            </a:r>
            <a:r>
              <a:rPr lang="en-GB" altLang="en-US" sz="2000">
                <a:latin typeface="Verdana" panose="020B0604030504040204" pitchFamily="34" charset="0"/>
                <a:sym typeface="Symbol" pitchFamily="2" charset="2"/>
              </a:rPr>
              <a:t>selection</a:t>
            </a:r>
            <a:endParaRPr lang="en-GB" altLang="en-US" sz="20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5C82D3D3-5E62-2FDD-074E-C1427DA50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Models of the System</a:t>
            </a:r>
            <a:endParaRPr lang="en-GB" altLang="en-US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2D04E07C-96E0-3FB4-6FBC-54A7E7D065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2400" indent="-152400">
              <a:lnSpc>
                <a:spcPct val="90000"/>
              </a:lnSpc>
              <a:buFontTx/>
              <a:buChar char=" "/>
            </a:pPr>
            <a:r>
              <a:rPr lang="en-GB" altLang="en-US" sz="2400"/>
              <a:t>Standard Formalisms</a:t>
            </a:r>
          </a:p>
          <a:p>
            <a:pPr marL="565150" lvl="1" indent="-184150">
              <a:lnSpc>
                <a:spcPct val="90000"/>
              </a:lnSpc>
              <a:buFontTx/>
              <a:buChar char=" "/>
            </a:pPr>
            <a:r>
              <a:rPr lang="en-GB" altLang="en-US" sz="2000"/>
              <a:t>software engineering notations used to specify the required behaviour of specific interactive systems</a:t>
            </a:r>
          </a:p>
          <a:p>
            <a:pPr marL="152400" indent="-1524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52400" indent="-152400">
              <a:lnSpc>
                <a:spcPct val="90000"/>
              </a:lnSpc>
              <a:buFontTx/>
              <a:buChar char=" "/>
            </a:pPr>
            <a:r>
              <a:rPr lang="en-GB" altLang="en-US" sz="2400"/>
              <a:t>Interaction Models</a:t>
            </a:r>
          </a:p>
          <a:p>
            <a:pPr marL="565150" lvl="1" indent="-184150">
              <a:lnSpc>
                <a:spcPct val="90000"/>
              </a:lnSpc>
              <a:buFontTx/>
              <a:buChar char=" "/>
            </a:pPr>
            <a:r>
              <a:rPr lang="en-GB" altLang="en-US" sz="2000"/>
              <a:t>special purpose mathematical models of interactive systems used to describe usability properties at a generic level</a:t>
            </a:r>
          </a:p>
          <a:p>
            <a:pPr marL="152400" indent="-1524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52400" indent="-152400">
              <a:lnSpc>
                <a:spcPct val="90000"/>
              </a:lnSpc>
              <a:buFontTx/>
              <a:buChar char=" "/>
            </a:pPr>
            <a:r>
              <a:rPr lang="en-GB" altLang="en-US" sz="2400"/>
              <a:t>Continuous Behaviour</a:t>
            </a:r>
          </a:p>
          <a:p>
            <a:pPr marL="565150" lvl="1" indent="-184150">
              <a:lnSpc>
                <a:spcPct val="90000"/>
              </a:lnSpc>
              <a:buFontTx/>
              <a:buChar char=" "/>
            </a:pPr>
            <a:r>
              <a:rPr lang="en-GB" altLang="en-US" sz="2000"/>
              <a:t>activity between the events, objects with continuous motion, models of time</a:t>
            </a:r>
          </a:p>
          <a:p>
            <a:pPr marL="152400" indent="-152400"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07FB6F2D-5ED2-4EF0-46EC-401C50B8FD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Interface issues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B571C126-ED30-3AA6-D10B-0B7B8753F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Framing problem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everything else stays the same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can be complicated with state invariants</a:t>
            </a:r>
          </a:p>
          <a:p>
            <a:pPr lvl="1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Internal consistency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do operations define any legal transition?</a:t>
            </a:r>
          </a:p>
          <a:p>
            <a:pPr lvl="1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External consistency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must be formulated as theorems to prove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clear for refinement, not so for requirements</a:t>
            </a:r>
          </a:p>
          <a:p>
            <a:pPr lvl="1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Separation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distinction between system functionality and presentation is not explicit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25C6A73F-060F-EAA2-2D2E-C776CA171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Algebraic notations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FAD91DCA-79C5-E153-AF62-E3DBA08A5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Model based notations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emphasise constructing an explicit representations of the system state.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Algebraic notations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provide only implicit information about the system state.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Model based operations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defined in terms of their effect on system components.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Algebraic operations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defined in terms of their relationship with the other operations.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7632BC31-C5FB-F3B1-87FA-C09BD9C770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Return to graphics example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89B2E2C-C609-AE9D-BBA1-554815647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000" b="1"/>
              <a:t>types</a:t>
            </a:r>
            <a:endParaRPr lang="en-GB" altLang="en-US" sz="2000"/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State, Pt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000" b="1"/>
              <a:t>operations</a:t>
            </a:r>
            <a:endParaRPr lang="en-GB" altLang="en-US" sz="2000"/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init : </a:t>
            </a:r>
            <a:r>
              <a:rPr lang="en-GB" altLang="en-US" sz="1800">
                <a:sym typeface="Symbol" pitchFamily="2" charset="2"/>
              </a:rPr>
              <a:t></a:t>
            </a:r>
            <a:r>
              <a:rPr lang="en-GB" altLang="en-US" sz="1800"/>
              <a:t> State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make ellipse : Pt </a:t>
            </a:r>
            <a:r>
              <a:rPr lang="en-GB" altLang="en-US" sz="1800">
                <a:sym typeface="Symbol" pitchFamily="2" charset="2"/>
              </a:rPr>
              <a:t></a:t>
            </a:r>
            <a:r>
              <a:rPr lang="en-GB" altLang="en-US" sz="1800"/>
              <a:t> State </a:t>
            </a:r>
            <a:r>
              <a:rPr lang="en-GB" altLang="en-US" sz="1800">
                <a:sym typeface="Symbol" pitchFamily="2" charset="2"/>
              </a:rPr>
              <a:t></a:t>
            </a:r>
            <a:r>
              <a:rPr lang="en-GB" altLang="en-US" sz="1800"/>
              <a:t> State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move : Pt </a:t>
            </a:r>
            <a:r>
              <a:rPr lang="en-GB" altLang="en-US" sz="1800">
                <a:sym typeface="Symbol" pitchFamily="2" charset="2"/>
              </a:rPr>
              <a:t></a:t>
            </a:r>
            <a:r>
              <a:rPr lang="en-GB" altLang="en-US" sz="1800"/>
              <a:t> State </a:t>
            </a:r>
            <a:r>
              <a:rPr lang="en-GB" altLang="en-US" sz="1800">
                <a:sym typeface="Symbol" pitchFamily="2" charset="2"/>
              </a:rPr>
              <a:t></a:t>
            </a:r>
            <a:r>
              <a:rPr lang="en-GB" altLang="en-US" sz="1800"/>
              <a:t> State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unselect : State </a:t>
            </a:r>
            <a:r>
              <a:rPr lang="en-GB" altLang="en-US" sz="1800">
                <a:sym typeface="Symbol" pitchFamily="2" charset="2"/>
              </a:rPr>
              <a:t></a:t>
            </a:r>
            <a:r>
              <a:rPr lang="en-GB" altLang="en-US" sz="1800"/>
              <a:t> State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delete : State </a:t>
            </a:r>
            <a:r>
              <a:rPr lang="en-GB" altLang="en-US" sz="1800">
                <a:sym typeface="Symbol" pitchFamily="2" charset="2"/>
              </a:rPr>
              <a:t></a:t>
            </a:r>
            <a:r>
              <a:rPr lang="en-GB" altLang="en-US" sz="1800"/>
              <a:t> State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000" b="1"/>
              <a:t>axioms</a:t>
            </a:r>
            <a:endParaRPr lang="en-GB" altLang="en-US" sz="2000"/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 b="1"/>
              <a:t>for all</a:t>
            </a:r>
            <a:r>
              <a:rPr lang="en-GB" altLang="en-US" sz="1800"/>
              <a:t>  st </a:t>
            </a:r>
            <a:r>
              <a:rPr lang="en-GB" altLang="en-US" sz="1800">
                <a:sym typeface="Symbol" pitchFamily="2" charset="2"/>
              </a:rPr>
              <a:t></a:t>
            </a:r>
            <a:r>
              <a:rPr lang="en-GB" altLang="en-US" sz="1800"/>
              <a:t> State,  p </a:t>
            </a:r>
            <a:r>
              <a:rPr lang="en-GB" altLang="en-US" sz="1800">
                <a:sym typeface="Symbol" pitchFamily="2" charset="2"/>
              </a:rPr>
              <a:t></a:t>
            </a:r>
            <a:r>
              <a:rPr lang="en-GB" altLang="en-US" sz="1800"/>
              <a:t> Pt  </a:t>
            </a:r>
            <a:r>
              <a:rPr lang="en-GB" altLang="en-US" sz="1800">
                <a:sym typeface="Symbol" pitchFamily="2" charset="2"/>
              </a:rPr>
              <a:t>•</a:t>
            </a:r>
            <a:endParaRPr lang="en-GB" altLang="en-US" sz="1800"/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1. delete(make ellipse(st)) = unselect(st)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2. unselect(unselect(st)) = unselect(st)</a:t>
            </a:r>
          </a:p>
          <a:p>
            <a:pPr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3. move(p; unselect(st)) = unselect(st)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51689DD0-9A64-A739-9FE4-2DB9760D1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Issues for algebraic notations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7BBF15CB-2711-D234-B4A5-173E12E48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Ease of use</a:t>
            </a:r>
          </a:p>
          <a:p>
            <a:pPr lvl="1"/>
            <a:r>
              <a:rPr lang="en-GB" altLang="en-US" sz="1800"/>
              <a:t>a different way of thinking than traditional programming</a:t>
            </a:r>
          </a:p>
          <a:p>
            <a:r>
              <a:rPr lang="en-GB" altLang="en-US" sz="2000"/>
              <a:t>Internal consistency</a:t>
            </a:r>
          </a:p>
          <a:p>
            <a:pPr lvl="1"/>
            <a:r>
              <a:rPr lang="en-GB" altLang="en-US" sz="1800"/>
              <a:t>are there any axioms which contradict others?</a:t>
            </a:r>
          </a:p>
          <a:p>
            <a:r>
              <a:rPr lang="en-GB" altLang="en-US" sz="2000"/>
              <a:t>External consistency</a:t>
            </a:r>
          </a:p>
          <a:p>
            <a:pPr lvl="1"/>
            <a:r>
              <a:rPr lang="en-GB" altLang="en-US" sz="1800"/>
              <a:t>with respect to executable system less clear</a:t>
            </a:r>
          </a:p>
          <a:p>
            <a:r>
              <a:rPr lang="en-GB" altLang="en-US" sz="2000"/>
              <a:t>External consistency</a:t>
            </a:r>
          </a:p>
          <a:p>
            <a:pPr lvl="1"/>
            <a:r>
              <a:rPr lang="en-GB" altLang="en-US" sz="1800"/>
              <a:t>with respect to requirements is made explicit and automation possible</a:t>
            </a:r>
          </a:p>
          <a:p>
            <a:r>
              <a:rPr lang="en-GB" altLang="en-US" sz="2000"/>
              <a:t>Completeness</a:t>
            </a:r>
          </a:p>
          <a:p>
            <a:pPr lvl="1"/>
            <a:r>
              <a:rPr lang="en-GB" altLang="en-US" sz="1800"/>
              <a:t>is every operation completely defined?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D9DC6A9E-6766-A49F-A88A-FB67F051D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Extended logics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D109A258-8AA3-B778-1FF4-12E3DD5F1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Model based and algebraic notations make extended use of propositional and predicate logic.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Propositions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expressions made up of</a:t>
            </a:r>
            <a:br>
              <a:rPr lang="en-GB" altLang="en-US" sz="1800"/>
            </a:br>
            <a:r>
              <a:rPr lang="en-GB" altLang="en-US" sz="1800"/>
              <a:t>	atomic terms:  p, q, r, …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composed with</a:t>
            </a:r>
            <a:br>
              <a:rPr lang="en-GB" altLang="en-US" sz="1800"/>
            </a:br>
            <a:r>
              <a:rPr lang="en-GB" altLang="en-US" sz="1800"/>
              <a:t>	logical operations: </a:t>
            </a:r>
            <a:r>
              <a:rPr lang="en-GB" altLang="en-US" sz="1800">
                <a:sym typeface="Symbol" pitchFamily="2" charset="2"/>
              </a:rPr>
              <a:t>     </a:t>
            </a:r>
            <a:r>
              <a:rPr lang="en-GB" altLang="en-US" sz="1800"/>
              <a:t>…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Predicates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propositions with variables, e.g., p(x)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and quantified expressions: </a:t>
            </a:r>
            <a:r>
              <a:rPr lang="en-GB" altLang="en-US" sz="1800">
                <a:sym typeface="Symbol" pitchFamily="2" charset="2"/>
              </a:rPr>
              <a:t> </a:t>
            </a: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000"/>
              <a:t>Not convenient for expressing time, responsibility and freedom, notions sometimes needed for HCI requirements.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1DFCF4D1-C3FD-EFE9-591E-4114C1BFD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Temporal logics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ABF91C24-D888-77F0-3C4A-566B837A1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400"/>
              <a:t>Time considered as succession of events</a:t>
            </a:r>
          </a:p>
          <a:p>
            <a:pPr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endParaRPr lang="en-GB" altLang="en-US" sz="1800"/>
          </a:p>
          <a:p>
            <a:pPr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400"/>
              <a:t>Basic operators:</a:t>
            </a:r>
          </a:p>
          <a:p>
            <a:pPr marL="819150" lvl="1"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000"/>
              <a:t>	– always 		(G funnier than A)</a:t>
            </a:r>
          </a:p>
          <a:p>
            <a:pPr marL="819150" lvl="1"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000"/>
              <a:t>	– eventually 	(G understands A)</a:t>
            </a:r>
          </a:p>
          <a:p>
            <a:pPr marL="819150" lvl="1"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000"/>
              <a:t>	– never		  (rains in So. Cal.)</a:t>
            </a:r>
          </a:p>
          <a:p>
            <a:pPr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endParaRPr lang="en-GB" altLang="en-US" sz="1800"/>
          </a:p>
          <a:p>
            <a:pPr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400"/>
              <a:t>Other bounded operators:</a:t>
            </a:r>
          </a:p>
          <a:p>
            <a:pPr marL="819150" lvl="1"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000"/>
              <a:t>p until q	–  weaker than </a:t>
            </a:r>
          </a:p>
          <a:p>
            <a:pPr marL="819150" lvl="1">
              <a:buFontTx/>
              <a:buChar char=" "/>
              <a:tabLst>
                <a:tab pos="1435100" algn="l"/>
                <a:tab pos="3048000" algn="l"/>
                <a:tab pos="4191000" algn="l"/>
              </a:tabLst>
            </a:pPr>
            <a:r>
              <a:rPr lang="en-GB" altLang="en-US" sz="2000"/>
              <a:t>p before q	–  stronger than </a:t>
            </a:r>
          </a:p>
        </p:txBody>
      </p:sp>
      <p:sp>
        <p:nvSpPr>
          <p:cNvPr id="105476" name="Rectangle 4">
            <a:extLst>
              <a:ext uri="{FF2B5EF4-FFF2-40B4-BE49-F238E27FC236}">
                <a16:creationId xmlns:a16="http://schemas.microsoft.com/office/drawing/2014/main" id="{87ACBC27-9DA9-910F-DD7D-B36EF7A7F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76600"/>
            <a:ext cx="228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DF82CA12-9812-7C25-E1DF-1B749EF37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276600"/>
            <a:ext cx="228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8" name="Rectangle 6">
            <a:extLst>
              <a:ext uri="{FF2B5EF4-FFF2-40B4-BE49-F238E27FC236}">
                <a16:creationId xmlns:a16="http://schemas.microsoft.com/office/drawing/2014/main" id="{58AC476B-4B11-3211-0749-04B5AF346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962400"/>
            <a:ext cx="228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9" name="Rectangle 7">
            <a:extLst>
              <a:ext uri="{FF2B5EF4-FFF2-40B4-BE49-F238E27FC236}">
                <a16:creationId xmlns:a16="http://schemas.microsoft.com/office/drawing/2014/main" id="{D1C1FB12-5FC4-095C-8A6E-86F96380F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810000"/>
            <a:ext cx="438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  <a:sym typeface="Symbol" pitchFamily="2" charset="2"/>
              </a:rPr>
              <a:t></a:t>
            </a:r>
          </a:p>
        </p:txBody>
      </p:sp>
      <p:sp>
        <p:nvSpPr>
          <p:cNvPr id="105480" name="Rectangle 8">
            <a:extLst>
              <a:ext uri="{FF2B5EF4-FFF2-40B4-BE49-F238E27FC236}">
                <a16:creationId xmlns:a16="http://schemas.microsoft.com/office/drawing/2014/main" id="{73941290-506C-1C05-470B-74109BA82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962400"/>
            <a:ext cx="228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81" name="Rectangle 9">
            <a:extLst>
              <a:ext uri="{FF2B5EF4-FFF2-40B4-BE49-F238E27FC236}">
                <a16:creationId xmlns:a16="http://schemas.microsoft.com/office/drawing/2014/main" id="{949935A2-8386-7375-518B-AF51FA6A7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50" y="3810000"/>
            <a:ext cx="438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  <a:sym typeface="Symbol" pitchFamily="2" charset="2"/>
              </a:rPr>
              <a:t></a:t>
            </a:r>
          </a:p>
        </p:txBody>
      </p:sp>
      <p:sp>
        <p:nvSpPr>
          <p:cNvPr id="105482" name="AutoShape 10">
            <a:extLst>
              <a:ext uri="{FF2B5EF4-FFF2-40B4-BE49-F238E27FC236}">
                <a16:creationId xmlns:a16="http://schemas.microsoft.com/office/drawing/2014/main" id="{E9A13A4B-CF33-06B1-0940-7913663A2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3581400"/>
            <a:ext cx="304800" cy="304800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83" name="AutoShape 11">
            <a:extLst>
              <a:ext uri="{FF2B5EF4-FFF2-40B4-BE49-F238E27FC236}">
                <a16:creationId xmlns:a16="http://schemas.microsoft.com/office/drawing/2014/main" id="{739EBD61-7E27-7ECE-E9B2-E18CCBFFD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3581400"/>
            <a:ext cx="304800" cy="304800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86" name="Rectangle 14">
            <a:extLst>
              <a:ext uri="{FF2B5EF4-FFF2-40B4-BE49-F238E27FC236}">
                <a16:creationId xmlns:a16="http://schemas.microsoft.com/office/drawing/2014/main" id="{B81A062A-1945-0DBC-4B29-C42859585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181600"/>
            <a:ext cx="228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87" name="AutoShape 15">
            <a:extLst>
              <a:ext uri="{FF2B5EF4-FFF2-40B4-BE49-F238E27FC236}">
                <a16:creationId xmlns:a16="http://schemas.microsoft.com/office/drawing/2014/main" id="{CDD6EADC-BDE7-631C-D8F8-B1AC0682A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486400"/>
            <a:ext cx="304800" cy="304800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C29BF5B2-CAC9-C8A1-4476-541D571F8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Explicit time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BDD3223-5CAD-48B9-C172-235F7E382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These temporal logics do not explicitly mention time, so some requirements cannot be expressed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Active research area, but not so much with HCI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Gradual degradation more important than time-criticality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Myth of the infinitely fast machine 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2DFA6F3B-2B59-7855-00E1-5AB92B6EF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Deontic logics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4777F32-E774-A541-BEB2-6C92FD426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 sz="2000"/>
              <a:t>For expressing responsibility, obligation between agents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1600"/>
              <a:t>(e.g., the human, the organisation, the computer)</a:t>
            </a:r>
            <a:endParaRPr lang="en-GB" altLang="en-US" sz="1800"/>
          </a:p>
          <a:p>
            <a:pPr marL="190500" indent="-190500">
              <a:buFontTx/>
              <a:buChar char=" "/>
            </a:pPr>
            <a:endParaRPr lang="en-GB" altLang="en-US" sz="1200"/>
          </a:p>
          <a:p>
            <a:pPr marL="190500" indent="-190500">
              <a:buFontTx/>
              <a:buChar char=" "/>
            </a:pPr>
            <a:r>
              <a:rPr lang="en-GB" altLang="en-US" sz="2000"/>
              <a:t>	permission	</a:t>
            </a:r>
            <a:r>
              <a:rPr lang="en-GB" altLang="en-US" sz="2000" i="1"/>
              <a:t>per</a:t>
            </a:r>
            <a:endParaRPr lang="en-GB" altLang="en-US" sz="2000"/>
          </a:p>
          <a:p>
            <a:pPr marL="190500" indent="-190500">
              <a:buFontTx/>
              <a:buChar char=" "/>
            </a:pPr>
            <a:r>
              <a:rPr lang="en-GB" altLang="en-US" sz="2000"/>
              <a:t>	obligation	</a:t>
            </a:r>
            <a:r>
              <a:rPr lang="en-GB" altLang="en-US" sz="2000" i="1"/>
              <a:t>obl</a:t>
            </a:r>
            <a:endParaRPr lang="en-GB" altLang="en-US" sz="2000"/>
          </a:p>
          <a:p>
            <a:pPr marL="190500" indent="-190500">
              <a:buFontTx/>
              <a:buChar char=" "/>
            </a:pPr>
            <a:endParaRPr lang="en-GB" altLang="en-US" sz="1800"/>
          </a:p>
          <a:p>
            <a:pPr marL="190500" indent="-190500">
              <a:buFontTx/>
              <a:buChar char=" "/>
            </a:pPr>
            <a:r>
              <a:rPr lang="en-GB" altLang="en-US" sz="1800"/>
              <a:t>For example:</a:t>
            </a:r>
          </a:p>
          <a:p>
            <a:pPr marL="190500" indent="-190500">
              <a:buFontTx/>
              <a:buChar char=" "/>
            </a:pPr>
            <a:r>
              <a:rPr lang="en-GB" altLang="en-US" sz="1800"/>
              <a:t>	</a:t>
            </a:r>
            <a:r>
              <a:rPr lang="en-GB" altLang="en-US" sz="1800" i="1"/>
              <a:t>owns</a:t>
            </a:r>
            <a:r>
              <a:rPr lang="en-GB" altLang="en-US" sz="1800"/>
              <a:t>( Jane’ file `fred' ) )  </a:t>
            </a:r>
            <a:r>
              <a:rPr lang="en-GB" altLang="en-US" sz="1800">
                <a:sym typeface="Symbol" pitchFamily="2" charset="2"/>
              </a:rPr>
              <a:t></a:t>
            </a:r>
            <a:endParaRPr lang="en-GB" altLang="en-US" sz="1800"/>
          </a:p>
          <a:p>
            <a:pPr marL="190500" indent="-190500">
              <a:buFontTx/>
              <a:buChar char=" "/>
            </a:pPr>
            <a:r>
              <a:rPr lang="en-GB" altLang="en-US" sz="1800"/>
              <a:t>		</a:t>
            </a:r>
            <a:r>
              <a:rPr lang="en-GB" altLang="en-US" sz="1800" i="1"/>
              <a:t>per</a:t>
            </a:r>
            <a:r>
              <a:rPr lang="en-GB" altLang="en-US" sz="1800"/>
              <a:t>( Jane, </a:t>
            </a:r>
            <a:r>
              <a:rPr lang="en-GB" altLang="en-US" sz="1800" i="1"/>
              <a:t>request</a:t>
            </a:r>
            <a:r>
              <a:rPr lang="en-GB" altLang="en-US" sz="1800"/>
              <a:t>( ‘print fred’ ))</a:t>
            </a:r>
          </a:p>
          <a:p>
            <a:pPr marL="190500" indent="-190500">
              <a:buFontTx/>
              <a:buChar char=" "/>
            </a:pPr>
            <a:endParaRPr lang="en-GB" altLang="en-US" sz="900"/>
          </a:p>
          <a:p>
            <a:pPr marL="190500" indent="-190500">
              <a:buFontTx/>
              <a:buChar char=" "/>
            </a:pPr>
            <a:r>
              <a:rPr lang="en-GB" altLang="en-US" sz="1800"/>
              <a:t>	</a:t>
            </a:r>
            <a:r>
              <a:rPr lang="en-GB" altLang="en-US" sz="1800" i="1"/>
              <a:t>performs</a:t>
            </a:r>
            <a:r>
              <a:rPr lang="en-GB" altLang="en-US" sz="1800"/>
              <a:t>( Jane, </a:t>
            </a:r>
            <a:r>
              <a:rPr lang="en-GB" altLang="en-US" sz="1800" i="1"/>
              <a:t>request</a:t>
            </a:r>
            <a:r>
              <a:rPr lang="en-GB" altLang="en-US" sz="1800"/>
              <a:t>( ‘print fred’ )) ) </a:t>
            </a:r>
            <a:r>
              <a:rPr lang="en-GB" altLang="en-US" sz="1800">
                <a:sym typeface="Symbol" pitchFamily="2" charset="2"/>
              </a:rPr>
              <a:t></a:t>
            </a:r>
            <a:endParaRPr lang="en-GB" altLang="en-US" sz="1800"/>
          </a:p>
          <a:p>
            <a:pPr marL="190500" indent="-190500">
              <a:buFontTx/>
              <a:buChar char=" "/>
            </a:pPr>
            <a:r>
              <a:rPr lang="en-GB" altLang="en-US" sz="1800"/>
              <a:t>		</a:t>
            </a:r>
            <a:r>
              <a:rPr lang="en-GB" altLang="en-US" sz="1800" i="1"/>
              <a:t>obl</a:t>
            </a:r>
            <a:r>
              <a:rPr lang="en-GB" altLang="en-US" sz="1800"/>
              <a:t>( lp3, </a:t>
            </a:r>
            <a:r>
              <a:rPr lang="en-GB" altLang="en-US" sz="1800" i="1"/>
              <a:t>print</a:t>
            </a:r>
            <a:r>
              <a:rPr lang="en-GB" altLang="en-US" sz="1800"/>
              <a:t>(file ‘fred’))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43D79297-1823-6091-44D6-0FE1B81F4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Issues for extended logics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439BBA7A-A84D-1973-F9E0-A5960F2D25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Safety properties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stipulating that bad things do not happen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Liveness properties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stipulating that good things do happen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Executability versus expressiveness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easy to specify impossible situations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difficult to express executable requirements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settle for eventual executable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Group issues and deontics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obligations for single-user systems have personal impact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for groupware … consider implications for other users.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EBBE42B3-C1D3-464D-C512-5A2D8F62C1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interaction models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5EDEBA9-899F-9027-E456-31165257C2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PIE model</a:t>
            </a:r>
          </a:p>
          <a:p>
            <a:r>
              <a:rPr lang="en-GB" altLang="en-US" sz="2800"/>
              <a:t>defining properties</a:t>
            </a:r>
          </a:p>
          <a:p>
            <a:r>
              <a:rPr lang="en-GB" altLang="en-US" sz="2800"/>
              <a:t>undo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4348BD7-D039-4D22-B3AC-C19D131DA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types of system model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9EDBC87-743A-E927-8376-A7EA737F9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dialogue – main modes</a:t>
            </a:r>
          </a:p>
          <a:p>
            <a:endParaRPr lang="en-GB" altLang="en-US"/>
          </a:p>
          <a:p>
            <a:r>
              <a:rPr lang="en-GB" altLang="en-US"/>
              <a:t>full state definition</a:t>
            </a:r>
          </a:p>
          <a:p>
            <a:endParaRPr lang="en-GB" altLang="en-US"/>
          </a:p>
          <a:p>
            <a:r>
              <a:rPr lang="en-GB" altLang="en-US"/>
              <a:t>abstract interaction model</a:t>
            </a:r>
          </a:p>
        </p:txBody>
      </p:sp>
      <p:grpSp>
        <p:nvGrpSpPr>
          <p:cNvPr id="45060" name="Group 4">
            <a:extLst>
              <a:ext uri="{FF2B5EF4-FFF2-40B4-BE49-F238E27FC236}">
                <a16:creationId xmlns:a16="http://schemas.microsoft.com/office/drawing/2014/main" id="{312F661F-6E5F-CA50-5E70-8955DBCEB2B2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2057400"/>
            <a:ext cx="2789238" cy="1524000"/>
            <a:chOff x="3648" y="1296"/>
            <a:chExt cx="1757" cy="960"/>
          </a:xfrm>
        </p:grpSpPr>
        <p:sp>
          <p:nvSpPr>
            <p:cNvPr id="45061" name="AutoShape 5">
              <a:extLst>
                <a:ext uri="{FF2B5EF4-FFF2-40B4-BE49-F238E27FC236}">
                  <a16:creationId xmlns:a16="http://schemas.microsoft.com/office/drawing/2014/main" id="{6957F7E7-B0B8-805D-DCCC-C1326C107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1296"/>
              <a:ext cx="240" cy="960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62" name="Line 6">
              <a:extLst>
                <a:ext uri="{FF2B5EF4-FFF2-40B4-BE49-F238E27FC236}">
                  <a16:creationId xmlns:a16="http://schemas.microsoft.com/office/drawing/2014/main" id="{9BF0FA92-6DB1-F851-D428-885B6ED8C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1776"/>
              <a:ext cx="480" cy="0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63" name="Text Box 7">
              <a:extLst>
                <a:ext uri="{FF2B5EF4-FFF2-40B4-BE49-F238E27FC236}">
                  <a16:creationId xmlns:a16="http://schemas.microsoft.com/office/drawing/2014/main" id="{A1A033D1-AAB8-25D9-B01E-14B644164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462"/>
              <a:ext cx="941" cy="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800">
                  <a:latin typeface="Verdana" panose="020B0604030504040204" pitchFamily="34" charset="0"/>
                </a:rPr>
                <a:t>specific</a:t>
              </a:r>
            </a:p>
            <a:p>
              <a:pPr algn="ctr"/>
              <a:r>
                <a:rPr lang="en-GB" altLang="en-US" sz="2800">
                  <a:latin typeface="Verdana" panose="020B0604030504040204" pitchFamily="34" charset="0"/>
                </a:rPr>
                <a:t>system</a:t>
              </a:r>
            </a:p>
          </p:txBody>
        </p:sp>
      </p:grpSp>
      <p:grpSp>
        <p:nvGrpSpPr>
          <p:cNvPr id="45064" name="Group 8">
            <a:extLst>
              <a:ext uri="{FF2B5EF4-FFF2-40B4-BE49-F238E27FC236}">
                <a16:creationId xmlns:a16="http://schemas.microsoft.com/office/drawing/2014/main" id="{75441DFD-807F-DAA1-90BC-2362E2DCBD9C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3844925"/>
            <a:ext cx="2405063" cy="955675"/>
            <a:chOff x="3888" y="2422"/>
            <a:chExt cx="1515" cy="602"/>
          </a:xfrm>
        </p:grpSpPr>
        <p:sp>
          <p:nvSpPr>
            <p:cNvPr id="45065" name="Line 9">
              <a:extLst>
                <a:ext uri="{FF2B5EF4-FFF2-40B4-BE49-F238E27FC236}">
                  <a16:creationId xmlns:a16="http://schemas.microsoft.com/office/drawing/2014/main" id="{92BA483E-27F7-05E7-B051-E71878B35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736"/>
              <a:ext cx="480" cy="0"/>
            </a:xfrm>
            <a:prstGeom prst="line">
              <a:avLst/>
            </a:prstGeom>
            <a:noFill/>
            <a:ln w="38100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066" name="Text Box 10">
              <a:extLst>
                <a:ext uri="{FF2B5EF4-FFF2-40B4-BE49-F238E27FC236}">
                  <a16:creationId xmlns:a16="http://schemas.microsoft.com/office/drawing/2014/main" id="{5A252CC1-DD16-73B0-EBF8-2A77000B5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5" y="2422"/>
              <a:ext cx="938" cy="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800">
                  <a:latin typeface="Verdana" panose="020B0604030504040204" pitchFamily="34" charset="0"/>
                </a:rPr>
                <a:t>generic</a:t>
              </a:r>
            </a:p>
            <a:p>
              <a:pPr algn="ctr"/>
              <a:r>
                <a:rPr lang="en-GB" altLang="en-US" sz="2800">
                  <a:latin typeface="Verdana" panose="020B0604030504040204" pitchFamily="34" charset="0"/>
                </a:rPr>
                <a:t>issues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AF2D68F2-9360-41FB-12B7-D143A0E5D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Interaction models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50D92A5B-C1AF-95A1-839F-1DA971644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1800"/>
              <a:t>General computational models were not designed with the user in mind</a:t>
            </a:r>
          </a:p>
          <a:p>
            <a:pPr>
              <a:lnSpc>
                <a:spcPct val="90000"/>
              </a:lnSpc>
              <a:buFontTx/>
              <a:buChar char=" "/>
            </a:pPr>
            <a:endParaRPr lang="en-GB" altLang="en-US" sz="900"/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1800"/>
              <a:t>We need models that sit between the software engineering formalism and our understanding of HCI</a:t>
            </a:r>
          </a:p>
          <a:p>
            <a:pPr>
              <a:lnSpc>
                <a:spcPct val="90000"/>
              </a:lnSpc>
              <a:buFontTx/>
              <a:buChar char=" "/>
            </a:pPr>
            <a:endParaRPr lang="en-GB" altLang="en-US" sz="900"/>
          </a:p>
          <a:p>
            <a:pPr>
              <a:lnSpc>
                <a:spcPct val="90000"/>
              </a:lnSpc>
            </a:pPr>
            <a:r>
              <a:rPr lang="en-GB" altLang="en-US" sz="1800"/>
              <a:t>formal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the PIE model for expressing general interactive properties to support usability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informal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interactive architectures (MVC, PAC, ALV) to motivate separation and modularisation of functionality and presentation (chap 8)</a:t>
            </a:r>
          </a:p>
          <a:p>
            <a:pPr>
              <a:lnSpc>
                <a:spcPct val="90000"/>
              </a:lnSpc>
            </a:pPr>
            <a:r>
              <a:rPr lang="en-GB" altLang="en-US" sz="1800"/>
              <a:t>semi-formal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status-event analysis for viewing a slice of an interactive system that spans several layers (chap 18)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609CDC17-1F18-1AF1-06B2-820C923AF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PIE model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1BEFB96-A95A-2200-8F6E-71BA78397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‘minimal’ black-box model of interactive system</a:t>
            </a:r>
          </a:p>
          <a:p>
            <a:pPr>
              <a:buFontTx/>
              <a:buNone/>
            </a:pPr>
            <a:endParaRPr lang="en-GB" altLang="en-US" sz="1200"/>
          </a:p>
          <a:p>
            <a:pPr>
              <a:buFontTx/>
              <a:buNone/>
            </a:pPr>
            <a:r>
              <a:rPr lang="en-GB" altLang="en-US" sz="2400"/>
              <a:t>focused on external observable aspects of interaction</a:t>
            </a:r>
          </a:p>
        </p:txBody>
      </p:sp>
      <p:pic>
        <p:nvPicPr>
          <p:cNvPr id="7" name="Picture 6" descr="A diagram of a graph&#10;&#10;AI-generated content may be incorrect.">
            <a:extLst>
              <a:ext uri="{FF2B5EF4-FFF2-40B4-BE49-F238E27FC236}">
                <a16:creationId xmlns:a16="http://schemas.microsoft.com/office/drawing/2014/main" id="{2B9FC7B3-EE24-7CA9-7BBC-71F306292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628" y="3429000"/>
            <a:ext cx="6696744" cy="2885036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8BFA233-7769-58AA-6728-019878070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PIE model – user input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B569309-0B97-3191-3103-0D3478791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sequence of commands</a:t>
            </a:r>
          </a:p>
          <a:p>
            <a:r>
              <a:rPr lang="en-GB" altLang="en-US" dirty="0"/>
              <a:t>commands include:</a:t>
            </a:r>
          </a:p>
          <a:p>
            <a:pPr lvl="1"/>
            <a:r>
              <a:rPr lang="en-GB" altLang="en-US" dirty="0"/>
              <a:t>keyboard, mouse movement, mouse click</a:t>
            </a:r>
          </a:p>
          <a:p>
            <a:endParaRPr lang="en-GB" altLang="en-US" dirty="0"/>
          </a:p>
          <a:p>
            <a:r>
              <a:rPr lang="en-GB" altLang="en-US" dirty="0"/>
              <a:t>call the set of commands C</a:t>
            </a:r>
          </a:p>
          <a:p>
            <a:r>
              <a:rPr lang="en-GB" altLang="en-US" dirty="0"/>
              <a:t>call the sequence P</a:t>
            </a:r>
            <a:br>
              <a:rPr lang="en-GB" altLang="en-US" dirty="0"/>
            </a:br>
            <a:r>
              <a:rPr lang="en-GB" altLang="en-US" dirty="0"/>
              <a:t>	P = </a:t>
            </a:r>
            <a:r>
              <a:rPr lang="en-GB" altLang="en-US" dirty="0" err="1"/>
              <a:t>seq</a:t>
            </a:r>
            <a:r>
              <a:rPr lang="en-GB" altLang="en-US" dirty="0"/>
              <a:t> C</a:t>
            </a:r>
          </a:p>
        </p:txBody>
      </p:sp>
      <p:pic>
        <p:nvPicPr>
          <p:cNvPr id="2" name="Picture 1" descr="A computer mouse with a cord&#10;&#10;AI-generated content may be incorrect.">
            <a:extLst>
              <a:ext uri="{FF2B5EF4-FFF2-40B4-BE49-F238E27FC236}">
                <a16:creationId xmlns:a16="http://schemas.microsoft.com/office/drawing/2014/main" id="{521F3FF1-9F7D-2B48-66F6-95C74DC3B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513" y="3352800"/>
            <a:ext cx="1263774" cy="926768"/>
          </a:xfrm>
          <a:prstGeom prst="rect">
            <a:avLst/>
          </a:prstGeom>
        </p:spPr>
      </p:pic>
      <p:pic>
        <p:nvPicPr>
          <p:cNvPr id="3" name="Picture 2" descr="A close up of a keyboard&#10;&#10;AI-generated content may be incorrect.">
            <a:extLst>
              <a:ext uri="{FF2B5EF4-FFF2-40B4-BE49-F238E27FC236}">
                <a16:creationId xmlns:a16="http://schemas.microsoft.com/office/drawing/2014/main" id="{1AC75F3D-0EDF-22FB-23ED-A911D016E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608" y="2178128"/>
            <a:ext cx="2356383" cy="706915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5A8869B6-35D9-685B-95B7-B3539852CB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PIE model – system response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88996171-248C-AE75-8A46-B38ACA79C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the ‘effect’</a:t>
            </a:r>
          </a:p>
          <a:p>
            <a:r>
              <a:rPr lang="en-GB" altLang="en-US" dirty="0"/>
              <a:t>effect composed of:</a:t>
            </a:r>
            <a:br>
              <a:rPr lang="en-GB" altLang="en-US" dirty="0"/>
            </a:br>
            <a:r>
              <a:rPr lang="en-GB" altLang="en-US" dirty="0"/>
              <a:t>	ephemeral </a:t>
            </a:r>
            <a:r>
              <a:rPr lang="en-GB" altLang="en-US" i="1" dirty="0"/>
              <a:t>display</a:t>
            </a:r>
            <a:br>
              <a:rPr lang="en-GB" altLang="en-US" dirty="0"/>
            </a:br>
            <a:r>
              <a:rPr lang="en-GB" altLang="en-US" dirty="0"/>
              <a:t>	the final </a:t>
            </a:r>
            <a:r>
              <a:rPr lang="en-GB" altLang="en-US" i="1" dirty="0"/>
              <a:t>result</a:t>
            </a:r>
            <a:endParaRPr lang="en-GB" altLang="en-US" dirty="0"/>
          </a:p>
          <a:p>
            <a:pPr lvl="2"/>
            <a:r>
              <a:rPr lang="en-GB" altLang="en-US" dirty="0"/>
              <a:t>(</a:t>
            </a:r>
            <a:r>
              <a:rPr lang="en-GB" altLang="en-US" dirty="0" err="1"/>
              <a:t>e..g</a:t>
            </a:r>
            <a:r>
              <a:rPr lang="en-GB" altLang="en-US" dirty="0"/>
              <a:t> printout, changed file)</a:t>
            </a:r>
          </a:p>
          <a:p>
            <a:pPr lvl="2"/>
            <a:endParaRPr lang="en-GB" altLang="en-US" dirty="0"/>
          </a:p>
          <a:p>
            <a:r>
              <a:rPr lang="en-GB" altLang="en-US" dirty="0"/>
              <a:t>call the set of effects E</a:t>
            </a:r>
          </a:p>
        </p:txBody>
      </p:sp>
      <p:pic>
        <p:nvPicPr>
          <p:cNvPr id="3" name="Picture 2" descr="A black and white image of a printer&#10;&#10;AI-generated content may be incorrect.">
            <a:extLst>
              <a:ext uri="{FF2B5EF4-FFF2-40B4-BE49-F238E27FC236}">
                <a16:creationId xmlns:a16="http://schemas.microsoft.com/office/drawing/2014/main" id="{5355AE8F-D9A6-55B7-44EE-6ECC03B8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951" y="3560637"/>
            <a:ext cx="1175875" cy="1089308"/>
          </a:xfrm>
          <a:prstGeom prst="rect">
            <a:avLst/>
          </a:prstGeom>
        </p:spPr>
      </p:pic>
      <p:pic>
        <p:nvPicPr>
          <p:cNvPr id="5" name="Picture 4" descr="A black and white image of a speaker&#10;&#10;AI-generated content may be incorrect.">
            <a:extLst>
              <a:ext uri="{FF2B5EF4-FFF2-40B4-BE49-F238E27FC236}">
                <a16:creationId xmlns:a16="http://schemas.microsoft.com/office/drawing/2014/main" id="{4A1D4EB6-9709-FD11-781B-421A20CD7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1969159"/>
            <a:ext cx="1567376" cy="1316037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B9F26E7A-C2C4-DBD3-D480-5CE7E06C8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PIE model – the connection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CC890CE-F104-E6C5-19C0-40CAE940A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given any history of commands (P)</a:t>
            </a:r>
          </a:p>
          <a:p>
            <a:r>
              <a:rPr lang="en-GB" altLang="en-US"/>
              <a:t>there is some current effect</a:t>
            </a:r>
          </a:p>
          <a:p>
            <a:r>
              <a:rPr lang="en-GB" altLang="en-US"/>
              <a:t>call the mapping the interpretation (I)</a:t>
            </a:r>
            <a:br>
              <a:rPr lang="en-GB" altLang="en-US"/>
            </a:br>
            <a:r>
              <a:rPr lang="en-GB" altLang="en-US"/>
              <a:t>I: P </a:t>
            </a:r>
            <a:r>
              <a:rPr lang="en-GB" altLang="en-US">
                <a:sym typeface="Symbol" pitchFamily="2" charset="2"/>
              </a:rPr>
              <a:t></a:t>
            </a:r>
            <a:r>
              <a:rPr lang="en-GB" altLang="en-US"/>
              <a:t> E</a:t>
            </a:r>
          </a:p>
        </p:txBody>
      </p:sp>
      <p:pic>
        <p:nvPicPr>
          <p:cNvPr id="2" name="Picture 1" descr="A diagram of a graph&#10;&#10;AI-generated content may be incorrect.">
            <a:extLst>
              <a:ext uri="{FF2B5EF4-FFF2-40B4-BE49-F238E27FC236}">
                <a16:creationId xmlns:a16="http://schemas.microsoft.com/office/drawing/2014/main" id="{F2989800-DAF1-B2DF-DA48-B8A075BC0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628" y="3784324"/>
            <a:ext cx="6696744" cy="2885036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748E32DE-C6F9-82B1-2B63-556A4470C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More formally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222E6CB0-E2E2-FEC8-5FBD-DFC98B672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[C;E;D;R]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P == seq C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endParaRPr lang="en-GB" altLang="en-US" sz="1800"/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	I : P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1800"/>
              <a:t> E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	display : E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1800"/>
              <a:t> D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	result : E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1800"/>
              <a:t> R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endParaRPr lang="en-GB" altLang="en-US" sz="1800"/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Alternatively, we can derive a state transition function from the PIE.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endParaRPr lang="en-GB" altLang="en-US" sz="1800"/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	doit : E </a:t>
            </a:r>
            <a:r>
              <a:rPr lang="en-GB" altLang="en-US" sz="1800">
                <a:sym typeface="Symbol" pitchFamily="2" charset="2"/>
              </a:rPr>
              <a:t></a:t>
            </a:r>
            <a:r>
              <a:rPr lang="en-GB" altLang="en-US" sz="1800"/>
              <a:t> P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1800"/>
              <a:t> E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	doit( I(p), q) = I(p q)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571500" algn="l"/>
              </a:tabLst>
            </a:pPr>
            <a:r>
              <a:rPr lang="en-GB" altLang="en-US" sz="1800"/>
              <a:t>	doit( doit(e, p). q) = doit(e, p q)</a:t>
            </a:r>
          </a:p>
        </p:txBody>
      </p:sp>
      <p:sp>
        <p:nvSpPr>
          <p:cNvPr id="114692" name="Line 4">
            <a:extLst>
              <a:ext uri="{FF2B5EF4-FFF2-40B4-BE49-F238E27FC236}">
                <a16:creationId xmlns:a16="http://schemas.microsoft.com/office/drawing/2014/main" id="{8F6877F2-97BA-465A-DE4B-6FA2B0929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895600"/>
            <a:ext cx="0" cy="990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4693" name="Line 5">
            <a:extLst>
              <a:ext uri="{FF2B5EF4-FFF2-40B4-BE49-F238E27FC236}">
                <a16:creationId xmlns:a16="http://schemas.microsoft.com/office/drawing/2014/main" id="{3FA53D69-5D50-6B0C-E224-F0E758D20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105400"/>
            <a:ext cx="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4694" name="Line 6">
            <a:extLst>
              <a:ext uri="{FF2B5EF4-FFF2-40B4-BE49-F238E27FC236}">
                <a16:creationId xmlns:a16="http://schemas.microsoft.com/office/drawing/2014/main" id="{8E75063F-0458-A0FE-81D0-102CEBB84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486400"/>
            <a:ext cx="40386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B92BB59E-F49F-7393-2A72-DBFC99938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Expressing properties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D341BB0F-7EBD-8C4E-83B2-0225912FD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</a:pPr>
            <a:r>
              <a:rPr lang="en-GB" altLang="en-US" sz="2000"/>
              <a:t>WYSIWYG  (what you see is what you get)</a:t>
            </a:r>
          </a:p>
          <a:p>
            <a:pPr lvl="1"/>
            <a:r>
              <a:rPr lang="en-GB" altLang="en-US" sz="1800"/>
              <a:t>What does this really mean, and how can we test product X to see if it satisfies a claim that it is WYSIWYG?</a:t>
            </a:r>
          </a:p>
          <a:p>
            <a:pPr lvl="1"/>
            <a:endParaRPr lang="en-GB" altLang="en-US" sz="1800"/>
          </a:p>
          <a:p>
            <a:pPr>
              <a:buFontTx/>
              <a:buChar char=" "/>
            </a:pPr>
            <a:r>
              <a:rPr lang="en-GB" altLang="en-US" sz="2000"/>
              <a:t>Limited scope general properties which support WYSIWYG</a:t>
            </a:r>
          </a:p>
          <a:p>
            <a:endParaRPr lang="en-GB" altLang="en-US" sz="1200"/>
          </a:p>
          <a:p>
            <a:r>
              <a:rPr lang="en-GB" altLang="en-US" sz="2000"/>
              <a:t>Observability</a:t>
            </a:r>
          </a:p>
          <a:p>
            <a:pPr lvl="1"/>
            <a:r>
              <a:rPr lang="en-GB" altLang="en-US" sz="1800"/>
              <a:t>what you can tell about the current state of the system from the display</a:t>
            </a:r>
          </a:p>
          <a:p>
            <a:endParaRPr lang="en-GB" altLang="en-US" sz="1200"/>
          </a:p>
          <a:p>
            <a:r>
              <a:rPr lang="en-GB" altLang="en-US" sz="2000"/>
              <a:t>Predictability</a:t>
            </a:r>
          </a:p>
          <a:p>
            <a:pPr lvl="1"/>
            <a:r>
              <a:rPr lang="en-GB" altLang="en-US" sz="1800"/>
              <a:t>what you can tell about the future behaviour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E77FB7C-A56A-3013-8A1B-C3053845E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010400" cy="1143000"/>
          </a:xfrm>
        </p:spPr>
        <p:txBody>
          <a:bodyPr/>
          <a:lstStyle/>
          <a:p>
            <a:r>
              <a:rPr lang="en-GB" altLang="en-US"/>
              <a:t>Observability &amp; predictability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A07AE32D-E7BF-A849-6E29-089CF8CD6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</a:pPr>
            <a:r>
              <a:rPr lang="en-GB" altLang="en-US" sz="2400"/>
              <a:t>Two possible interpretations of WYSIWYG:</a:t>
            </a:r>
          </a:p>
          <a:p>
            <a:pPr>
              <a:buFontTx/>
              <a:buChar char=" "/>
            </a:pPr>
            <a:endParaRPr lang="en-GB" altLang="en-US" sz="2400"/>
          </a:p>
          <a:p>
            <a:pPr>
              <a:buFontTx/>
              <a:buChar char=" "/>
            </a:pPr>
            <a:r>
              <a:rPr lang="en-GB" altLang="en-US" sz="2400"/>
              <a:t>What you see is what you:</a:t>
            </a:r>
          </a:p>
          <a:p>
            <a:pPr>
              <a:buFontTx/>
              <a:buChar char=" "/>
            </a:pPr>
            <a:r>
              <a:rPr lang="en-GB" altLang="en-US" sz="2400"/>
              <a:t>	</a:t>
            </a:r>
            <a:r>
              <a:rPr lang="en-GB" altLang="en-US" sz="2400" i="1"/>
              <a:t>will get</a:t>
            </a:r>
            <a:r>
              <a:rPr lang="en-GB" altLang="en-US" sz="2400"/>
              <a:t> at the printer</a:t>
            </a:r>
          </a:p>
          <a:p>
            <a:pPr>
              <a:buFontTx/>
              <a:buChar char=" "/>
            </a:pPr>
            <a:r>
              <a:rPr lang="en-GB" altLang="en-US" sz="2400"/>
              <a:t>	</a:t>
            </a:r>
            <a:r>
              <a:rPr lang="en-GB" altLang="en-US" sz="2400" i="1"/>
              <a:t>have got</a:t>
            </a:r>
            <a:r>
              <a:rPr lang="en-GB" altLang="en-US" sz="2400"/>
              <a:t> in the system</a:t>
            </a:r>
          </a:p>
          <a:p>
            <a:pPr>
              <a:buFontTx/>
              <a:buChar char=" "/>
            </a:pPr>
            <a:endParaRPr lang="en-GB" altLang="en-US" sz="2400"/>
          </a:p>
          <a:p>
            <a:pPr>
              <a:buFontTx/>
              <a:buChar char=" "/>
            </a:pPr>
            <a:r>
              <a:rPr lang="en-GB" altLang="en-US" sz="2400"/>
              <a:t>Predictability is a special case of observability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5360CDA-8E3B-0342-EDB6-5FA183D8D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you get at the printer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2BF4FAA-55FE-C14A-885D-928E09919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 algn="ctr">
              <a:lnSpc>
                <a:spcPct val="90000"/>
              </a:lnSpc>
              <a:buFont typeface="Symbol" pitchFamily="2" charset="2"/>
              <a:buChar char="$"/>
            </a:pPr>
            <a:endParaRPr lang="en-GB" altLang="en-US" sz="18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buFont typeface="Symbol" pitchFamily="2" charset="2"/>
              <a:buChar char="$"/>
            </a:pPr>
            <a:endParaRPr lang="en-GB" altLang="en-US" sz="18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buFont typeface="Symbol" pitchFamily="2" charset="2"/>
              <a:buChar char="$"/>
            </a:pPr>
            <a:r>
              <a:rPr lang="en-GB" altLang="en-US" sz="1800" dirty="0">
                <a:solidFill>
                  <a:srgbClr val="000000"/>
                </a:solidFill>
              </a:rPr>
              <a:t>predict </a:t>
            </a:r>
            <a:r>
              <a:rPr lang="en-GB" altLang="en-US" sz="1800" dirty="0">
                <a:solidFill>
                  <a:srgbClr val="000000"/>
                </a:solidFill>
                <a:sym typeface="Symbol" pitchFamily="2" charset="2"/>
              </a:rPr>
              <a:t></a:t>
            </a:r>
            <a:r>
              <a:rPr lang="en-GB" altLang="en-US" sz="1800" dirty="0">
                <a:solidFill>
                  <a:srgbClr val="000000"/>
                </a:solidFill>
              </a:rPr>
              <a:t> ( D</a:t>
            </a:r>
            <a:r>
              <a:rPr lang="en-GB" altLang="en-US" sz="2000" dirty="0">
                <a:solidFill>
                  <a:srgbClr val="000000"/>
                </a:solidFill>
              </a:rPr>
              <a:t> </a:t>
            </a:r>
            <a:r>
              <a:rPr lang="en-GB" altLang="en-US" sz="2000" dirty="0">
                <a:solidFill>
                  <a:srgbClr val="000000"/>
                </a:solidFill>
                <a:sym typeface="Symbol" pitchFamily="2" charset="2"/>
              </a:rPr>
              <a:t></a:t>
            </a:r>
            <a:r>
              <a:rPr lang="en-GB" altLang="en-US" sz="2000" dirty="0">
                <a:solidFill>
                  <a:srgbClr val="000000"/>
                </a:solidFill>
              </a:rPr>
              <a:t> </a:t>
            </a:r>
            <a:r>
              <a:rPr lang="en-GB" altLang="en-US" sz="1800" dirty="0">
                <a:solidFill>
                  <a:srgbClr val="000000"/>
                </a:solidFill>
              </a:rPr>
              <a:t>R )  </a:t>
            </a:r>
            <a:r>
              <a:rPr lang="en-GB" altLang="en-US" sz="1800" dirty="0" err="1">
                <a:solidFill>
                  <a:srgbClr val="000000"/>
                </a:solidFill>
              </a:rPr>
              <a:t>s.t.</a:t>
            </a:r>
            <a:r>
              <a:rPr lang="en-GB" altLang="en-US" sz="1800" dirty="0">
                <a:solidFill>
                  <a:srgbClr val="000000"/>
                </a:solidFill>
              </a:rPr>
              <a:t> predict o display  =  result</a:t>
            </a:r>
          </a:p>
          <a:p>
            <a:pPr>
              <a:lnSpc>
                <a:spcPct val="90000"/>
              </a:lnSpc>
            </a:pPr>
            <a:endParaRPr lang="en-GB" altLang="en-US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1800" dirty="0">
                <a:solidFill>
                  <a:srgbClr val="000000"/>
                </a:solidFill>
              </a:rPr>
              <a:t>but really not quite the full meaning</a:t>
            </a:r>
          </a:p>
          <a:p>
            <a:pPr>
              <a:lnSpc>
                <a:spcPct val="90000"/>
              </a:lnSpc>
            </a:pPr>
            <a:endParaRPr lang="en-GB" altLang="en-US" sz="2000" dirty="0">
              <a:solidFill>
                <a:srgbClr val="000000"/>
              </a:solidFill>
            </a:endParaRP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68107424-BD7D-3EA5-C180-69EAD6E0CC25}"/>
              </a:ext>
            </a:extLst>
          </p:cNvPr>
          <p:cNvGrpSpPr>
            <a:grpSpLocks/>
          </p:cNvGrpSpPr>
          <p:nvPr/>
        </p:nvGrpSpPr>
        <p:grpSpPr bwMode="auto">
          <a:xfrm>
            <a:off x="1608138" y="2008188"/>
            <a:ext cx="6635748" cy="2881312"/>
            <a:chOff x="1013" y="1265"/>
            <a:chExt cx="4180" cy="1815"/>
          </a:xfrm>
        </p:grpSpPr>
        <p:sp>
          <p:nvSpPr>
            <p:cNvPr id="3" name="Rectangle 7">
              <a:extLst>
                <a:ext uri="{FF2B5EF4-FFF2-40B4-BE49-F238E27FC236}">
                  <a16:creationId xmlns:a16="http://schemas.microsoft.com/office/drawing/2014/main" id="{D2529103-EE88-9143-DA9A-33A437700D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" y="1974"/>
              <a:ext cx="19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P</a:t>
              </a:r>
              <a:endParaRPr lang="en-GB" altLang="en-US"/>
            </a:p>
          </p:txBody>
        </p:sp>
        <p:sp>
          <p:nvSpPr>
            <p:cNvPr id="4" name="Rectangle 8">
              <a:extLst>
                <a:ext uri="{FF2B5EF4-FFF2-40B4-BE49-F238E27FC236}">
                  <a16:creationId xmlns:a16="http://schemas.microsoft.com/office/drawing/2014/main" id="{74854E1C-6A96-9A7D-B8CC-631035685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" y="1656"/>
              <a:ext cx="12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I</a:t>
              </a:r>
              <a:endParaRPr lang="en-GB" altLang="en-US"/>
            </a:p>
          </p:txBody>
        </p: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B5CD4ECA-A444-8EC5-9F7E-669FA9816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1974"/>
              <a:ext cx="19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 dirty="0">
                  <a:solidFill>
                    <a:srgbClr val="000000"/>
                  </a:solidFill>
                  <a:latin typeface="Palatino" pitchFamily="2" charset="77"/>
                </a:rPr>
                <a:t>E</a:t>
              </a:r>
              <a:endParaRPr lang="en-GB" altLang="en-US" dirty="0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DE381F3F-A4A0-B87B-3F23-2EFDE0F36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1265"/>
              <a:ext cx="231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 dirty="0">
                  <a:solidFill>
                    <a:srgbClr val="000000"/>
                  </a:solidFill>
                  <a:latin typeface="Palatino" pitchFamily="2" charset="77"/>
                </a:rPr>
                <a:t>R</a:t>
              </a:r>
              <a:endParaRPr lang="en-GB" altLang="en-US" dirty="0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2DAA6D6C-548A-6B48-0AF3-7C3029CD6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696"/>
              <a:ext cx="26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D</a:t>
              </a:r>
              <a:endParaRPr lang="en-GB" altLang="en-US"/>
            </a:p>
          </p:txBody>
        </p:sp>
        <p:grpSp>
          <p:nvGrpSpPr>
            <p:cNvPr id="8" name="Group 14">
              <a:extLst>
                <a:ext uri="{FF2B5EF4-FFF2-40B4-BE49-F238E27FC236}">
                  <a16:creationId xmlns:a16="http://schemas.microsoft.com/office/drawing/2014/main" id="{39A1964F-98F0-D038-8942-9BB122DAFD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2086"/>
              <a:ext cx="1524" cy="119"/>
              <a:chOff x="1244" y="2086"/>
              <a:chExt cx="1524" cy="119"/>
            </a:xfrm>
          </p:grpSpPr>
          <p:sp>
            <p:nvSpPr>
              <p:cNvPr id="22" name="Freeform 12">
                <a:extLst>
                  <a:ext uri="{FF2B5EF4-FFF2-40B4-BE49-F238E27FC236}">
                    <a16:creationId xmlns:a16="http://schemas.microsoft.com/office/drawing/2014/main" id="{36C7617B-D298-88D4-6127-C6898A496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086"/>
                <a:ext cx="176" cy="119"/>
              </a:xfrm>
              <a:custGeom>
                <a:avLst/>
                <a:gdLst>
                  <a:gd name="T0" fmla="*/ 176 w 176"/>
                  <a:gd name="T1" fmla="*/ 60 h 119"/>
                  <a:gd name="T2" fmla="*/ 0 w 176"/>
                  <a:gd name="T3" fmla="*/ 119 h 119"/>
                  <a:gd name="T4" fmla="*/ 60 w 176"/>
                  <a:gd name="T5" fmla="*/ 60 h 119"/>
                  <a:gd name="T6" fmla="*/ 0 w 176"/>
                  <a:gd name="T7" fmla="*/ 0 h 119"/>
                  <a:gd name="T8" fmla="*/ 176 w 176"/>
                  <a:gd name="T9" fmla="*/ 6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6" h="119">
                    <a:moveTo>
                      <a:pt x="176" y="60"/>
                    </a:moveTo>
                    <a:lnTo>
                      <a:pt x="0" y="119"/>
                    </a:lnTo>
                    <a:lnTo>
                      <a:pt x="60" y="60"/>
                    </a:lnTo>
                    <a:lnTo>
                      <a:pt x="0" y="0"/>
                    </a:lnTo>
                    <a:lnTo>
                      <a:pt x="176" y="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5870CD8F-9C4F-FC4D-6EE0-EC2A1F9393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46"/>
                <a:ext cx="1408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" name="Group 17">
              <a:extLst>
                <a:ext uri="{FF2B5EF4-FFF2-40B4-BE49-F238E27FC236}">
                  <a16:creationId xmlns:a16="http://schemas.microsoft.com/office/drawing/2014/main" id="{E30EAC6A-13FE-E620-E02A-CFC9BA8BD1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0" y="1507"/>
              <a:ext cx="957" cy="485"/>
              <a:chOff x="3160" y="1507"/>
              <a:chExt cx="957" cy="485"/>
            </a:xfrm>
          </p:grpSpPr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id="{4A9C219D-289C-89F4-FA30-5A22AAA0F0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1507"/>
                <a:ext cx="165" cy="130"/>
              </a:xfrm>
              <a:custGeom>
                <a:avLst/>
                <a:gdLst>
                  <a:gd name="T0" fmla="*/ 165 w 165"/>
                  <a:gd name="T1" fmla="*/ 0 h 130"/>
                  <a:gd name="T2" fmla="*/ 48 w 165"/>
                  <a:gd name="T3" fmla="*/ 130 h 130"/>
                  <a:gd name="T4" fmla="*/ 71 w 165"/>
                  <a:gd name="T5" fmla="*/ 48 h 130"/>
                  <a:gd name="T6" fmla="*/ 0 w 165"/>
                  <a:gd name="T7" fmla="*/ 25 h 130"/>
                  <a:gd name="T8" fmla="*/ 165 w 165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130">
                    <a:moveTo>
                      <a:pt x="165" y="0"/>
                    </a:moveTo>
                    <a:lnTo>
                      <a:pt x="48" y="130"/>
                    </a:lnTo>
                    <a:lnTo>
                      <a:pt x="71" y="48"/>
                    </a:lnTo>
                    <a:lnTo>
                      <a:pt x="0" y="25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" name="Line 16">
                <a:extLst>
                  <a:ext uri="{FF2B5EF4-FFF2-40B4-BE49-F238E27FC236}">
                    <a16:creationId xmlns:a16="http://schemas.microsoft.com/office/drawing/2014/main" id="{A5D4A9B4-5C2E-5BB8-2C3E-C68015ACF1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0" y="1555"/>
                <a:ext cx="863" cy="43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" name="Group 20">
              <a:extLst>
                <a:ext uri="{FF2B5EF4-FFF2-40B4-BE49-F238E27FC236}">
                  <a16:creationId xmlns:a16="http://schemas.microsoft.com/office/drawing/2014/main" id="{03FCA012-7745-394A-5E9B-72DB5DCAE8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0" y="2313"/>
              <a:ext cx="957" cy="471"/>
              <a:chOff x="3160" y="2313"/>
              <a:chExt cx="957" cy="471"/>
            </a:xfrm>
          </p:grpSpPr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B4C71148-05B9-4BD8-1F4F-79FD4389F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2654"/>
                <a:ext cx="165" cy="130"/>
              </a:xfrm>
              <a:custGeom>
                <a:avLst/>
                <a:gdLst>
                  <a:gd name="T0" fmla="*/ 165 w 165"/>
                  <a:gd name="T1" fmla="*/ 130 h 130"/>
                  <a:gd name="T2" fmla="*/ 0 w 165"/>
                  <a:gd name="T3" fmla="*/ 108 h 130"/>
                  <a:gd name="T4" fmla="*/ 71 w 165"/>
                  <a:gd name="T5" fmla="*/ 85 h 130"/>
                  <a:gd name="T6" fmla="*/ 48 w 165"/>
                  <a:gd name="T7" fmla="*/ 0 h 130"/>
                  <a:gd name="T8" fmla="*/ 165 w 165"/>
                  <a:gd name="T9" fmla="*/ 13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130">
                    <a:moveTo>
                      <a:pt x="165" y="130"/>
                    </a:moveTo>
                    <a:lnTo>
                      <a:pt x="0" y="108"/>
                    </a:lnTo>
                    <a:lnTo>
                      <a:pt x="71" y="85"/>
                    </a:lnTo>
                    <a:lnTo>
                      <a:pt x="48" y="0"/>
                    </a:lnTo>
                    <a:lnTo>
                      <a:pt x="165" y="1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19">
                <a:extLst>
                  <a:ext uri="{FF2B5EF4-FFF2-40B4-BE49-F238E27FC236}">
                    <a16:creationId xmlns:a16="http://schemas.microsoft.com/office/drawing/2014/main" id="{C76535BF-5A83-2A49-9F9D-C1FED1B67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0" y="2313"/>
                <a:ext cx="863" cy="426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" name="Group 23">
              <a:extLst>
                <a:ext uri="{FF2B5EF4-FFF2-40B4-BE49-F238E27FC236}">
                  <a16:creationId xmlns:a16="http://schemas.microsoft.com/office/drawing/2014/main" id="{A56C68BD-15A5-6622-DEC7-83A4784AE33E}"/>
                </a:ext>
              </a:extLst>
            </p:cNvPr>
            <p:cNvGrpSpPr>
              <a:grpSpLocks/>
            </p:cNvGrpSpPr>
            <p:nvPr/>
          </p:nvGrpSpPr>
          <p:grpSpPr bwMode="auto">
            <a:xfrm rot="-3777473">
              <a:off x="3716" y="1983"/>
              <a:ext cx="963" cy="271"/>
              <a:chOff x="4347" y="2318"/>
              <a:chExt cx="963" cy="271"/>
            </a:xfrm>
          </p:grpSpPr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0C8D2997-38D0-02A0-B0F7-4E30228CB4B9}"/>
                  </a:ext>
                </a:extLst>
              </p:cNvPr>
              <p:cNvSpPr>
                <a:spLocks/>
              </p:cNvSpPr>
              <p:nvPr/>
            </p:nvSpPr>
            <p:spPr bwMode="auto">
              <a:xfrm rot="3777473">
                <a:off x="5173" y="2287"/>
                <a:ext cx="105" cy="168"/>
              </a:xfrm>
              <a:custGeom>
                <a:avLst/>
                <a:gdLst>
                  <a:gd name="T0" fmla="*/ 59 w 105"/>
                  <a:gd name="T1" fmla="*/ 0 h 168"/>
                  <a:gd name="T2" fmla="*/ 105 w 105"/>
                  <a:gd name="T3" fmla="*/ 168 h 168"/>
                  <a:gd name="T4" fmla="*/ 59 w 105"/>
                  <a:gd name="T5" fmla="*/ 108 h 168"/>
                  <a:gd name="T6" fmla="*/ 0 w 105"/>
                  <a:gd name="T7" fmla="*/ 168 h 168"/>
                  <a:gd name="T8" fmla="*/ 59 w 105"/>
                  <a:gd name="T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" h="168">
                    <a:moveTo>
                      <a:pt x="59" y="0"/>
                    </a:moveTo>
                    <a:lnTo>
                      <a:pt x="105" y="168"/>
                    </a:lnTo>
                    <a:lnTo>
                      <a:pt x="59" y="108"/>
                    </a:lnTo>
                    <a:lnTo>
                      <a:pt x="0" y="168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22">
                <a:extLst>
                  <a:ext uri="{FF2B5EF4-FFF2-40B4-BE49-F238E27FC236}">
                    <a16:creationId xmlns:a16="http://schemas.microsoft.com/office/drawing/2014/main" id="{97E371A0-A10C-C81C-742A-E297C39855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3777473" flipV="1">
                <a:off x="4801" y="2135"/>
                <a:ext cx="0" cy="90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" name="Rectangle 24">
              <a:extLst>
                <a:ext uri="{FF2B5EF4-FFF2-40B4-BE49-F238E27FC236}">
                  <a16:creationId xmlns:a16="http://schemas.microsoft.com/office/drawing/2014/main" id="{18560B1C-23C2-C416-99C4-10BCB0519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" y="2017"/>
              <a:ext cx="78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 dirty="0">
                  <a:solidFill>
                    <a:srgbClr val="000000"/>
                  </a:solidFill>
                  <a:latin typeface="Palatino" pitchFamily="2" charset="77"/>
                </a:rPr>
                <a:t>predict</a:t>
              </a:r>
              <a:endParaRPr lang="en-GB" altLang="en-US" dirty="0"/>
            </a:p>
          </p:txBody>
        </p:sp>
        <p:sp>
          <p:nvSpPr>
            <p:cNvPr id="13" name="Text Box 5">
              <a:extLst>
                <a:ext uri="{FF2B5EF4-FFF2-40B4-BE49-F238E27FC236}">
                  <a16:creationId xmlns:a16="http://schemas.microsoft.com/office/drawing/2014/main" id="{F818B756-27A3-733F-C170-B3132686F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488"/>
              <a:ext cx="67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 dirty="0">
                  <a:latin typeface="Palatino" pitchFamily="2" charset="77"/>
                </a:rPr>
                <a:t>result</a:t>
              </a:r>
            </a:p>
          </p:txBody>
        </p:sp>
        <p:sp>
          <p:nvSpPr>
            <p:cNvPr id="14" name="Text Box 6">
              <a:extLst>
                <a:ext uri="{FF2B5EF4-FFF2-40B4-BE49-F238E27FC236}">
                  <a16:creationId xmlns:a16="http://schemas.microsoft.com/office/drawing/2014/main" id="{2344A0C0-4E8E-B0DE-E890-B8157662C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" y="2553"/>
              <a:ext cx="8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>
                  <a:latin typeface="Palatino" pitchFamily="2" charset="77"/>
                </a:rPr>
                <a:t>display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7B2358FE-6E6A-D904-97C6-E84D3FF05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stronger – what is in the state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9E22606D-84D1-A306-1E85-5686D0C85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0000"/>
              </a:solidFill>
              <a:sym typeface="Symbol" pitchFamily="2" charset="2"/>
            </a:endParaRPr>
          </a:p>
          <a:p>
            <a:pPr algn="ctr">
              <a:lnSpc>
                <a:spcPct val="90000"/>
              </a:lnSpc>
              <a:buFont typeface="Symbol" pitchFamily="2" charset="2"/>
              <a:buChar char="$"/>
            </a:pPr>
            <a:endParaRPr lang="en-GB" altLang="en-US" sz="18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buFont typeface="Symbol" pitchFamily="2" charset="2"/>
              <a:buChar char="$"/>
            </a:pPr>
            <a:endParaRPr lang="en-GB" altLang="en-US" sz="18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buFont typeface="Symbol" pitchFamily="2" charset="2"/>
              <a:buChar char="$"/>
            </a:pPr>
            <a:r>
              <a:rPr lang="en-GB" altLang="en-US" sz="1800" dirty="0" err="1">
                <a:solidFill>
                  <a:srgbClr val="000000"/>
                </a:solidFill>
              </a:rPr>
              <a:t>predict</a:t>
            </a:r>
            <a:r>
              <a:rPr lang="en-GB" altLang="en-US" sz="1800" baseline="-25000" dirty="0" err="1">
                <a:solidFill>
                  <a:srgbClr val="000000"/>
                </a:solidFill>
              </a:rPr>
              <a:t>E</a:t>
            </a:r>
            <a:r>
              <a:rPr lang="en-GB" altLang="en-US" sz="1800" dirty="0">
                <a:solidFill>
                  <a:srgbClr val="000000"/>
                </a:solidFill>
              </a:rPr>
              <a:t> </a:t>
            </a:r>
            <a:r>
              <a:rPr lang="en-GB" altLang="en-US" sz="1800" dirty="0">
                <a:solidFill>
                  <a:srgbClr val="000000"/>
                </a:solidFill>
                <a:sym typeface="Symbol" pitchFamily="2" charset="2"/>
              </a:rPr>
              <a:t></a:t>
            </a:r>
            <a:r>
              <a:rPr lang="en-GB" altLang="en-US" sz="1800" dirty="0">
                <a:solidFill>
                  <a:srgbClr val="000000"/>
                </a:solidFill>
              </a:rPr>
              <a:t> ( D</a:t>
            </a:r>
            <a:r>
              <a:rPr lang="en-GB" altLang="en-US" sz="2000" dirty="0">
                <a:solidFill>
                  <a:srgbClr val="000000"/>
                </a:solidFill>
              </a:rPr>
              <a:t> </a:t>
            </a:r>
            <a:r>
              <a:rPr lang="en-GB" altLang="en-US" sz="2000" dirty="0">
                <a:solidFill>
                  <a:srgbClr val="000000"/>
                </a:solidFill>
                <a:sym typeface="Symbol" pitchFamily="2" charset="2"/>
              </a:rPr>
              <a:t></a:t>
            </a:r>
            <a:r>
              <a:rPr lang="en-GB" altLang="en-US" sz="2000" dirty="0">
                <a:solidFill>
                  <a:srgbClr val="000000"/>
                </a:solidFill>
              </a:rPr>
              <a:t> </a:t>
            </a:r>
            <a:r>
              <a:rPr lang="en-GB" altLang="en-US" sz="1800" dirty="0">
                <a:solidFill>
                  <a:srgbClr val="000000"/>
                </a:solidFill>
              </a:rPr>
              <a:t>R )  </a:t>
            </a:r>
            <a:r>
              <a:rPr lang="en-GB" altLang="en-US" sz="1800" dirty="0" err="1">
                <a:solidFill>
                  <a:srgbClr val="000000"/>
                </a:solidFill>
              </a:rPr>
              <a:t>s.t.</a:t>
            </a:r>
            <a:r>
              <a:rPr lang="en-GB" altLang="en-US" sz="1800" dirty="0">
                <a:solidFill>
                  <a:srgbClr val="000000"/>
                </a:solidFill>
              </a:rPr>
              <a:t> </a:t>
            </a:r>
            <a:r>
              <a:rPr lang="en-GB" altLang="en-US" sz="1800" dirty="0" err="1">
                <a:solidFill>
                  <a:srgbClr val="000000"/>
                </a:solidFill>
              </a:rPr>
              <a:t>predict</a:t>
            </a:r>
            <a:r>
              <a:rPr lang="en-GB" altLang="en-US" sz="1800" baseline="-25000" dirty="0" err="1">
                <a:solidFill>
                  <a:srgbClr val="000000"/>
                </a:solidFill>
              </a:rPr>
              <a:t>E</a:t>
            </a:r>
            <a:r>
              <a:rPr lang="en-GB" altLang="en-US" sz="1800" dirty="0">
                <a:solidFill>
                  <a:srgbClr val="000000"/>
                </a:solidFill>
              </a:rPr>
              <a:t> o display  =  </a:t>
            </a:r>
            <a:r>
              <a:rPr lang="en-GB" altLang="en-US" sz="1800" dirty="0" err="1">
                <a:solidFill>
                  <a:srgbClr val="000000"/>
                </a:solidFill>
              </a:rPr>
              <a:t>id</a:t>
            </a:r>
            <a:r>
              <a:rPr lang="en-GB" altLang="en-US" sz="1800" baseline="-25000" dirty="0" err="1">
                <a:solidFill>
                  <a:srgbClr val="000000"/>
                </a:solidFill>
              </a:rPr>
              <a:t>E</a:t>
            </a:r>
            <a:endParaRPr lang="en-GB" altLang="en-US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1800" dirty="0">
                <a:solidFill>
                  <a:srgbClr val="000000"/>
                </a:solidFill>
              </a:rPr>
              <a:t>but </a:t>
            </a:r>
            <a:r>
              <a:rPr lang="en-GB" altLang="en-US" sz="1800" u="sng" dirty="0">
                <a:solidFill>
                  <a:srgbClr val="000000"/>
                </a:solidFill>
              </a:rPr>
              <a:t>too</a:t>
            </a:r>
            <a:r>
              <a:rPr lang="en-GB" altLang="en-US" sz="1800" dirty="0">
                <a:solidFill>
                  <a:srgbClr val="000000"/>
                </a:solidFill>
              </a:rPr>
              <a:t> strong – only allows trivial systems where everything is always visible</a:t>
            </a:r>
          </a:p>
        </p:txBody>
      </p:sp>
      <p:grpSp>
        <p:nvGrpSpPr>
          <p:cNvPr id="123934" name="Group 30">
            <a:extLst>
              <a:ext uri="{FF2B5EF4-FFF2-40B4-BE49-F238E27FC236}">
                <a16:creationId xmlns:a16="http://schemas.microsoft.com/office/drawing/2014/main" id="{9D18FE2C-2DBE-4A17-3D65-6993F66D945A}"/>
              </a:ext>
            </a:extLst>
          </p:cNvPr>
          <p:cNvGrpSpPr>
            <a:grpSpLocks/>
          </p:cNvGrpSpPr>
          <p:nvPr/>
        </p:nvGrpSpPr>
        <p:grpSpPr bwMode="auto">
          <a:xfrm>
            <a:off x="1608138" y="2008188"/>
            <a:ext cx="5783262" cy="2881312"/>
            <a:chOff x="1013" y="1265"/>
            <a:chExt cx="3643" cy="1815"/>
          </a:xfrm>
        </p:grpSpPr>
        <p:sp>
          <p:nvSpPr>
            <p:cNvPr id="123911" name="Rectangle 7">
              <a:extLst>
                <a:ext uri="{FF2B5EF4-FFF2-40B4-BE49-F238E27FC236}">
                  <a16:creationId xmlns:a16="http://schemas.microsoft.com/office/drawing/2014/main" id="{49B4D931-B22D-8557-9795-F9A66371B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" y="1974"/>
              <a:ext cx="19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P</a:t>
              </a:r>
              <a:endParaRPr lang="en-GB" altLang="en-US"/>
            </a:p>
          </p:txBody>
        </p:sp>
        <p:sp>
          <p:nvSpPr>
            <p:cNvPr id="123912" name="Rectangle 8">
              <a:extLst>
                <a:ext uri="{FF2B5EF4-FFF2-40B4-BE49-F238E27FC236}">
                  <a16:creationId xmlns:a16="http://schemas.microsoft.com/office/drawing/2014/main" id="{587AA41D-BCFA-3425-D8DE-31A400CE1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" y="1656"/>
              <a:ext cx="12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I</a:t>
              </a:r>
              <a:endParaRPr lang="en-GB" altLang="en-US"/>
            </a:p>
          </p:txBody>
        </p:sp>
        <p:sp>
          <p:nvSpPr>
            <p:cNvPr id="123913" name="Rectangle 9">
              <a:extLst>
                <a:ext uri="{FF2B5EF4-FFF2-40B4-BE49-F238E27FC236}">
                  <a16:creationId xmlns:a16="http://schemas.microsoft.com/office/drawing/2014/main" id="{B2484F8F-3900-2DCA-58F7-2702B89EE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1974"/>
              <a:ext cx="19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E</a:t>
              </a:r>
              <a:endParaRPr lang="en-GB" altLang="en-US"/>
            </a:p>
          </p:txBody>
        </p:sp>
        <p:sp>
          <p:nvSpPr>
            <p:cNvPr id="123914" name="Rectangle 10">
              <a:extLst>
                <a:ext uri="{FF2B5EF4-FFF2-40B4-BE49-F238E27FC236}">
                  <a16:creationId xmlns:a16="http://schemas.microsoft.com/office/drawing/2014/main" id="{5BA22546-EB2C-D8BC-24DC-F285D55C8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1265"/>
              <a:ext cx="231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 dirty="0">
                  <a:solidFill>
                    <a:srgbClr val="000000"/>
                  </a:solidFill>
                  <a:latin typeface="Palatino" pitchFamily="2" charset="77"/>
                </a:rPr>
                <a:t>R</a:t>
              </a:r>
              <a:endParaRPr lang="en-GB" altLang="en-US" dirty="0"/>
            </a:p>
          </p:txBody>
        </p:sp>
        <p:sp>
          <p:nvSpPr>
            <p:cNvPr id="123915" name="Rectangle 11">
              <a:extLst>
                <a:ext uri="{FF2B5EF4-FFF2-40B4-BE49-F238E27FC236}">
                  <a16:creationId xmlns:a16="http://schemas.microsoft.com/office/drawing/2014/main" id="{0DC5BEC0-F2F0-6635-86D3-2D52DCC93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696"/>
              <a:ext cx="26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4000" b="1">
                  <a:solidFill>
                    <a:srgbClr val="000000"/>
                  </a:solidFill>
                  <a:latin typeface="Palatino" pitchFamily="2" charset="77"/>
                </a:rPr>
                <a:t>D</a:t>
              </a:r>
              <a:endParaRPr lang="en-GB" altLang="en-US"/>
            </a:p>
          </p:txBody>
        </p:sp>
        <p:grpSp>
          <p:nvGrpSpPr>
            <p:cNvPr id="123918" name="Group 14">
              <a:extLst>
                <a:ext uri="{FF2B5EF4-FFF2-40B4-BE49-F238E27FC236}">
                  <a16:creationId xmlns:a16="http://schemas.microsoft.com/office/drawing/2014/main" id="{9CF97D28-1D60-C5E2-63C6-21B0D57C16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2086"/>
              <a:ext cx="1524" cy="119"/>
              <a:chOff x="1244" y="2086"/>
              <a:chExt cx="1524" cy="119"/>
            </a:xfrm>
          </p:grpSpPr>
          <p:sp>
            <p:nvSpPr>
              <p:cNvPr id="123916" name="Freeform 12">
                <a:extLst>
                  <a:ext uri="{FF2B5EF4-FFF2-40B4-BE49-F238E27FC236}">
                    <a16:creationId xmlns:a16="http://schemas.microsoft.com/office/drawing/2014/main" id="{B4E2DF12-01EA-79D3-22D6-56E9A5C79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086"/>
                <a:ext cx="176" cy="119"/>
              </a:xfrm>
              <a:custGeom>
                <a:avLst/>
                <a:gdLst>
                  <a:gd name="T0" fmla="*/ 176 w 176"/>
                  <a:gd name="T1" fmla="*/ 60 h 119"/>
                  <a:gd name="T2" fmla="*/ 0 w 176"/>
                  <a:gd name="T3" fmla="*/ 119 h 119"/>
                  <a:gd name="T4" fmla="*/ 60 w 176"/>
                  <a:gd name="T5" fmla="*/ 60 h 119"/>
                  <a:gd name="T6" fmla="*/ 0 w 176"/>
                  <a:gd name="T7" fmla="*/ 0 h 119"/>
                  <a:gd name="T8" fmla="*/ 176 w 176"/>
                  <a:gd name="T9" fmla="*/ 6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6" h="119">
                    <a:moveTo>
                      <a:pt x="176" y="60"/>
                    </a:moveTo>
                    <a:lnTo>
                      <a:pt x="0" y="119"/>
                    </a:lnTo>
                    <a:lnTo>
                      <a:pt x="60" y="60"/>
                    </a:lnTo>
                    <a:lnTo>
                      <a:pt x="0" y="0"/>
                    </a:lnTo>
                    <a:lnTo>
                      <a:pt x="176" y="6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917" name="Line 13">
                <a:extLst>
                  <a:ext uri="{FF2B5EF4-FFF2-40B4-BE49-F238E27FC236}">
                    <a16:creationId xmlns:a16="http://schemas.microsoft.com/office/drawing/2014/main" id="{B72B6469-E98C-C82B-F018-9FED5574B4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46"/>
                <a:ext cx="1408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3921" name="Group 17">
              <a:extLst>
                <a:ext uri="{FF2B5EF4-FFF2-40B4-BE49-F238E27FC236}">
                  <a16:creationId xmlns:a16="http://schemas.microsoft.com/office/drawing/2014/main" id="{3E43CD2B-77DA-39B0-5BAD-68B874A01C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0" y="1507"/>
              <a:ext cx="957" cy="485"/>
              <a:chOff x="3160" y="1507"/>
              <a:chExt cx="957" cy="485"/>
            </a:xfrm>
          </p:grpSpPr>
          <p:sp>
            <p:nvSpPr>
              <p:cNvPr id="123919" name="Freeform 15">
                <a:extLst>
                  <a:ext uri="{FF2B5EF4-FFF2-40B4-BE49-F238E27FC236}">
                    <a16:creationId xmlns:a16="http://schemas.microsoft.com/office/drawing/2014/main" id="{43C23EEE-1E23-162E-810F-96126FCA36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1507"/>
                <a:ext cx="165" cy="130"/>
              </a:xfrm>
              <a:custGeom>
                <a:avLst/>
                <a:gdLst>
                  <a:gd name="T0" fmla="*/ 165 w 165"/>
                  <a:gd name="T1" fmla="*/ 0 h 130"/>
                  <a:gd name="T2" fmla="*/ 48 w 165"/>
                  <a:gd name="T3" fmla="*/ 130 h 130"/>
                  <a:gd name="T4" fmla="*/ 71 w 165"/>
                  <a:gd name="T5" fmla="*/ 48 h 130"/>
                  <a:gd name="T6" fmla="*/ 0 w 165"/>
                  <a:gd name="T7" fmla="*/ 25 h 130"/>
                  <a:gd name="T8" fmla="*/ 165 w 165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130">
                    <a:moveTo>
                      <a:pt x="165" y="0"/>
                    </a:moveTo>
                    <a:lnTo>
                      <a:pt x="48" y="130"/>
                    </a:lnTo>
                    <a:lnTo>
                      <a:pt x="71" y="48"/>
                    </a:lnTo>
                    <a:lnTo>
                      <a:pt x="0" y="25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920" name="Line 16">
                <a:extLst>
                  <a:ext uri="{FF2B5EF4-FFF2-40B4-BE49-F238E27FC236}">
                    <a16:creationId xmlns:a16="http://schemas.microsoft.com/office/drawing/2014/main" id="{4714EA13-225E-1FE6-5FDF-384DD56CDB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0" y="1555"/>
                <a:ext cx="863" cy="43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3924" name="Group 20">
              <a:extLst>
                <a:ext uri="{FF2B5EF4-FFF2-40B4-BE49-F238E27FC236}">
                  <a16:creationId xmlns:a16="http://schemas.microsoft.com/office/drawing/2014/main" id="{DC68E118-9BF4-8ED1-E349-695F27B5C7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0" y="2313"/>
              <a:ext cx="957" cy="471"/>
              <a:chOff x="3160" y="2313"/>
              <a:chExt cx="957" cy="471"/>
            </a:xfrm>
          </p:grpSpPr>
          <p:sp>
            <p:nvSpPr>
              <p:cNvPr id="123922" name="Freeform 18">
                <a:extLst>
                  <a:ext uri="{FF2B5EF4-FFF2-40B4-BE49-F238E27FC236}">
                    <a16:creationId xmlns:a16="http://schemas.microsoft.com/office/drawing/2014/main" id="{4B2F7D6D-12B7-BA8D-F7F1-F78DDDDA07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2654"/>
                <a:ext cx="165" cy="130"/>
              </a:xfrm>
              <a:custGeom>
                <a:avLst/>
                <a:gdLst>
                  <a:gd name="T0" fmla="*/ 165 w 165"/>
                  <a:gd name="T1" fmla="*/ 130 h 130"/>
                  <a:gd name="T2" fmla="*/ 0 w 165"/>
                  <a:gd name="T3" fmla="*/ 108 h 130"/>
                  <a:gd name="T4" fmla="*/ 71 w 165"/>
                  <a:gd name="T5" fmla="*/ 85 h 130"/>
                  <a:gd name="T6" fmla="*/ 48 w 165"/>
                  <a:gd name="T7" fmla="*/ 0 h 130"/>
                  <a:gd name="T8" fmla="*/ 165 w 165"/>
                  <a:gd name="T9" fmla="*/ 13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130">
                    <a:moveTo>
                      <a:pt x="165" y="130"/>
                    </a:moveTo>
                    <a:lnTo>
                      <a:pt x="0" y="108"/>
                    </a:lnTo>
                    <a:lnTo>
                      <a:pt x="71" y="85"/>
                    </a:lnTo>
                    <a:lnTo>
                      <a:pt x="48" y="0"/>
                    </a:lnTo>
                    <a:lnTo>
                      <a:pt x="165" y="1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923" name="Line 19">
                <a:extLst>
                  <a:ext uri="{FF2B5EF4-FFF2-40B4-BE49-F238E27FC236}">
                    <a16:creationId xmlns:a16="http://schemas.microsoft.com/office/drawing/2014/main" id="{FE817D73-C55A-5FAB-A946-615F739339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0" y="2313"/>
                <a:ext cx="863" cy="426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3927" name="Group 23">
              <a:extLst>
                <a:ext uri="{FF2B5EF4-FFF2-40B4-BE49-F238E27FC236}">
                  <a16:creationId xmlns:a16="http://schemas.microsoft.com/office/drawing/2014/main" id="{26CB86AE-F932-D0E0-F19E-19B3A8F69041}"/>
                </a:ext>
              </a:extLst>
            </p:cNvPr>
            <p:cNvGrpSpPr>
              <a:grpSpLocks/>
            </p:cNvGrpSpPr>
            <p:nvPr/>
          </p:nvGrpSpPr>
          <p:grpSpPr bwMode="auto">
            <a:xfrm rot="-3777473">
              <a:off x="3588" y="1932"/>
              <a:ext cx="105" cy="1042"/>
              <a:chOff x="4225" y="1589"/>
              <a:chExt cx="105" cy="1042"/>
            </a:xfrm>
          </p:grpSpPr>
          <p:sp>
            <p:nvSpPr>
              <p:cNvPr id="123925" name="Freeform 21">
                <a:extLst>
                  <a:ext uri="{FF2B5EF4-FFF2-40B4-BE49-F238E27FC236}">
                    <a16:creationId xmlns:a16="http://schemas.microsoft.com/office/drawing/2014/main" id="{46EA37FA-EFCD-BE05-2C8D-C904CB283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5" y="1589"/>
                <a:ext cx="105" cy="168"/>
              </a:xfrm>
              <a:custGeom>
                <a:avLst/>
                <a:gdLst>
                  <a:gd name="T0" fmla="*/ 59 w 105"/>
                  <a:gd name="T1" fmla="*/ 0 h 168"/>
                  <a:gd name="T2" fmla="*/ 105 w 105"/>
                  <a:gd name="T3" fmla="*/ 168 h 168"/>
                  <a:gd name="T4" fmla="*/ 59 w 105"/>
                  <a:gd name="T5" fmla="*/ 108 h 168"/>
                  <a:gd name="T6" fmla="*/ 0 w 105"/>
                  <a:gd name="T7" fmla="*/ 168 h 168"/>
                  <a:gd name="T8" fmla="*/ 59 w 105"/>
                  <a:gd name="T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" h="168">
                    <a:moveTo>
                      <a:pt x="59" y="0"/>
                    </a:moveTo>
                    <a:lnTo>
                      <a:pt x="105" y="168"/>
                    </a:lnTo>
                    <a:lnTo>
                      <a:pt x="59" y="108"/>
                    </a:lnTo>
                    <a:lnTo>
                      <a:pt x="0" y="168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926" name="Line 22">
                <a:extLst>
                  <a:ext uri="{FF2B5EF4-FFF2-40B4-BE49-F238E27FC236}">
                    <a16:creationId xmlns:a16="http://schemas.microsoft.com/office/drawing/2014/main" id="{11DCD204-EC1F-B5B9-3E91-764FA51A3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84" y="1697"/>
                <a:ext cx="1" cy="934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928" name="Rectangle 24">
              <a:extLst>
                <a:ext uri="{FF2B5EF4-FFF2-40B4-BE49-F238E27FC236}">
                  <a16:creationId xmlns:a16="http://schemas.microsoft.com/office/drawing/2014/main" id="{7424F7A9-369C-A926-AD89-F266969122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112"/>
              <a:ext cx="78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100" dirty="0">
                  <a:solidFill>
                    <a:srgbClr val="000000"/>
                  </a:solidFill>
                  <a:latin typeface="Palatino" pitchFamily="2" charset="77"/>
                </a:rPr>
                <a:t>predict</a:t>
              </a:r>
              <a:endParaRPr lang="en-GB" altLang="en-US" dirty="0"/>
            </a:p>
          </p:txBody>
        </p:sp>
        <p:sp>
          <p:nvSpPr>
            <p:cNvPr id="123909" name="Text Box 5">
              <a:extLst>
                <a:ext uri="{FF2B5EF4-FFF2-40B4-BE49-F238E27FC236}">
                  <a16:creationId xmlns:a16="http://schemas.microsoft.com/office/drawing/2014/main" id="{99592F22-3DBD-2DF6-3481-9C008D41BA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488"/>
              <a:ext cx="67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 dirty="0">
                  <a:latin typeface="Palatino" pitchFamily="2" charset="77"/>
                </a:rPr>
                <a:t>result</a:t>
              </a:r>
            </a:p>
          </p:txBody>
        </p:sp>
        <p:sp>
          <p:nvSpPr>
            <p:cNvPr id="123910" name="Text Box 6">
              <a:extLst>
                <a:ext uri="{FF2B5EF4-FFF2-40B4-BE49-F238E27FC236}">
                  <a16:creationId xmlns:a16="http://schemas.microsoft.com/office/drawing/2014/main" id="{24FE0EA2-2538-8154-3F0A-2323A3595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" y="2553"/>
              <a:ext cx="8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>
                  <a:latin typeface="Palatino" pitchFamily="2" charset="77"/>
                </a:rPr>
                <a:t>display</a:t>
              </a:r>
            </a:p>
          </p:txBody>
        </p:sp>
        <p:sp>
          <p:nvSpPr>
            <p:cNvPr id="123930" name="Rectangle 26">
              <a:extLst>
                <a:ext uri="{FF2B5EF4-FFF2-40B4-BE49-F238E27FC236}">
                  <a16:creationId xmlns:a16="http://schemas.microsoft.com/office/drawing/2014/main" id="{E70F7BF7-A2BE-6FEF-A434-CAEDE8A76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2205"/>
              <a:ext cx="23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latin typeface="Verdana" panose="020B0604030504040204" pitchFamily="34" charset="0"/>
                </a:rPr>
                <a:t>E</a:t>
              </a:r>
            </a:p>
          </p:txBody>
        </p:sp>
      </p:grpSp>
      <p:grpSp>
        <p:nvGrpSpPr>
          <p:cNvPr id="123933" name="Group 29">
            <a:extLst>
              <a:ext uri="{FF2B5EF4-FFF2-40B4-BE49-F238E27FC236}">
                <a16:creationId xmlns:a16="http://schemas.microsoft.com/office/drawing/2014/main" id="{9D083D9E-EEDC-6FBF-F036-366393CEE8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4038600"/>
            <a:ext cx="1309688" cy="914400"/>
            <a:chOff x="4800" y="2544"/>
            <a:chExt cx="825" cy="576"/>
          </a:xfrm>
        </p:grpSpPr>
        <p:sp>
          <p:nvSpPr>
            <p:cNvPr id="123931" name="Text Box 27">
              <a:extLst>
                <a:ext uri="{FF2B5EF4-FFF2-40B4-BE49-F238E27FC236}">
                  <a16:creationId xmlns:a16="http://schemas.microsoft.com/office/drawing/2014/main" id="{E55249CF-FC51-142A-DBB5-1B1CBBCEE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544"/>
              <a:ext cx="777" cy="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>
                  <a:latin typeface="Verdana" panose="020B0604030504040204" pitchFamily="34" charset="0"/>
                </a:rPr>
                <a:t>identity </a:t>
              </a:r>
            </a:p>
            <a:p>
              <a:pPr algn="ctr"/>
              <a:r>
                <a:rPr lang="en-GB" altLang="en-US" sz="2000">
                  <a:latin typeface="Verdana" panose="020B0604030504040204" pitchFamily="34" charset="0"/>
                </a:rPr>
                <a:t>on E</a:t>
              </a:r>
            </a:p>
          </p:txBody>
        </p:sp>
        <p:sp>
          <p:nvSpPr>
            <p:cNvPr id="123932" name="Line 28">
              <a:extLst>
                <a:ext uri="{FF2B5EF4-FFF2-40B4-BE49-F238E27FC236}">
                  <a16:creationId xmlns:a16="http://schemas.microsoft.com/office/drawing/2014/main" id="{4C66BE38-E5DB-7DFC-EEF3-6E5746791A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2832"/>
              <a:ext cx="192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DAB5920-0EB9-3F39-0EB0-73367554D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Relationship with dialogue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4AAA58B-E2BC-E943-BAAA-5BBC8A5C6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Dialogue modelling is linked to semantics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System semantics affects the dialogue structure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But the bias is different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Rather than dictate what actions are legal, these formalisms tell what each action does to the system.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D254B0FD-18DD-1F54-3AC9-8759F92B3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Relaxing the property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DDF19D68-5AA8-87FF-94E2-B0FD8AC3D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96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O – the things you can indirectly observe in the system</a:t>
            </a:r>
            <a:br>
              <a:rPr lang="en-GB" altLang="en-US" sz="2000"/>
            </a:br>
            <a:r>
              <a:rPr lang="en-GB" altLang="en-US" sz="2000"/>
              <a:t>	through scrolling etc.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predict the result</a:t>
            </a:r>
          </a:p>
          <a:p>
            <a:pPr>
              <a:lnSpc>
                <a:spcPct val="90000"/>
              </a:lnSpc>
              <a:buFont typeface="Symbol" pitchFamily="2" charset="2"/>
              <a:buChar char=" "/>
            </a:pPr>
            <a:r>
              <a:rPr lang="en-GB" altLang="en-US" sz="1800">
                <a:solidFill>
                  <a:srgbClr val="000000"/>
                </a:solidFill>
              </a:rPr>
              <a:t>	</a:t>
            </a:r>
            <a:r>
              <a:rPr lang="en-GB" altLang="en-US" sz="2000">
                <a:solidFill>
                  <a:srgbClr val="000000"/>
                </a:solidFill>
                <a:sym typeface="Symbol" pitchFamily="2" charset="2"/>
              </a:rPr>
              <a:t></a:t>
            </a:r>
            <a:r>
              <a:rPr lang="en-GB" altLang="en-US" sz="1800">
                <a:solidFill>
                  <a:srgbClr val="000000"/>
                </a:solidFill>
              </a:rPr>
              <a:t>   f </a:t>
            </a:r>
            <a:r>
              <a:rPr lang="en-GB" altLang="en-US" sz="1800">
                <a:solidFill>
                  <a:srgbClr val="000000"/>
                </a:solidFill>
                <a:sym typeface="Symbol" pitchFamily="2" charset="2"/>
              </a:rPr>
              <a:t></a:t>
            </a:r>
            <a:r>
              <a:rPr lang="en-GB" altLang="en-US" sz="1800">
                <a:solidFill>
                  <a:srgbClr val="000000"/>
                </a:solidFill>
              </a:rPr>
              <a:t> ( O </a:t>
            </a:r>
            <a:r>
              <a:rPr lang="en-GB" altLang="en-US" sz="1800">
                <a:solidFill>
                  <a:srgbClr val="000000"/>
                </a:solidFill>
                <a:sym typeface="Symbol" pitchFamily="2" charset="2"/>
              </a:rPr>
              <a:t></a:t>
            </a:r>
            <a:r>
              <a:rPr lang="en-GB" altLang="en-US" sz="1800">
                <a:solidFill>
                  <a:srgbClr val="000000"/>
                </a:solidFill>
              </a:rPr>
              <a:t> R )  s.t.   f </a:t>
            </a:r>
            <a:r>
              <a:rPr lang="en-GB" altLang="en-US" sz="2400" b="1" baseline="-25000">
                <a:solidFill>
                  <a:srgbClr val="000000"/>
                </a:solidFill>
              </a:rPr>
              <a:t>o</a:t>
            </a:r>
            <a:r>
              <a:rPr lang="en-GB" altLang="en-US" sz="1800">
                <a:solidFill>
                  <a:srgbClr val="000000"/>
                </a:solidFill>
              </a:rPr>
              <a:t> observe  =  result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or the effect</a:t>
            </a:r>
          </a:p>
          <a:p>
            <a:pPr>
              <a:lnSpc>
                <a:spcPct val="90000"/>
              </a:lnSpc>
              <a:buFont typeface="Symbol" pitchFamily="2" charset="2"/>
              <a:buChar char=" "/>
            </a:pPr>
            <a:r>
              <a:rPr lang="en-GB" altLang="en-US" sz="1800">
                <a:solidFill>
                  <a:srgbClr val="000000"/>
                </a:solidFill>
              </a:rPr>
              <a:t>	</a:t>
            </a:r>
            <a:r>
              <a:rPr lang="en-GB" altLang="en-US" sz="2000">
                <a:solidFill>
                  <a:srgbClr val="000000"/>
                </a:solidFill>
                <a:sym typeface="Symbol" pitchFamily="2" charset="2"/>
              </a:rPr>
              <a:t></a:t>
            </a:r>
            <a:r>
              <a:rPr lang="en-GB" altLang="en-US" sz="1800">
                <a:solidFill>
                  <a:srgbClr val="000000"/>
                </a:solidFill>
              </a:rPr>
              <a:t>  g </a:t>
            </a:r>
            <a:r>
              <a:rPr lang="en-GB" altLang="en-US" sz="1800">
                <a:solidFill>
                  <a:srgbClr val="000000"/>
                </a:solidFill>
                <a:sym typeface="Symbol" pitchFamily="2" charset="2"/>
              </a:rPr>
              <a:t></a:t>
            </a:r>
            <a:r>
              <a:rPr lang="en-GB" altLang="en-US" sz="1800">
                <a:solidFill>
                  <a:srgbClr val="000000"/>
                </a:solidFill>
              </a:rPr>
              <a:t> ( O </a:t>
            </a:r>
            <a:r>
              <a:rPr lang="en-GB" altLang="en-US" sz="1800">
                <a:solidFill>
                  <a:srgbClr val="000000"/>
                </a:solidFill>
                <a:sym typeface="Symbol" pitchFamily="2" charset="2"/>
              </a:rPr>
              <a:t></a:t>
            </a:r>
            <a:r>
              <a:rPr lang="en-GB" altLang="en-US" sz="1800">
                <a:solidFill>
                  <a:srgbClr val="000000"/>
                </a:solidFill>
              </a:rPr>
              <a:t> R )  s.t.   g </a:t>
            </a:r>
            <a:r>
              <a:rPr lang="en-GB" altLang="en-US" sz="2400" b="1" baseline="-25000">
                <a:solidFill>
                  <a:srgbClr val="000000"/>
                </a:solidFill>
              </a:rPr>
              <a:t>o</a:t>
            </a:r>
            <a:r>
              <a:rPr lang="en-GB" altLang="en-US" sz="1800">
                <a:solidFill>
                  <a:srgbClr val="000000"/>
                </a:solidFill>
              </a:rPr>
              <a:t> observe  =  id</a:t>
            </a:r>
            <a:r>
              <a:rPr lang="en-GB" altLang="en-US" sz="1800" baseline="-2500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99332" name="Text Box 4">
            <a:extLst>
              <a:ext uri="{FF2B5EF4-FFF2-40B4-BE49-F238E27FC236}">
                <a16:creationId xmlns:a16="http://schemas.microsoft.com/office/drawing/2014/main" id="{B9215923-4020-2C58-4387-D65231B7C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03525"/>
            <a:ext cx="43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Palatino" pitchFamily="2" charset="77"/>
              </a:rPr>
              <a:t>P</a:t>
            </a: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8A85CFAF-C94C-9B94-03ED-3950A2AB2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588" y="2805113"/>
            <a:ext cx="431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Palatino" pitchFamily="2" charset="77"/>
              </a:rPr>
              <a:t>E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B9CB07CA-D0AF-E31E-65D5-5989C6CFE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05000"/>
            <a:ext cx="477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Palatino" pitchFamily="2" charset="77"/>
              </a:rPr>
              <a:t>R</a:t>
            </a:r>
          </a:p>
        </p:txBody>
      </p:sp>
      <p:sp>
        <p:nvSpPr>
          <p:cNvPr id="99335" name="Text Box 7">
            <a:extLst>
              <a:ext uri="{FF2B5EF4-FFF2-40B4-BE49-F238E27FC236}">
                <a16:creationId xmlns:a16="http://schemas.microsoft.com/office/drawing/2014/main" id="{708FA51E-9101-9EC0-1190-1F0D450E5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3763963"/>
            <a:ext cx="5222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Palatino" pitchFamily="2" charset="77"/>
              </a:rPr>
              <a:t>O</a:t>
            </a:r>
          </a:p>
        </p:txBody>
      </p:sp>
      <p:sp>
        <p:nvSpPr>
          <p:cNvPr id="99336" name="Text Box 8">
            <a:extLst>
              <a:ext uri="{FF2B5EF4-FFF2-40B4-BE49-F238E27FC236}">
                <a16:creationId xmlns:a16="http://schemas.microsoft.com/office/drawing/2014/main" id="{0448882A-3FAE-A0AF-4B75-C8B55516F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913" y="3763963"/>
            <a:ext cx="5222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Palatino" pitchFamily="2" charset="77"/>
              </a:rPr>
              <a:t>D</a:t>
            </a:r>
          </a:p>
        </p:txBody>
      </p:sp>
      <p:sp>
        <p:nvSpPr>
          <p:cNvPr id="99337" name="Line 9">
            <a:extLst>
              <a:ext uri="{FF2B5EF4-FFF2-40B4-BE49-F238E27FC236}">
                <a16:creationId xmlns:a16="http://schemas.microsoft.com/office/drawing/2014/main" id="{1D9DCCF0-B11F-A02B-CE3F-A50BEE395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8350" y="4052888"/>
            <a:ext cx="990600" cy="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9338" name="Line 10">
            <a:extLst>
              <a:ext uri="{FF2B5EF4-FFF2-40B4-BE49-F238E27FC236}">
                <a16:creationId xmlns:a16="http://schemas.microsoft.com/office/drawing/2014/main" id="{18349FFA-B5DE-1F43-9547-F7402E22F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094038"/>
            <a:ext cx="1295400" cy="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9339" name="Line 11">
            <a:extLst>
              <a:ext uri="{FF2B5EF4-FFF2-40B4-BE49-F238E27FC236}">
                <a16:creationId xmlns:a16="http://schemas.microsoft.com/office/drawing/2014/main" id="{5798BC44-E399-59F2-6A71-3A576BF53C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2209800"/>
            <a:ext cx="1219200" cy="76200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9341" name="Text Box 13">
            <a:extLst>
              <a:ext uri="{FF2B5EF4-FFF2-40B4-BE49-F238E27FC236}">
                <a16:creationId xmlns:a16="http://schemas.microsoft.com/office/drawing/2014/main" id="{6B5D91CD-3109-4652-0059-1882E89B7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590800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3200" b="1">
                <a:latin typeface="Palatino" pitchFamily="2" charset="77"/>
              </a:rPr>
              <a:t>I</a:t>
            </a:r>
          </a:p>
        </p:txBody>
      </p:sp>
      <p:sp>
        <p:nvSpPr>
          <p:cNvPr id="99342" name="Text Box 14">
            <a:extLst>
              <a:ext uri="{FF2B5EF4-FFF2-40B4-BE49-F238E27FC236}">
                <a16:creationId xmlns:a16="http://schemas.microsoft.com/office/drawing/2014/main" id="{9831D445-D88F-0371-6A8D-FA5679007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8" y="2286000"/>
            <a:ext cx="823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>
                <a:latin typeface="Palatino" pitchFamily="2" charset="77"/>
              </a:rPr>
              <a:t>result</a:t>
            </a:r>
          </a:p>
        </p:txBody>
      </p:sp>
      <p:sp>
        <p:nvSpPr>
          <p:cNvPr id="99343" name="Text Box 15">
            <a:extLst>
              <a:ext uri="{FF2B5EF4-FFF2-40B4-BE49-F238E27FC236}">
                <a16:creationId xmlns:a16="http://schemas.microsoft.com/office/drawing/2014/main" id="{EFD11D54-2A11-346F-59D0-C67FD79FE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8" y="3429000"/>
            <a:ext cx="1058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>
                <a:latin typeface="Palatino" pitchFamily="2" charset="77"/>
              </a:rPr>
              <a:t>observe</a:t>
            </a:r>
          </a:p>
        </p:txBody>
      </p:sp>
      <p:sp>
        <p:nvSpPr>
          <p:cNvPr id="99344" name="Line 16">
            <a:extLst>
              <a:ext uri="{FF2B5EF4-FFF2-40B4-BE49-F238E27FC236}">
                <a16:creationId xmlns:a16="http://schemas.microsoft.com/office/drawing/2014/main" id="{02ACEE7C-60F4-EA26-2787-76071268A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200400"/>
            <a:ext cx="1219200" cy="762000"/>
          </a:xfrm>
          <a:prstGeom prst="line">
            <a:avLst/>
          </a:prstGeom>
          <a:noFill/>
          <a:ln w="28575">
            <a:solidFill>
              <a:srgbClr val="2E005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9347" name="Group 19">
            <a:extLst>
              <a:ext uri="{FF2B5EF4-FFF2-40B4-BE49-F238E27FC236}">
                <a16:creationId xmlns:a16="http://schemas.microsoft.com/office/drawing/2014/main" id="{74CDC8E5-01EC-A011-99AB-6B2E8FCEB315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046413"/>
            <a:ext cx="1219200" cy="839787"/>
            <a:chOff x="2640" y="1919"/>
            <a:chExt cx="768" cy="529"/>
          </a:xfrm>
        </p:grpSpPr>
        <p:sp>
          <p:nvSpPr>
            <p:cNvPr id="99345" name="Line 17">
              <a:extLst>
                <a:ext uri="{FF2B5EF4-FFF2-40B4-BE49-F238E27FC236}">
                  <a16:creationId xmlns:a16="http://schemas.microsoft.com/office/drawing/2014/main" id="{458EE4BF-6E2E-893E-AB7B-0AFFBAF8CB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40" y="1968"/>
              <a:ext cx="768" cy="480"/>
            </a:xfrm>
            <a:prstGeom prst="line">
              <a:avLst/>
            </a:prstGeom>
            <a:noFill/>
            <a:ln w="28575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9346" name="Text Box 18">
              <a:extLst>
                <a:ext uri="{FF2B5EF4-FFF2-40B4-BE49-F238E27FC236}">
                  <a16:creationId xmlns:a16="http://schemas.microsoft.com/office/drawing/2014/main" id="{7AD61079-CB65-F0BD-7683-1EF44AC52E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9" y="1919"/>
              <a:ext cx="2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latin typeface="Verdana" panose="020B0604030504040204" pitchFamily="34" charset="0"/>
                </a:rPr>
                <a:t>g</a:t>
              </a:r>
            </a:p>
          </p:txBody>
        </p:sp>
      </p:grpSp>
      <p:grpSp>
        <p:nvGrpSpPr>
          <p:cNvPr id="99351" name="Group 23">
            <a:extLst>
              <a:ext uri="{FF2B5EF4-FFF2-40B4-BE49-F238E27FC236}">
                <a16:creationId xmlns:a16="http://schemas.microsoft.com/office/drawing/2014/main" id="{FB898E80-A96A-F16F-A953-E39EFFFBF97D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514600"/>
            <a:ext cx="292100" cy="1219200"/>
            <a:chOff x="3504" y="1584"/>
            <a:chExt cx="184" cy="768"/>
          </a:xfrm>
        </p:grpSpPr>
        <p:sp>
          <p:nvSpPr>
            <p:cNvPr id="99349" name="Line 21">
              <a:extLst>
                <a:ext uri="{FF2B5EF4-FFF2-40B4-BE49-F238E27FC236}">
                  <a16:creationId xmlns:a16="http://schemas.microsoft.com/office/drawing/2014/main" id="{D7887939-D81A-29B6-6465-6965DF3D14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04" y="1584"/>
              <a:ext cx="0" cy="768"/>
            </a:xfrm>
            <a:prstGeom prst="line">
              <a:avLst/>
            </a:prstGeom>
            <a:noFill/>
            <a:ln w="28575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9350" name="Text Box 22">
              <a:extLst>
                <a:ext uri="{FF2B5EF4-FFF2-40B4-BE49-F238E27FC236}">
                  <a16:creationId xmlns:a16="http://schemas.microsoft.com/office/drawing/2014/main" id="{5D815A3D-BB3F-4BE4-554A-44905A1000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1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latin typeface="Verdana" panose="020B0604030504040204" pitchFamily="34" charset="0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52D5A7A6-6085-11C3-2410-B7D12A591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Reachability and undo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35370B04-0B4A-0962-56D3-A69C20962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Reachability – getting from one state to another.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>
                <a:sym typeface="Symbol" pitchFamily="2" charset="2"/>
              </a:rPr>
              <a:t>	</a:t>
            </a:r>
            <a:r>
              <a:rPr lang="en-GB" altLang="en-US" sz="2000"/>
              <a:t> e, e’ </a:t>
            </a:r>
            <a:r>
              <a:rPr lang="en-GB" altLang="en-US" sz="2000">
                <a:sym typeface="Symbol" pitchFamily="2" charset="2"/>
              </a:rPr>
              <a:t></a:t>
            </a:r>
            <a:r>
              <a:rPr lang="en-GB" altLang="en-US" sz="2000"/>
              <a:t> E </a:t>
            </a:r>
            <a:r>
              <a:rPr lang="en-GB" altLang="en-US" sz="2000">
                <a:sym typeface="Symbol" pitchFamily="2" charset="2"/>
              </a:rPr>
              <a:t></a:t>
            </a:r>
            <a:r>
              <a:rPr lang="en-GB" altLang="en-US" sz="2000"/>
              <a:t> </a:t>
            </a:r>
            <a:r>
              <a:rPr lang="en-GB" altLang="en-US" sz="2400">
                <a:sym typeface="Symbol" pitchFamily="2" charset="2"/>
              </a:rPr>
              <a:t></a:t>
            </a:r>
            <a:r>
              <a:rPr lang="en-GB" altLang="en-US" sz="2000">
                <a:sym typeface="Symbol" pitchFamily="2" charset="2"/>
              </a:rPr>
              <a:t> </a:t>
            </a:r>
            <a:r>
              <a:rPr lang="en-GB" altLang="en-US" sz="2000"/>
              <a:t>p </a:t>
            </a:r>
            <a:r>
              <a:rPr lang="en-GB" altLang="en-US" sz="2000">
                <a:sym typeface="Symbol" pitchFamily="2" charset="2"/>
              </a:rPr>
              <a:t></a:t>
            </a:r>
            <a:r>
              <a:rPr lang="en-GB" altLang="en-US" sz="2000"/>
              <a:t> P </a:t>
            </a:r>
            <a:r>
              <a:rPr lang="en-GB" altLang="en-US" sz="2000">
                <a:sym typeface="Symbol" pitchFamily="2" charset="2"/>
              </a:rPr>
              <a:t></a:t>
            </a:r>
            <a:r>
              <a:rPr lang="en-GB" altLang="en-US" sz="2000"/>
              <a:t> doit(e, p) = e’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Too weak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000"/>
              <a:t>Undo – reachability applied between current state and last state.</a:t>
            </a:r>
          </a:p>
          <a:p>
            <a:pPr>
              <a:lnSpc>
                <a:spcPct val="90000"/>
              </a:lnSpc>
              <a:buFontTx/>
              <a:buChar char=" "/>
            </a:pPr>
            <a:r>
              <a:rPr lang="en-GB" altLang="en-US" sz="2400">
                <a:sym typeface="Symbol" pitchFamily="2" charset="2"/>
              </a:rPr>
              <a:t>	</a:t>
            </a:r>
            <a:r>
              <a:rPr lang="en-GB" altLang="en-US" sz="2000"/>
              <a:t> c </a:t>
            </a:r>
            <a:r>
              <a:rPr lang="en-GB" altLang="en-US" sz="2000">
                <a:sym typeface="Symbol" pitchFamily="2" charset="2"/>
              </a:rPr>
              <a:t></a:t>
            </a:r>
            <a:r>
              <a:rPr lang="en-GB" altLang="en-US" sz="2000"/>
              <a:t> C </a:t>
            </a:r>
            <a:r>
              <a:rPr lang="en-GB" altLang="en-US" sz="2000">
                <a:sym typeface="Symbol" pitchFamily="2" charset="2"/>
              </a:rPr>
              <a:t></a:t>
            </a:r>
            <a:r>
              <a:rPr lang="en-GB" altLang="en-US" sz="2000"/>
              <a:t> doit(e, c undo) = e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Impossible except for very simple system with at most two states!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Better models of </a:t>
            </a:r>
            <a:r>
              <a:rPr lang="en-GB" altLang="en-US" sz="2000" i="1"/>
              <a:t>undo</a:t>
            </a:r>
            <a:r>
              <a:rPr lang="en-GB" altLang="en-US" sz="2000"/>
              <a:t> treat it as a special command to avoid this problem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1D7EE9BE-FFF4-78AF-8675-3435105CF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proving things  –  undo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027D664-D40B-D5CA-B7AF-557E7F486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>
                <a:sym typeface="Symbol" pitchFamily="2" charset="2"/>
              </a:rPr>
              <a:t></a:t>
            </a:r>
            <a:r>
              <a:rPr lang="en-GB" altLang="en-US"/>
              <a:t> c :   c  undo  ~  null	?</a:t>
            </a:r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r>
              <a:rPr lang="en-GB" altLang="en-US"/>
              <a:t>	only for   c ≠ undo</a:t>
            </a:r>
          </a:p>
        </p:txBody>
      </p:sp>
      <p:pic>
        <p:nvPicPr>
          <p:cNvPr id="3" name="Picture 2" descr="A black background with arrows pointing to the same direction&#10;&#10;AI-generated content may be incorrect.">
            <a:extLst>
              <a:ext uri="{FF2B5EF4-FFF2-40B4-BE49-F238E27FC236}">
                <a16:creationId xmlns:a16="http://schemas.microsoft.com/office/drawing/2014/main" id="{DFA27E4E-1F14-8356-5081-BB43BF92D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943799"/>
            <a:ext cx="7772400" cy="2380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4925630-69EF-B27C-9B8C-ED0753A18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lesson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EFF3E336-2F9B-E5FC-ADD5-15B8EF6E8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136650" algn="l"/>
                <a:tab pos="3714750" algn="l"/>
              </a:tabLst>
            </a:pPr>
            <a:r>
              <a:rPr lang="en-GB" altLang="en-US"/>
              <a:t>undo is no ordinary command!</a:t>
            </a:r>
          </a:p>
          <a:p>
            <a:pPr>
              <a:tabLst>
                <a:tab pos="1136650" algn="l"/>
                <a:tab pos="3714750" algn="l"/>
              </a:tabLst>
            </a:pPr>
            <a:endParaRPr lang="en-GB" altLang="en-US"/>
          </a:p>
          <a:p>
            <a:pPr>
              <a:tabLst>
                <a:tab pos="1136650" algn="l"/>
                <a:tab pos="3714750" algn="l"/>
              </a:tabLst>
            </a:pPr>
            <a:endParaRPr lang="en-GB" altLang="en-US" sz="1000"/>
          </a:p>
          <a:p>
            <a:pPr>
              <a:tabLst>
                <a:tab pos="1136650" algn="l"/>
                <a:tab pos="3714750" algn="l"/>
              </a:tabLst>
            </a:pPr>
            <a:r>
              <a:rPr lang="en-GB" altLang="en-US"/>
              <a:t>other meta-commands:</a:t>
            </a:r>
          </a:p>
          <a:p>
            <a:pPr>
              <a:buFontTx/>
              <a:buNone/>
              <a:tabLst>
                <a:tab pos="1136650" algn="l"/>
                <a:tab pos="3714750" algn="l"/>
              </a:tabLst>
            </a:pPr>
            <a:r>
              <a:rPr lang="en-GB" altLang="en-US"/>
              <a:t>		back/forward in browsers</a:t>
            </a:r>
          </a:p>
          <a:p>
            <a:pPr>
              <a:buFontTx/>
              <a:buNone/>
              <a:tabLst>
                <a:tab pos="1136650" algn="l"/>
                <a:tab pos="3714750" algn="l"/>
              </a:tabLst>
            </a:pPr>
            <a:r>
              <a:rPr lang="en-GB" altLang="en-US"/>
              <a:t>		history window</a:t>
            </a:r>
          </a:p>
          <a:p>
            <a:pPr>
              <a:buFontTx/>
              <a:buNone/>
              <a:tabLst>
                <a:tab pos="1136650" algn="l"/>
                <a:tab pos="3714750" algn="l"/>
              </a:tabLst>
            </a:pPr>
            <a:endParaRPr lang="en-GB" altLang="en-US" sz="10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FC671374-25AA-C858-C72B-CB7A2E5AC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Issues for PIE properties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D02557BA-3B5A-1202-44AD-192DED027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Insufficient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define necessary but not sufficient properties for usability.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Generic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can be applied to any system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Proof obligations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for system defined in SE formalism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Scale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how to prove many properties of a large system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Scope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limiting applicability of certain properties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Insight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gained from abstraction is reusable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5D35F3FE-5D3B-0498-6AAD-B3D1181EB4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continuous behaviour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1E52070C-7D0B-9FF8-24F9-E6FAC0CA45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mouse movement</a:t>
            </a:r>
          </a:p>
          <a:p>
            <a:r>
              <a:rPr lang="en-GB" altLang="en-US" sz="2800"/>
              <a:t>status–event &amp; hybrid models</a:t>
            </a:r>
          </a:p>
          <a:p>
            <a:r>
              <a:rPr lang="en-GB" altLang="en-US" sz="2800"/>
              <a:t>granularity and gestalt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0C373F40-C347-415B-38D5-6815239CD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dealing with the mouse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0848B836-CEC0-B951-0789-D74C568F6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Mouse always has a location</a:t>
            </a:r>
          </a:p>
          <a:p>
            <a:pPr lvl="1"/>
            <a:r>
              <a:rPr lang="en-GB" altLang="en-US" sz="2000"/>
              <a:t>not just a sequence of events</a:t>
            </a:r>
          </a:p>
          <a:p>
            <a:pPr lvl="1"/>
            <a:r>
              <a:rPr lang="en-GB" altLang="en-US" sz="2000"/>
              <a:t>a </a:t>
            </a:r>
            <a:r>
              <a:rPr lang="en-GB" altLang="en-US" sz="2000" i="1"/>
              <a:t>status</a:t>
            </a:r>
            <a:r>
              <a:rPr lang="en-GB" altLang="en-US" sz="2000"/>
              <a:t> value</a:t>
            </a:r>
          </a:p>
          <a:p>
            <a:pPr lvl="1"/>
            <a:endParaRPr lang="en-GB" altLang="en-US" sz="1200"/>
          </a:p>
          <a:p>
            <a:r>
              <a:rPr lang="en-GB" altLang="en-US" sz="2400"/>
              <a:t>update depends on current mouse location</a:t>
            </a:r>
          </a:p>
          <a:p>
            <a:pPr lvl="1"/>
            <a:r>
              <a:rPr lang="en-GB" altLang="en-US" sz="2000"/>
              <a:t>doit:  E </a:t>
            </a:r>
            <a:r>
              <a:rPr lang="en-GB" altLang="en-US" sz="2000">
                <a:sym typeface="Symbol" pitchFamily="2" charset="2"/>
              </a:rPr>
              <a:t></a:t>
            </a:r>
            <a:r>
              <a:rPr lang="en-GB" altLang="en-US" sz="2000"/>
              <a:t> C </a:t>
            </a:r>
            <a:r>
              <a:rPr lang="en-GB" altLang="en-US" sz="2000">
                <a:sym typeface="Symbol" pitchFamily="2" charset="2"/>
              </a:rPr>
              <a:t></a:t>
            </a:r>
            <a:r>
              <a:rPr lang="en-GB" altLang="en-US" sz="2000"/>
              <a:t> M 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 E</a:t>
            </a:r>
          </a:p>
          <a:p>
            <a:pPr lvl="1"/>
            <a:r>
              <a:rPr lang="en-GB" altLang="en-US" sz="2000"/>
              <a:t>captures </a:t>
            </a:r>
            <a:r>
              <a:rPr lang="en-GB" altLang="en-US" sz="2000" i="1"/>
              <a:t>trajectory independent</a:t>
            </a:r>
            <a:r>
              <a:rPr lang="en-GB" altLang="en-US" sz="2000"/>
              <a:t> behaviour</a:t>
            </a:r>
          </a:p>
          <a:p>
            <a:pPr lvl="1"/>
            <a:endParaRPr lang="en-GB" altLang="en-US" sz="1200"/>
          </a:p>
          <a:p>
            <a:r>
              <a:rPr lang="en-GB" altLang="en-US" sz="2400"/>
              <a:t>also display depends on mouse location</a:t>
            </a:r>
          </a:p>
          <a:p>
            <a:pPr lvl="1"/>
            <a:r>
              <a:rPr lang="en-GB" altLang="en-US" sz="2000"/>
              <a:t>display: E </a:t>
            </a:r>
            <a:r>
              <a:rPr lang="en-GB" altLang="en-US" sz="2000">
                <a:sym typeface="Symbol" pitchFamily="2" charset="2"/>
              </a:rPr>
              <a:t></a:t>
            </a:r>
            <a:r>
              <a:rPr lang="en-GB" altLang="en-US" sz="2000"/>
              <a:t> M  </a:t>
            </a:r>
            <a:r>
              <a:rPr lang="en-GB" altLang="en-US" sz="2000">
                <a:sym typeface="Symbol" pitchFamily="2" charset="2"/>
              </a:rPr>
              <a:t></a:t>
            </a:r>
            <a:r>
              <a:rPr lang="en-GB" altLang="en-US" sz="2000"/>
              <a:t>  D</a:t>
            </a:r>
          </a:p>
          <a:p>
            <a:pPr lvl="1"/>
            <a:r>
              <a:rPr lang="en-GB" altLang="en-US" sz="2000"/>
              <a:t>e.g.dragging window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E83D24AC-8D8B-F13D-3219-DAB9D8430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formal aspects of status–event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04EAD4D8-5B5E-94CB-171D-239696CB2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events</a:t>
            </a:r>
          </a:p>
          <a:p>
            <a:pPr lvl="1"/>
            <a:r>
              <a:rPr lang="en-GB" altLang="en-US"/>
              <a:t>at specific moments of time</a:t>
            </a:r>
          </a:p>
          <a:p>
            <a:pPr lvl="2"/>
            <a:r>
              <a:rPr lang="en-GB" altLang="en-US"/>
              <a:t>keystrokes, beeps, </a:t>
            </a:r>
            <a:br>
              <a:rPr lang="en-GB" altLang="en-US"/>
            </a:br>
            <a:r>
              <a:rPr lang="en-GB" altLang="en-US"/>
              <a:t>stroke of midnight in Cinderella</a:t>
            </a:r>
          </a:p>
          <a:p>
            <a:pPr lvl="2"/>
            <a:endParaRPr lang="en-GB" altLang="en-US"/>
          </a:p>
          <a:p>
            <a:r>
              <a:rPr lang="en-GB" altLang="en-US"/>
              <a:t>status</a:t>
            </a:r>
          </a:p>
          <a:p>
            <a:pPr lvl="1"/>
            <a:r>
              <a:rPr lang="en-GB" altLang="en-US"/>
              <a:t>values of a period of time</a:t>
            </a:r>
          </a:p>
          <a:p>
            <a:pPr lvl="2"/>
            <a:r>
              <a:rPr lang="en-GB" altLang="en-US"/>
              <a:t>current computer display, location of mouse,</a:t>
            </a:r>
            <a:br>
              <a:rPr lang="en-GB" altLang="en-US"/>
            </a:br>
            <a:r>
              <a:rPr lang="en-GB" altLang="en-US"/>
              <a:t>internal state of computer, the weather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B2E870D6-9863-3F63-792D-8492D7E79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interstitial behaviour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5B367FB3-4350-E04F-1D56-E7ACEF7A58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discrete models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what happens at events</a:t>
            </a:r>
          </a:p>
          <a:p>
            <a:pPr>
              <a:lnSpc>
                <a:spcPct val="90000"/>
              </a:lnSpc>
            </a:pPr>
            <a:r>
              <a:rPr lang="en-GB" altLang="en-US"/>
              <a:t>status–event analysis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also what happens </a:t>
            </a:r>
            <a:r>
              <a:rPr lang="en-GB" altLang="en-US" i="1"/>
              <a:t>between</a:t>
            </a:r>
            <a:r>
              <a:rPr lang="en-GB" altLang="en-US"/>
              <a:t> events</a:t>
            </a:r>
          </a:p>
          <a:p>
            <a:pPr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centrality …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in GUI – the </a:t>
            </a:r>
            <a:r>
              <a:rPr lang="en-GB" altLang="en-US" i="1"/>
              <a:t>feel</a:t>
            </a:r>
            <a:endParaRPr lang="en-GB" altLang="en-US"/>
          </a:p>
          <a:p>
            <a:pPr lvl="2">
              <a:lnSpc>
                <a:spcPct val="90000"/>
              </a:lnSpc>
            </a:pPr>
            <a:r>
              <a:rPr lang="en-GB" altLang="en-US"/>
              <a:t>dragging, scrolling, etc.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in rich media – the main purpose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8C6B6997-2847-A5AE-E2A2-7ADFD64FA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formalised …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252AEE6D-BA63-5B18-B5F5-F3D186075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None/>
            </a:pPr>
            <a:r>
              <a:rPr lang="en-GB" altLang="en-US" sz="2400"/>
              <a:t>action:</a:t>
            </a:r>
          </a:p>
          <a:p>
            <a:pPr marL="946150" lvl="1" indent="-184150">
              <a:buFontTx/>
              <a:buNone/>
            </a:pPr>
            <a:r>
              <a:rPr lang="en-GB" altLang="en-US" sz="2000"/>
              <a:t>user-event x input-status x state</a:t>
            </a:r>
            <a:br>
              <a:rPr lang="en-GB" altLang="en-US" sz="2000"/>
            </a:br>
            <a:r>
              <a:rPr lang="en-GB" altLang="en-US" sz="2000"/>
              <a:t>		-&gt;  response-event x (new) state</a:t>
            </a:r>
          </a:p>
          <a:p>
            <a:pPr marL="946150" lvl="1" indent="-184150">
              <a:buFontTx/>
              <a:buChar char=" "/>
            </a:pPr>
            <a:endParaRPr lang="en-GB" altLang="en-US" sz="2000"/>
          </a:p>
          <a:p>
            <a:pPr marL="190500" indent="-190500">
              <a:buFontTx/>
              <a:buNone/>
            </a:pPr>
            <a:r>
              <a:rPr lang="en-GB" altLang="en-US" sz="2400"/>
              <a:t>interstitial behaviour:</a:t>
            </a:r>
          </a:p>
          <a:p>
            <a:pPr marL="946150" lvl="1" indent="-184150">
              <a:buFontTx/>
              <a:buNone/>
            </a:pPr>
            <a:r>
              <a:rPr lang="en-GB" altLang="en-US" sz="2000"/>
              <a:t>user-event x input-status x state</a:t>
            </a:r>
            <a:br>
              <a:rPr lang="en-GB" altLang="en-US" sz="2000"/>
            </a:br>
            <a:r>
              <a:rPr lang="en-GB" altLang="en-US" sz="2000"/>
              <a:t>		-&gt;  response-event x (new) state</a:t>
            </a:r>
          </a:p>
          <a:p>
            <a:pPr marL="946150" lvl="1" indent="-184150">
              <a:buFontTx/>
              <a:buNone/>
            </a:pPr>
            <a:endParaRPr lang="en-GB" altLang="en-US" sz="2000"/>
          </a:p>
          <a:p>
            <a:pPr marL="190500" indent="-190500">
              <a:buFontTx/>
              <a:buChar char=" "/>
            </a:pPr>
            <a:r>
              <a:rPr lang="en-GB" altLang="en-US" sz="2000"/>
              <a:t>note:</a:t>
            </a:r>
            <a:br>
              <a:rPr lang="en-GB" altLang="en-US" sz="2000"/>
            </a:br>
            <a:r>
              <a:rPr lang="en-GB" altLang="en-US" sz="2000"/>
              <a:t>current input-status =&gt; trajectory independent</a:t>
            </a:r>
            <a:br>
              <a:rPr lang="en-GB" altLang="en-US" sz="2000"/>
            </a:br>
            <a:r>
              <a:rPr lang="en-GB" altLang="en-US" sz="2000"/>
              <a:t>history of input-status allows freehand drawing etc.</a:t>
            </a:r>
          </a:p>
        </p:txBody>
      </p:sp>
      <p:grpSp>
        <p:nvGrpSpPr>
          <p:cNvPr id="132103" name="Group 7">
            <a:extLst>
              <a:ext uri="{FF2B5EF4-FFF2-40B4-BE49-F238E27FC236}">
                <a16:creationId xmlns:a16="http://schemas.microsoft.com/office/drawing/2014/main" id="{71147C29-EEEB-A3A2-7E43-C16887EA8D2A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1295400"/>
            <a:ext cx="2871788" cy="2667000"/>
            <a:chOff x="2784" y="816"/>
            <a:chExt cx="1809" cy="1680"/>
          </a:xfrm>
        </p:grpSpPr>
        <p:sp>
          <p:nvSpPr>
            <p:cNvPr id="132100" name="Text Box 4">
              <a:extLst>
                <a:ext uri="{FF2B5EF4-FFF2-40B4-BE49-F238E27FC236}">
                  <a16:creationId xmlns:a16="http://schemas.microsoft.com/office/drawing/2014/main" id="{D347752A-FD9D-838D-32E3-D4C233FFB2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816"/>
              <a:ext cx="801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current /</a:t>
              </a:r>
            </a:p>
            <a:p>
              <a:pPr algn="ctr"/>
              <a:r>
                <a:rPr lang="en-GB" altLang="en-US" sz="1800">
                  <a:latin typeface="Verdana" panose="020B0604030504040204" pitchFamily="34" charset="0"/>
                </a:rPr>
                <a:t>history of</a:t>
              </a:r>
            </a:p>
          </p:txBody>
        </p:sp>
        <p:sp>
          <p:nvSpPr>
            <p:cNvPr id="132101" name="Line 5">
              <a:extLst>
                <a:ext uri="{FF2B5EF4-FFF2-40B4-BE49-F238E27FC236}">
                  <a16:creationId xmlns:a16="http://schemas.microsoft.com/office/drawing/2014/main" id="{01B66F9E-06D0-3183-80E5-97E1980271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1152"/>
              <a:ext cx="96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2102" name="Line 6">
              <a:extLst>
                <a:ext uri="{FF2B5EF4-FFF2-40B4-BE49-F238E27FC236}">
                  <a16:creationId xmlns:a16="http://schemas.microsoft.com/office/drawing/2014/main" id="{329D4887-4B79-094C-EDC8-B896D50437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4" y="1200"/>
              <a:ext cx="1248" cy="12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03A16403-2A3A-0D8A-D477-3CC8932E5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Irony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4E343832-BFEC-47D6-4EEF-3E46A035E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Computers are inherently mathematical machines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Humans are not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Formal techniques are well accepted for cognitive models of the user and the dialogue (what the user </a:t>
            </a:r>
            <a:r>
              <a:rPr lang="en-GB" altLang="en-US" sz="2400" i="1"/>
              <a:t>should do</a:t>
            </a:r>
            <a:r>
              <a:rPr lang="en-GB" altLang="en-US" sz="2400"/>
              <a:t>)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Formal techniques are not yet well accepted for dictating what the system should do </a:t>
            </a:r>
            <a:r>
              <a:rPr lang="en-GB" altLang="en-US" sz="2400" i="1"/>
              <a:t>for the user</a:t>
            </a:r>
            <a:r>
              <a:rPr lang="en-GB" altLang="en-US" sz="2400"/>
              <a:t>!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3DCD19F4-B22A-0550-A642-B8D4A343C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status–change events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D8D43E80-23B8-C96F-BE53-FF704F30B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events can change status</a:t>
            </a:r>
          </a:p>
          <a:p>
            <a:r>
              <a:rPr lang="en-GB" altLang="en-US" sz="2400" i="1"/>
              <a:t>some</a:t>
            </a:r>
            <a:r>
              <a:rPr lang="en-GB" altLang="en-US" sz="2400"/>
              <a:t> changes of status are events</a:t>
            </a:r>
          </a:p>
          <a:p>
            <a:pPr lvl="2">
              <a:buFontTx/>
              <a:buChar char=" "/>
            </a:pPr>
            <a:r>
              <a:rPr lang="en-GB" altLang="en-US" sz="1800"/>
              <a:t>when bank balance &lt; $100</a:t>
            </a:r>
            <a:br>
              <a:rPr lang="en-GB" altLang="en-US" sz="1800"/>
            </a:br>
            <a:r>
              <a:rPr lang="en-GB" altLang="en-US" sz="1800"/>
              <a:t>		need to do more work!</a:t>
            </a:r>
          </a:p>
          <a:p>
            <a:r>
              <a:rPr lang="en-GB" altLang="en-US" sz="2400"/>
              <a:t>not all changes!</a:t>
            </a:r>
          </a:p>
          <a:p>
            <a:pPr lvl="1"/>
            <a:r>
              <a:rPr lang="en-GB" altLang="en-US" sz="2000"/>
              <a:t>every second is a change in time</a:t>
            </a:r>
          </a:p>
          <a:p>
            <a:pPr lvl="1"/>
            <a:r>
              <a:rPr lang="en-GB" altLang="en-US" sz="2000"/>
              <a:t>but only some times critical</a:t>
            </a:r>
          </a:p>
          <a:p>
            <a:pPr lvl="2">
              <a:buFontTx/>
              <a:buChar char=" "/>
            </a:pPr>
            <a:r>
              <a:rPr lang="en-GB" altLang="en-US" sz="1800"/>
              <a:t>when time = 12:30 – eat lunch</a:t>
            </a:r>
          </a:p>
          <a:p>
            <a:r>
              <a:rPr lang="en-GB" altLang="en-US" sz="2400"/>
              <a:t>implementation issues</a:t>
            </a:r>
          </a:p>
          <a:p>
            <a:pPr lvl="1"/>
            <a:r>
              <a:rPr lang="en-GB" altLang="en-US" sz="2000"/>
              <a:t>system design – sensors, polling behaviour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7F4ADD69-5EC1-B3AA-8510-2A26C574F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433638"/>
            <a:ext cx="3016250" cy="461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2E005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u="sng">
                <a:solidFill>
                  <a:srgbClr val="2E005D"/>
                </a:solidFill>
                <a:latin typeface="Verdana" panose="020B0604030504040204" pitchFamily="34" charset="0"/>
              </a:rPr>
              <a:t>meaningful</a:t>
            </a:r>
            <a:r>
              <a:rPr lang="en-GB" altLang="en-US">
                <a:latin typeface="Verdana" panose="020B0604030504040204" pitchFamily="34" charset="0"/>
              </a:rPr>
              <a:t> events</a:t>
            </a:r>
          </a:p>
        </p:txBody>
      </p:sp>
      <p:sp>
        <p:nvSpPr>
          <p:cNvPr id="133125" name="Rectangle 5">
            <a:extLst>
              <a:ext uri="{FF2B5EF4-FFF2-40B4-BE49-F238E27FC236}">
                <a16:creationId xmlns:a16="http://schemas.microsoft.com/office/drawing/2014/main" id="{8F3D02EC-64F2-0E60-814E-8061F39F6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6400800"/>
            <a:ext cx="3582988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200">
                <a:latin typeface="Verdana" panose="020B0604030504040204" pitchFamily="34" charset="0"/>
              </a:rPr>
              <a:t>more on status-event analysis in chapter 18</a:t>
            </a:r>
          </a:p>
        </p:txBody>
      </p:sp>
      <p:sp>
        <p:nvSpPr>
          <p:cNvPr id="133126" name="Line 6">
            <a:extLst>
              <a:ext uri="{FF2B5EF4-FFF2-40B4-BE49-F238E27FC236}">
                <a16:creationId xmlns:a16="http://schemas.microsoft.com/office/drawing/2014/main" id="{B14F2C35-B9EC-4063-2190-F55880297A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971800"/>
            <a:ext cx="0" cy="4572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27" name="Line 7">
            <a:extLst>
              <a:ext uri="{FF2B5EF4-FFF2-40B4-BE49-F238E27FC236}">
                <a16:creationId xmlns:a16="http://schemas.microsoft.com/office/drawing/2014/main" id="{7C4CD3F0-6797-81CA-E6C1-E5A5FD17DA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724400"/>
            <a:ext cx="0" cy="3048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A1D417A6-5800-3005-57F7-B90588C62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making everything continuous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3E2B7F35-480D-B4C3-5619-E4D5DDFA4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physics &amp; engineering</a:t>
            </a:r>
          </a:p>
          <a:p>
            <a:pPr lvl="1"/>
            <a:r>
              <a:rPr lang="en-GB" altLang="en-US" sz="2000"/>
              <a:t>everything is continuous</a:t>
            </a:r>
          </a:p>
          <a:p>
            <a:pPr marL="1162050" lvl="2"/>
            <a:r>
              <a:rPr lang="en-GB" altLang="en-US" sz="1800"/>
              <a:t>time, location, velocity, acceleration, force, mass</a:t>
            </a:r>
          </a:p>
          <a:p>
            <a:endParaRPr lang="en-GB" altLang="en-US" sz="2400"/>
          </a:p>
          <a:p>
            <a:endParaRPr lang="en-GB" altLang="en-US" sz="1800"/>
          </a:p>
          <a:p>
            <a:r>
              <a:rPr lang="en-GB" altLang="en-US" sz="2400"/>
              <a:t>can model everything as pure continuous</a:t>
            </a:r>
          </a:p>
          <a:p>
            <a:pPr marL="1162050" lvl="2">
              <a:buFontTx/>
              <a:buChar char=" "/>
            </a:pPr>
            <a:r>
              <a:rPr lang="en-GB" altLang="en-US" sz="1600"/>
              <a:t>state</a:t>
            </a:r>
            <a:r>
              <a:rPr lang="en-GB" altLang="en-US" sz="1600" baseline="-25000"/>
              <a:t>t</a:t>
            </a:r>
            <a:r>
              <a:rPr lang="en-GB" altLang="en-US" sz="1600"/>
              <a:t> = </a:t>
            </a:r>
            <a:r>
              <a:rPr lang="en-GB" altLang="en-US">
                <a:sym typeface="Symbol" pitchFamily="2" charset="2"/>
              </a:rPr>
              <a:t></a:t>
            </a:r>
            <a:r>
              <a:rPr lang="en-GB" altLang="en-US" sz="1600"/>
              <a:t> ( t, t</a:t>
            </a:r>
            <a:r>
              <a:rPr lang="en-GB" altLang="en-US" sz="1600" baseline="-25000"/>
              <a:t>0</a:t>
            </a:r>
            <a:r>
              <a:rPr lang="en-GB" altLang="en-US" sz="1600"/>
              <a:t>, state</a:t>
            </a:r>
            <a:r>
              <a:rPr lang="en-GB" altLang="en-US" sz="1600" baseline="-25000"/>
              <a:t>t0</a:t>
            </a:r>
            <a:r>
              <a:rPr lang="en-GB" altLang="en-US" sz="1600"/>
              <a:t>, inputs during [t</a:t>
            </a:r>
            <a:r>
              <a:rPr lang="en-GB" altLang="en-US" sz="1600" baseline="-25000"/>
              <a:t>0</a:t>
            </a:r>
            <a:r>
              <a:rPr lang="en-GB" altLang="en-US" sz="1600"/>
              <a:t>,t) )</a:t>
            </a:r>
          </a:p>
          <a:p>
            <a:pPr marL="1162050" lvl="2">
              <a:buFontTx/>
              <a:buChar char=" "/>
            </a:pPr>
            <a:r>
              <a:rPr lang="en-GB" altLang="en-US" sz="1600"/>
              <a:t>output</a:t>
            </a:r>
            <a:r>
              <a:rPr lang="en-GB" altLang="en-US" sz="1600" baseline="-25000"/>
              <a:t>t</a:t>
            </a:r>
            <a:r>
              <a:rPr lang="en-GB" altLang="en-US" sz="1600"/>
              <a:t> = </a:t>
            </a:r>
            <a:r>
              <a:rPr lang="en-GB" altLang="en-US">
                <a:sym typeface="Symbol" pitchFamily="2" charset="2"/>
              </a:rPr>
              <a:t></a:t>
            </a:r>
            <a:r>
              <a:rPr lang="en-GB" altLang="en-US" sz="1600"/>
              <a:t> ( state</a:t>
            </a:r>
            <a:r>
              <a:rPr lang="en-GB" altLang="en-US" sz="1600" baseline="-25000"/>
              <a:t>t</a:t>
            </a:r>
            <a:r>
              <a:rPr lang="en-GB" altLang="en-US" sz="1600"/>
              <a:t>)</a:t>
            </a:r>
          </a:p>
          <a:p>
            <a:pPr lvl="1"/>
            <a:r>
              <a:rPr lang="en-GB" altLang="en-US" sz="2000"/>
              <a:t>like interstitial behaviour</a:t>
            </a:r>
          </a:p>
          <a:p>
            <a:endParaRPr lang="en-GB" altLang="en-US" sz="900"/>
          </a:p>
          <a:p>
            <a:r>
              <a:rPr lang="en-GB" altLang="en-US" sz="2400"/>
              <a:t>but clumsy for events – in practice need both</a:t>
            </a:r>
          </a:p>
        </p:txBody>
      </p:sp>
      <p:grpSp>
        <p:nvGrpSpPr>
          <p:cNvPr id="134176" name="Group 32">
            <a:extLst>
              <a:ext uri="{FF2B5EF4-FFF2-40B4-BE49-F238E27FC236}">
                <a16:creationId xmlns:a16="http://schemas.microsoft.com/office/drawing/2014/main" id="{2197A466-0615-D85D-6AB1-CE02A359BC8F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124200"/>
            <a:ext cx="4648200" cy="641350"/>
            <a:chOff x="1440" y="1968"/>
            <a:chExt cx="2928" cy="404"/>
          </a:xfrm>
        </p:grpSpPr>
        <p:sp>
          <p:nvSpPr>
            <p:cNvPr id="134159" name="Rectangle 15">
              <a:extLst>
                <a:ext uri="{FF2B5EF4-FFF2-40B4-BE49-F238E27FC236}">
                  <a16:creationId xmlns:a16="http://schemas.microsoft.com/office/drawing/2014/main" id="{0ECF1900-263B-89A0-5675-1A00C2C4F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988"/>
              <a:ext cx="2928" cy="3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4174" name="Group 30">
              <a:extLst>
                <a:ext uri="{FF2B5EF4-FFF2-40B4-BE49-F238E27FC236}">
                  <a16:creationId xmlns:a16="http://schemas.microsoft.com/office/drawing/2014/main" id="{2D8FDE04-1C56-43B0-7262-3E514158D0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40" y="1968"/>
              <a:ext cx="2615" cy="404"/>
              <a:chOff x="2600" y="3749"/>
              <a:chExt cx="2615" cy="404"/>
            </a:xfrm>
          </p:grpSpPr>
          <p:sp>
            <p:nvSpPr>
              <p:cNvPr id="134152" name="Text Box 8">
                <a:extLst>
                  <a:ext uri="{FF2B5EF4-FFF2-40B4-BE49-F238E27FC236}">
                    <a16:creationId xmlns:a16="http://schemas.microsoft.com/office/drawing/2014/main" id="{9146A0B9-2D5E-6B42-94D0-D9D57D0106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8" y="3855"/>
                <a:ext cx="85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x = vt –</a:t>
                </a:r>
                <a:r>
                  <a:rPr lang="en-GB" altLang="en-US" sz="1800" baseline="30000">
                    <a:latin typeface="Times New Roman" panose="02020603050405020304" pitchFamily="18" charset="0"/>
                  </a:rPr>
                  <a:t>1</a:t>
                </a:r>
                <a:r>
                  <a:rPr lang="en-GB" altLang="en-US" sz="1800">
                    <a:latin typeface="Times New Roman" panose="02020603050405020304" pitchFamily="18" charset="0"/>
                  </a:rPr>
                  <a:t>/</a:t>
                </a:r>
                <a:r>
                  <a:rPr lang="en-GB" altLang="en-US" sz="1800" baseline="-25000">
                    <a:latin typeface="Times New Roman" panose="02020603050405020304" pitchFamily="18" charset="0"/>
                  </a:rPr>
                  <a:t>2</a:t>
                </a:r>
                <a:r>
                  <a:rPr lang="en-GB" altLang="en-US" sz="1800">
                    <a:latin typeface="Times New Roman" panose="02020603050405020304" pitchFamily="18" charset="0"/>
                  </a:rPr>
                  <a:t>gt</a:t>
                </a:r>
                <a:r>
                  <a:rPr lang="en-GB" altLang="en-US" sz="1800" baseline="30000">
                    <a:latin typeface="Times New Roman" panose="02020603050405020304" pitchFamily="18" charset="0"/>
                  </a:rPr>
                  <a:t>2</a:t>
                </a:r>
                <a:endParaRPr lang="en-GB" alt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4150" name="Text Box 6">
                <a:extLst>
                  <a:ext uri="{FF2B5EF4-FFF2-40B4-BE49-F238E27FC236}">
                    <a16:creationId xmlns:a16="http://schemas.microsoft.com/office/drawing/2014/main" id="{ED955DFE-A6BE-29F1-58A2-94D7C77CED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2" y="3855"/>
                <a:ext cx="30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= v</a:t>
                </a:r>
              </a:p>
            </p:txBody>
          </p:sp>
          <p:sp>
            <p:nvSpPr>
              <p:cNvPr id="134148" name="Text Box 4">
                <a:extLst>
                  <a:ext uri="{FF2B5EF4-FFF2-40B4-BE49-F238E27FC236}">
                    <a16:creationId xmlns:a16="http://schemas.microsoft.com/office/drawing/2014/main" id="{BEC9B61A-FA86-6CEF-ED82-093728F9DC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00" y="3749"/>
                <a:ext cx="26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dx</a:t>
                </a:r>
              </a:p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dt</a:t>
                </a:r>
              </a:p>
            </p:txBody>
          </p:sp>
          <p:sp>
            <p:nvSpPr>
              <p:cNvPr id="134153" name="Line 9">
                <a:extLst>
                  <a:ext uri="{FF2B5EF4-FFF2-40B4-BE49-F238E27FC236}">
                    <a16:creationId xmlns:a16="http://schemas.microsoft.com/office/drawing/2014/main" id="{B498CBA5-A008-6C15-1959-7A44D5B52E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98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4151" name="Text Box 7">
                <a:extLst>
                  <a:ext uri="{FF2B5EF4-FFF2-40B4-BE49-F238E27FC236}">
                    <a16:creationId xmlns:a16="http://schemas.microsoft.com/office/drawing/2014/main" id="{EC65D161-45DC-5351-7EA5-EC7FBE5254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62" y="3855"/>
                <a:ext cx="37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= –g</a:t>
                </a:r>
              </a:p>
            </p:txBody>
          </p:sp>
          <p:sp>
            <p:nvSpPr>
              <p:cNvPr id="134149" name="Text Box 5">
                <a:extLst>
                  <a:ext uri="{FF2B5EF4-FFF2-40B4-BE49-F238E27FC236}">
                    <a16:creationId xmlns:a16="http://schemas.microsoft.com/office/drawing/2014/main" id="{C2E1C566-00C1-09C2-5294-5067245459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0" y="3749"/>
                <a:ext cx="26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dv</a:t>
                </a:r>
              </a:p>
              <a:p>
                <a:pPr algn="ctr"/>
                <a:r>
                  <a:rPr lang="en-GB" altLang="en-US" sz="1800">
                    <a:latin typeface="Times New Roman" panose="02020603050405020304" pitchFamily="18" charset="0"/>
                  </a:rPr>
                  <a:t>dt</a:t>
                </a:r>
              </a:p>
            </p:txBody>
          </p:sp>
          <p:sp>
            <p:nvSpPr>
              <p:cNvPr id="134154" name="Line 10">
                <a:extLst>
                  <a:ext uri="{FF2B5EF4-FFF2-40B4-BE49-F238E27FC236}">
                    <a16:creationId xmlns:a16="http://schemas.microsoft.com/office/drawing/2014/main" id="{F7F8281B-771F-1183-784E-C0D45A29E2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0" y="398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15618B9-DA42-F87A-8A91-CDB2558F8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6858000" cy="1143000"/>
          </a:xfrm>
        </p:spPr>
        <p:txBody>
          <a:bodyPr/>
          <a:lstStyle/>
          <a:p>
            <a:r>
              <a:rPr lang="en-GB" altLang="en-US"/>
              <a:t>hybrid models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65FFF9C-49FD-4BAF-569F-0C310C9B5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0"/>
          </a:xfrm>
        </p:spPr>
        <p:txBody>
          <a:bodyPr/>
          <a:lstStyle/>
          <a:p>
            <a:r>
              <a:rPr lang="en-GB" altLang="en-US" sz="2400"/>
              <a:t>computing “hybrid systems” models</a:t>
            </a:r>
          </a:p>
          <a:p>
            <a:pPr lvl="2"/>
            <a:r>
              <a:rPr lang="en-GB" altLang="en-US" sz="1800"/>
              <a:t>physical world as differential equations</a:t>
            </a:r>
          </a:p>
          <a:p>
            <a:pPr lvl="2"/>
            <a:r>
              <a:rPr lang="en-GB" altLang="en-US" sz="1800"/>
              <a:t>computer systems as discrete events</a:t>
            </a:r>
          </a:p>
          <a:p>
            <a:pPr lvl="1"/>
            <a:r>
              <a:rPr lang="en-GB" altLang="en-US" sz="2000"/>
              <a:t>for industrial control, fly-by-wire aircraft</a:t>
            </a:r>
          </a:p>
          <a:p>
            <a:pPr lvl="1"/>
            <a:endParaRPr lang="en-GB" altLang="en-US" sz="1200"/>
          </a:p>
          <a:p>
            <a:r>
              <a:rPr lang="en-GB" altLang="en-US" sz="2400"/>
              <a:t>adopted by some</a:t>
            </a:r>
          </a:p>
          <a:p>
            <a:pPr lvl="1"/>
            <a:r>
              <a:rPr lang="en-GB" altLang="en-US" sz="2000"/>
              <a:t>e.g. TACIT project</a:t>
            </a:r>
            <a:br>
              <a:rPr lang="en-GB" altLang="en-US" sz="2000"/>
            </a:br>
            <a:r>
              <a:rPr lang="en-GB" altLang="en-US" sz="2000"/>
              <a:t>Hybrid Petri Nets and</a:t>
            </a:r>
            <a:br>
              <a:rPr lang="en-GB" altLang="en-US" sz="2000"/>
            </a:br>
            <a:r>
              <a:rPr lang="en-GB" altLang="en-US" sz="2000"/>
              <a:t>continuous interactors</a:t>
            </a:r>
          </a:p>
        </p:txBody>
      </p:sp>
      <p:grpSp>
        <p:nvGrpSpPr>
          <p:cNvPr id="38957" name="Group 45">
            <a:extLst>
              <a:ext uri="{FF2B5EF4-FFF2-40B4-BE49-F238E27FC236}">
                <a16:creationId xmlns:a16="http://schemas.microsoft.com/office/drawing/2014/main" id="{9411E03F-7BE0-3532-FFAD-57CA4EE4087D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5105400"/>
            <a:ext cx="2743200" cy="1136650"/>
            <a:chOff x="2160" y="3216"/>
            <a:chExt cx="1728" cy="716"/>
          </a:xfrm>
        </p:grpSpPr>
        <p:sp>
          <p:nvSpPr>
            <p:cNvPr id="38924" name="Rectangle 12">
              <a:extLst>
                <a:ext uri="{FF2B5EF4-FFF2-40B4-BE49-F238E27FC236}">
                  <a16:creationId xmlns:a16="http://schemas.microsoft.com/office/drawing/2014/main" id="{16E8CE5D-3FF1-4FCB-BEB7-638EA004C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600"/>
              <a:ext cx="871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status–status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mappings</a:t>
              </a:r>
            </a:p>
          </p:txBody>
        </p:sp>
        <p:sp>
          <p:nvSpPr>
            <p:cNvPr id="38925" name="Line 13">
              <a:extLst>
                <a:ext uri="{FF2B5EF4-FFF2-40B4-BE49-F238E27FC236}">
                  <a16:creationId xmlns:a16="http://schemas.microsoft.com/office/drawing/2014/main" id="{F34007B1-056C-0AD1-AF72-90C6A2B396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4" y="3216"/>
              <a:ext cx="864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8955" name="Group 43">
            <a:extLst>
              <a:ext uri="{FF2B5EF4-FFF2-40B4-BE49-F238E27FC236}">
                <a16:creationId xmlns:a16="http://schemas.microsoft.com/office/drawing/2014/main" id="{737B0364-0BD3-2D1F-0126-072BF444E9AE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733800"/>
            <a:ext cx="2743200" cy="3048000"/>
            <a:chOff x="3840" y="2352"/>
            <a:chExt cx="1728" cy="1920"/>
          </a:xfrm>
        </p:grpSpPr>
        <p:sp>
          <p:nvSpPr>
            <p:cNvPr id="38930" name="Rectangle 18">
              <a:extLst>
                <a:ext uri="{FF2B5EF4-FFF2-40B4-BE49-F238E27FC236}">
                  <a16:creationId xmlns:a16="http://schemas.microsoft.com/office/drawing/2014/main" id="{151494AB-EDA7-7F7E-C18F-B893D9E4F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9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continuous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input</a:t>
              </a:r>
            </a:p>
          </p:txBody>
        </p:sp>
        <p:sp>
          <p:nvSpPr>
            <p:cNvPr id="38931" name="Rectangle 19">
              <a:extLst>
                <a:ext uri="{FF2B5EF4-FFF2-40B4-BE49-F238E27FC236}">
                  <a16:creationId xmlns:a16="http://schemas.microsoft.com/office/drawing/2014/main" id="{6379D11E-9512-4ADF-1B8D-33129A927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592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discrete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input</a:t>
              </a:r>
            </a:p>
          </p:txBody>
        </p:sp>
        <p:sp>
          <p:nvSpPr>
            <p:cNvPr id="38932" name="Rectangle 20">
              <a:extLst>
                <a:ext uri="{FF2B5EF4-FFF2-40B4-BE49-F238E27FC236}">
                  <a16:creationId xmlns:a16="http://schemas.microsoft.com/office/drawing/2014/main" id="{1B24C53B-55F5-8B6F-AF9C-55D2204EA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928"/>
              <a:ext cx="57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threshold</a:t>
              </a:r>
            </a:p>
          </p:txBody>
        </p:sp>
        <p:sp>
          <p:nvSpPr>
            <p:cNvPr id="38933" name="Rectangle 21">
              <a:extLst>
                <a:ext uri="{FF2B5EF4-FFF2-40B4-BE49-F238E27FC236}">
                  <a16:creationId xmlns:a16="http://schemas.microsoft.com/office/drawing/2014/main" id="{37708D8D-AE4C-0BCD-31E8-12B67B84A1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696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continuous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output</a:t>
              </a:r>
            </a:p>
          </p:txBody>
        </p:sp>
        <p:sp>
          <p:nvSpPr>
            <p:cNvPr id="38934" name="Rectangle 22">
              <a:extLst>
                <a:ext uri="{FF2B5EF4-FFF2-40B4-BE49-F238E27FC236}">
                  <a16:creationId xmlns:a16="http://schemas.microsoft.com/office/drawing/2014/main" id="{C4687A62-3582-AE86-C8E0-C84774CB9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3696"/>
              <a:ext cx="86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discrete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output</a:t>
              </a:r>
            </a:p>
          </p:txBody>
        </p:sp>
        <p:sp>
          <p:nvSpPr>
            <p:cNvPr id="38935" name="Rectangle 23">
              <a:extLst>
                <a:ext uri="{FF2B5EF4-FFF2-40B4-BE49-F238E27FC236}">
                  <a16:creationId xmlns:a16="http://schemas.microsoft.com/office/drawing/2014/main" id="{0BDA08E3-4AB1-CDA4-736A-16A2EC55C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8" y="3072"/>
              <a:ext cx="462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object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state</a:t>
              </a:r>
            </a:p>
          </p:txBody>
        </p:sp>
        <p:sp>
          <p:nvSpPr>
            <p:cNvPr id="38936" name="Line 24">
              <a:extLst>
                <a:ext uri="{FF2B5EF4-FFF2-40B4-BE49-F238E27FC236}">
                  <a16:creationId xmlns:a16="http://schemas.microsoft.com/office/drawing/2014/main" id="{B10A76BE-9992-204D-DAD7-F3681CA0C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2832"/>
              <a:ext cx="0" cy="1152"/>
            </a:xfrm>
            <a:prstGeom prst="line">
              <a:avLst/>
            </a:prstGeom>
            <a:noFill/>
            <a:ln w="57150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37" name="Rectangle 25">
              <a:extLst>
                <a:ext uri="{FF2B5EF4-FFF2-40B4-BE49-F238E27FC236}">
                  <a16:creationId xmlns:a16="http://schemas.microsoft.com/office/drawing/2014/main" id="{858D9099-1FB5-7E32-CFB6-3BDD70C57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504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enable/disable</a:t>
              </a:r>
            </a:p>
          </p:txBody>
        </p:sp>
        <p:grpSp>
          <p:nvGrpSpPr>
            <p:cNvPr id="38938" name="Group 26">
              <a:extLst>
                <a:ext uri="{FF2B5EF4-FFF2-40B4-BE49-F238E27FC236}">
                  <a16:creationId xmlns:a16="http://schemas.microsoft.com/office/drawing/2014/main" id="{3C5367D5-9517-349B-2F25-2FB79A2C90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3168"/>
              <a:ext cx="288" cy="288"/>
              <a:chOff x="4848" y="2064"/>
              <a:chExt cx="288" cy="288"/>
            </a:xfrm>
          </p:grpSpPr>
          <p:sp>
            <p:nvSpPr>
              <p:cNvPr id="38939" name="Oval 27">
                <a:extLst>
                  <a:ext uri="{FF2B5EF4-FFF2-40B4-BE49-F238E27FC236}">
                    <a16:creationId xmlns:a16="http://schemas.microsoft.com/office/drawing/2014/main" id="{F8C3C73C-69E3-AA16-8AA9-A13557C60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2064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40" name="Oval 28">
                <a:extLst>
                  <a:ext uri="{FF2B5EF4-FFF2-40B4-BE49-F238E27FC236}">
                    <a16:creationId xmlns:a16="http://schemas.microsoft.com/office/drawing/2014/main" id="{F13EF818-6DCC-4C7C-23F6-930CD179FF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211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8941" name="Oval 29">
                <a:extLst>
                  <a:ext uri="{FF2B5EF4-FFF2-40B4-BE49-F238E27FC236}">
                    <a16:creationId xmlns:a16="http://schemas.microsoft.com/office/drawing/2014/main" id="{41AA20A4-B8D9-821D-9F5D-C2DE7CD69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" y="22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38942" name="AutoShape 30">
                <a:extLst>
                  <a:ext uri="{FF2B5EF4-FFF2-40B4-BE49-F238E27FC236}">
                    <a16:creationId xmlns:a16="http://schemas.microsoft.com/office/drawing/2014/main" id="{DDF4F2E5-6805-6C43-FB30-881A849AF8A0}"/>
                  </a:ext>
                </a:extLst>
              </p:cNvPr>
              <p:cNvCxnSpPr>
                <a:cxnSpLocks noChangeShapeType="1"/>
                <a:stCxn id="38939" idx="5"/>
                <a:endCxn id="38941" idx="1"/>
              </p:cNvCxnSpPr>
              <p:nvPr/>
            </p:nvCxnSpPr>
            <p:spPr bwMode="auto">
              <a:xfrm>
                <a:off x="4930" y="2146"/>
                <a:ext cx="28" cy="12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3" name="AutoShape 31">
                <a:extLst>
                  <a:ext uri="{FF2B5EF4-FFF2-40B4-BE49-F238E27FC236}">
                    <a16:creationId xmlns:a16="http://schemas.microsoft.com/office/drawing/2014/main" id="{238A6E2D-1383-CDE4-F006-FAC2FDDF4EA9}"/>
                  </a:ext>
                </a:extLst>
              </p:cNvPr>
              <p:cNvCxnSpPr>
                <a:cxnSpLocks noChangeShapeType="1"/>
                <a:stCxn id="38941" idx="7"/>
                <a:endCxn id="38940" idx="4"/>
              </p:cNvCxnSpPr>
              <p:nvPr/>
            </p:nvCxnSpPr>
            <p:spPr bwMode="auto">
              <a:xfrm flipV="1">
                <a:off x="5026" y="2208"/>
                <a:ext cx="62" cy="6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44" name="AutoShape 32">
                <a:extLst>
                  <a:ext uri="{FF2B5EF4-FFF2-40B4-BE49-F238E27FC236}">
                    <a16:creationId xmlns:a16="http://schemas.microsoft.com/office/drawing/2014/main" id="{2597CEAF-9B2A-5DEC-189C-A8531C5D955D}"/>
                  </a:ext>
                </a:extLst>
              </p:cNvPr>
              <p:cNvCxnSpPr>
                <a:cxnSpLocks noChangeShapeType="1"/>
                <a:stCxn id="38939" idx="6"/>
                <a:endCxn id="38940" idx="2"/>
              </p:cNvCxnSpPr>
              <p:nvPr/>
            </p:nvCxnSpPr>
            <p:spPr bwMode="auto">
              <a:xfrm>
                <a:off x="4944" y="2112"/>
                <a:ext cx="96" cy="4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8945" name="Line 33">
              <a:extLst>
                <a:ext uri="{FF2B5EF4-FFF2-40B4-BE49-F238E27FC236}">
                  <a16:creationId xmlns:a16="http://schemas.microsoft.com/office/drawing/2014/main" id="{D436DE56-8304-49A2-5B99-79B0E37F5A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48" y="2832"/>
              <a:ext cx="0" cy="288"/>
            </a:xfrm>
            <a:prstGeom prst="line">
              <a:avLst/>
            </a:prstGeom>
            <a:noFill/>
            <a:ln w="57150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46" name="Line 34">
              <a:extLst>
                <a:ext uri="{FF2B5EF4-FFF2-40B4-BE49-F238E27FC236}">
                  <a16:creationId xmlns:a16="http://schemas.microsoft.com/office/drawing/2014/main" id="{B29959F5-AB7D-FB05-92F0-337510C55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48" y="3504"/>
              <a:ext cx="0" cy="480"/>
            </a:xfrm>
            <a:prstGeom prst="line">
              <a:avLst/>
            </a:prstGeom>
            <a:noFill/>
            <a:ln w="57150">
              <a:solidFill>
                <a:srgbClr val="2F8B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38947" name="AutoShape 35">
              <a:extLst>
                <a:ext uri="{FF2B5EF4-FFF2-40B4-BE49-F238E27FC236}">
                  <a16:creationId xmlns:a16="http://schemas.microsoft.com/office/drawing/2014/main" id="{F6CB5E6F-D29E-7688-7D29-73606F584468}"/>
                </a:ext>
              </a:extLst>
            </p:cNvPr>
            <p:cNvCxnSpPr>
              <a:cxnSpLocks noChangeShapeType="1"/>
              <a:stCxn id="38932" idx="2"/>
              <a:endCxn id="38939" idx="3"/>
            </p:cNvCxnSpPr>
            <p:nvPr/>
          </p:nvCxnSpPr>
          <p:spPr bwMode="auto">
            <a:xfrm rot="16200000" flipH="1">
              <a:off x="4526" y="3010"/>
              <a:ext cx="130" cy="350"/>
            </a:xfrm>
            <a:prstGeom prst="curvedConnector3">
              <a:avLst>
                <a:gd name="adj1" fmla="val 97690"/>
              </a:avLst>
            </a:prstGeom>
            <a:noFill/>
            <a:ln w="28575">
              <a:solidFill>
                <a:srgbClr val="2F8B2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948" name="AutoShape 36">
              <a:extLst>
                <a:ext uri="{FF2B5EF4-FFF2-40B4-BE49-F238E27FC236}">
                  <a16:creationId xmlns:a16="http://schemas.microsoft.com/office/drawing/2014/main" id="{7F24706D-0FAD-EFF0-41C5-BF82AF6D910D}"/>
                </a:ext>
              </a:extLst>
            </p:cNvPr>
            <p:cNvCxnSpPr>
              <a:cxnSpLocks noChangeShapeType="1"/>
              <a:stCxn id="38941" idx="2"/>
              <a:endCxn id="38937" idx="0"/>
            </p:cNvCxnSpPr>
            <p:nvPr/>
          </p:nvCxnSpPr>
          <p:spPr bwMode="auto">
            <a:xfrm rot="10800000" flipV="1">
              <a:off x="4272" y="3408"/>
              <a:ext cx="576" cy="96"/>
            </a:xfrm>
            <a:prstGeom prst="curvedConnector2">
              <a:avLst/>
            </a:prstGeom>
            <a:noFill/>
            <a:ln w="28575">
              <a:solidFill>
                <a:srgbClr val="2F8B2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949" name="Rectangle 37">
              <a:extLst>
                <a:ext uri="{FF2B5EF4-FFF2-40B4-BE49-F238E27FC236}">
                  <a16:creationId xmlns:a16="http://schemas.microsoft.com/office/drawing/2014/main" id="{D131319B-4346-855B-D874-9F6C04032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92"/>
              <a:ext cx="1728" cy="144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50" name="AutoShape 38">
              <a:extLst>
                <a:ext uri="{FF2B5EF4-FFF2-40B4-BE49-F238E27FC236}">
                  <a16:creationId xmlns:a16="http://schemas.microsoft.com/office/drawing/2014/main" id="{658603B0-49FC-43B0-8C58-44310D668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352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2E005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51" name="AutoShape 39">
              <a:extLst>
                <a:ext uri="{FF2B5EF4-FFF2-40B4-BE49-F238E27FC236}">
                  <a16:creationId xmlns:a16="http://schemas.microsoft.com/office/drawing/2014/main" id="{0BA688C8-A33F-98CE-CAA0-A5EE3A933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352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2E005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52" name="AutoShape 40">
              <a:extLst>
                <a:ext uri="{FF2B5EF4-FFF2-40B4-BE49-F238E27FC236}">
                  <a16:creationId xmlns:a16="http://schemas.microsoft.com/office/drawing/2014/main" id="{3AA855C3-7A3A-FC97-960A-C8E7DD880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4080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2E005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953" name="AutoShape 41">
              <a:extLst>
                <a:ext uri="{FF2B5EF4-FFF2-40B4-BE49-F238E27FC236}">
                  <a16:creationId xmlns:a16="http://schemas.microsoft.com/office/drawing/2014/main" id="{73B7EDE7-528C-8B54-EE46-EBCAE03DEF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4080"/>
              <a:ext cx="144" cy="192"/>
            </a:xfrm>
            <a:prstGeom prst="downArrow">
              <a:avLst>
                <a:gd name="adj1" fmla="val 50000"/>
                <a:gd name="adj2" fmla="val 33333"/>
              </a:avLst>
            </a:prstGeom>
            <a:solidFill>
              <a:srgbClr val="2E005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8959" name="Group 47">
            <a:extLst>
              <a:ext uri="{FF2B5EF4-FFF2-40B4-BE49-F238E27FC236}">
                <a16:creationId xmlns:a16="http://schemas.microsoft.com/office/drawing/2014/main" id="{CED04D77-A89B-A4E4-16A7-0EFC1AE495F2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3130550"/>
            <a:ext cx="1296987" cy="1898650"/>
            <a:chOff x="4943" y="1972"/>
            <a:chExt cx="817" cy="1196"/>
          </a:xfrm>
        </p:grpSpPr>
        <p:sp>
          <p:nvSpPr>
            <p:cNvPr id="38918" name="Rectangle 6">
              <a:extLst>
                <a:ext uri="{FF2B5EF4-FFF2-40B4-BE49-F238E27FC236}">
                  <a16:creationId xmlns:a16="http://schemas.microsoft.com/office/drawing/2014/main" id="{B547DCA9-8BE7-6B9F-386D-51A99E25E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3" y="1972"/>
              <a:ext cx="817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discrete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computation</a:t>
              </a:r>
            </a:p>
          </p:txBody>
        </p:sp>
        <p:sp>
          <p:nvSpPr>
            <p:cNvPr id="38919" name="Line 7">
              <a:extLst>
                <a:ext uri="{FF2B5EF4-FFF2-40B4-BE49-F238E27FC236}">
                  <a16:creationId xmlns:a16="http://schemas.microsoft.com/office/drawing/2014/main" id="{D483BA13-B95E-D0CF-4D71-EBEA5F92A7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2" y="2304"/>
              <a:ext cx="288" cy="8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8958" name="Group 46">
            <a:extLst>
              <a:ext uri="{FF2B5EF4-FFF2-40B4-BE49-F238E27FC236}">
                <a16:creationId xmlns:a16="http://schemas.microsoft.com/office/drawing/2014/main" id="{5A339D9B-C69E-4AA6-3A6C-365C018776B9}"/>
              </a:ext>
            </a:extLst>
          </p:cNvPr>
          <p:cNvGrpSpPr>
            <a:grpSpLocks/>
          </p:cNvGrpSpPr>
          <p:nvPr/>
        </p:nvGrpSpPr>
        <p:grpSpPr bwMode="auto">
          <a:xfrm>
            <a:off x="6977063" y="2438400"/>
            <a:ext cx="1481137" cy="2590800"/>
            <a:chOff x="4395" y="1536"/>
            <a:chExt cx="933" cy="1632"/>
          </a:xfrm>
        </p:grpSpPr>
        <p:sp>
          <p:nvSpPr>
            <p:cNvPr id="38921" name="Rectangle 9">
              <a:extLst>
                <a:ext uri="{FF2B5EF4-FFF2-40B4-BE49-F238E27FC236}">
                  <a16:creationId xmlns:a16="http://schemas.microsoft.com/office/drawing/2014/main" id="{BC2BA22F-FF35-9F57-09A9-D0C8CB7AA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5" y="1536"/>
              <a:ext cx="933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status–change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events</a:t>
              </a:r>
            </a:p>
          </p:txBody>
        </p:sp>
        <p:sp>
          <p:nvSpPr>
            <p:cNvPr id="38922" name="Line 10">
              <a:extLst>
                <a:ext uri="{FF2B5EF4-FFF2-40B4-BE49-F238E27FC236}">
                  <a16:creationId xmlns:a16="http://schemas.microsoft.com/office/drawing/2014/main" id="{99A4E6B3-2C97-5F80-FFA4-2132990530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2" y="1872"/>
              <a:ext cx="336" cy="12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8956" name="Group 44">
            <a:extLst>
              <a:ext uri="{FF2B5EF4-FFF2-40B4-BE49-F238E27FC236}">
                <a16:creationId xmlns:a16="http://schemas.microsoft.com/office/drawing/2014/main" id="{D648E9EF-B3C1-6980-CD67-2076562A1798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5638800"/>
            <a:ext cx="2438400" cy="1060450"/>
            <a:chOff x="2736" y="3552"/>
            <a:chExt cx="1536" cy="668"/>
          </a:xfrm>
        </p:grpSpPr>
        <p:sp>
          <p:nvSpPr>
            <p:cNvPr id="38927" name="Rectangle 15">
              <a:extLst>
                <a:ext uri="{FF2B5EF4-FFF2-40B4-BE49-F238E27FC236}">
                  <a16:creationId xmlns:a16="http://schemas.microsoft.com/office/drawing/2014/main" id="{60D9F8A6-A9A6-ADA0-B047-BD1E2117A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888"/>
              <a:ext cx="878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depend on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discrete state</a:t>
              </a:r>
            </a:p>
          </p:txBody>
        </p:sp>
        <p:sp>
          <p:nvSpPr>
            <p:cNvPr id="38928" name="Line 16">
              <a:extLst>
                <a:ext uri="{FF2B5EF4-FFF2-40B4-BE49-F238E27FC236}">
                  <a16:creationId xmlns:a16="http://schemas.microsoft.com/office/drawing/2014/main" id="{EFE0A883-0902-ADC9-92FE-D664652685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3552"/>
              <a:ext cx="720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297520B-5D08-33DC-18BE-4D0E1CB73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common features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EB6753E-21CB-97D9-79FF-CD701CEBF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r>
              <a:rPr lang="en-GB" altLang="en-US"/>
              <a:t>actions</a:t>
            </a:r>
          </a:p>
          <a:p>
            <a:pPr lvl="1"/>
            <a:r>
              <a:rPr lang="en-GB" altLang="en-US"/>
              <a:t>at events,  discrete changes in state</a:t>
            </a:r>
          </a:p>
          <a:p>
            <a:r>
              <a:rPr lang="en-GB" altLang="en-US"/>
              <a:t>interstitial behaviour</a:t>
            </a:r>
          </a:p>
          <a:p>
            <a:pPr lvl="1"/>
            <a:r>
              <a:rPr lang="en-GB" altLang="en-US"/>
              <a:t>between events,  continuous change</a:t>
            </a:r>
          </a:p>
        </p:txBody>
      </p:sp>
      <p:sp>
        <p:nvSpPr>
          <p:cNvPr id="39940" name="Freeform 4">
            <a:extLst>
              <a:ext uri="{FF2B5EF4-FFF2-40B4-BE49-F238E27FC236}">
                <a16:creationId xmlns:a16="http://schemas.microsoft.com/office/drawing/2014/main" id="{D1AD82F4-4D0F-1575-2D1D-73F1EA8D5BD6}"/>
              </a:ext>
            </a:extLst>
          </p:cNvPr>
          <p:cNvSpPr>
            <a:spLocks/>
          </p:cNvSpPr>
          <p:nvPr/>
        </p:nvSpPr>
        <p:spPr bwMode="auto">
          <a:xfrm>
            <a:off x="1219200" y="4787900"/>
            <a:ext cx="1066800" cy="165100"/>
          </a:xfrm>
          <a:custGeom>
            <a:avLst/>
            <a:gdLst>
              <a:gd name="T0" fmla="*/ 0 w 912"/>
              <a:gd name="T1" fmla="*/ 152 h 152"/>
              <a:gd name="T2" fmla="*/ 288 w 912"/>
              <a:gd name="T3" fmla="*/ 8 h 152"/>
              <a:gd name="T4" fmla="*/ 384 w 912"/>
              <a:gd name="T5" fmla="*/ 104 h 152"/>
              <a:gd name="T6" fmla="*/ 528 w 912"/>
              <a:gd name="T7" fmla="*/ 56 h 152"/>
              <a:gd name="T8" fmla="*/ 624 w 912"/>
              <a:gd name="T9" fmla="*/ 8 h 152"/>
              <a:gd name="T10" fmla="*/ 672 w 912"/>
              <a:gd name="T11" fmla="*/ 104 h 152"/>
              <a:gd name="T12" fmla="*/ 768 w 912"/>
              <a:gd name="T13" fmla="*/ 104 h 152"/>
              <a:gd name="T14" fmla="*/ 912 w 912"/>
              <a:gd name="T15" fmla="*/ 8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2" h="152">
                <a:moveTo>
                  <a:pt x="0" y="152"/>
                </a:moveTo>
                <a:cubicBezTo>
                  <a:pt x="112" y="84"/>
                  <a:pt x="224" y="16"/>
                  <a:pt x="288" y="8"/>
                </a:cubicBezTo>
                <a:cubicBezTo>
                  <a:pt x="352" y="0"/>
                  <a:pt x="344" y="96"/>
                  <a:pt x="384" y="104"/>
                </a:cubicBezTo>
                <a:cubicBezTo>
                  <a:pt x="424" y="112"/>
                  <a:pt x="488" y="72"/>
                  <a:pt x="528" y="56"/>
                </a:cubicBezTo>
                <a:cubicBezTo>
                  <a:pt x="568" y="40"/>
                  <a:pt x="600" y="0"/>
                  <a:pt x="624" y="8"/>
                </a:cubicBezTo>
                <a:cubicBezTo>
                  <a:pt x="648" y="16"/>
                  <a:pt x="648" y="88"/>
                  <a:pt x="672" y="104"/>
                </a:cubicBezTo>
                <a:cubicBezTo>
                  <a:pt x="696" y="120"/>
                  <a:pt x="728" y="120"/>
                  <a:pt x="768" y="104"/>
                </a:cubicBezTo>
                <a:cubicBezTo>
                  <a:pt x="808" y="88"/>
                  <a:pt x="880" y="16"/>
                  <a:pt x="912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1" name="Freeform 5">
            <a:extLst>
              <a:ext uri="{FF2B5EF4-FFF2-40B4-BE49-F238E27FC236}">
                <a16:creationId xmlns:a16="http://schemas.microsoft.com/office/drawing/2014/main" id="{6CA07BC7-D6D0-FB31-36FA-A3E9331DF1CE}"/>
              </a:ext>
            </a:extLst>
          </p:cNvPr>
          <p:cNvSpPr>
            <a:spLocks/>
          </p:cNvSpPr>
          <p:nvPr/>
        </p:nvSpPr>
        <p:spPr bwMode="auto">
          <a:xfrm>
            <a:off x="2438400" y="5537200"/>
            <a:ext cx="838200" cy="254000"/>
          </a:xfrm>
          <a:custGeom>
            <a:avLst/>
            <a:gdLst>
              <a:gd name="T0" fmla="*/ 0 w 624"/>
              <a:gd name="T1" fmla="*/ 112 h 160"/>
              <a:gd name="T2" fmla="*/ 96 w 624"/>
              <a:gd name="T3" fmla="*/ 64 h 160"/>
              <a:gd name="T4" fmla="*/ 192 w 624"/>
              <a:gd name="T5" fmla="*/ 64 h 160"/>
              <a:gd name="T6" fmla="*/ 288 w 624"/>
              <a:gd name="T7" fmla="*/ 16 h 160"/>
              <a:gd name="T8" fmla="*/ 336 w 624"/>
              <a:gd name="T9" fmla="*/ 160 h 160"/>
              <a:gd name="T10" fmla="*/ 480 w 624"/>
              <a:gd name="T11" fmla="*/ 16 h 160"/>
              <a:gd name="T12" fmla="*/ 528 w 624"/>
              <a:gd name="T13" fmla="*/ 112 h 160"/>
              <a:gd name="T14" fmla="*/ 624 w 624"/>
              <a:gd name="T15" fmla="*/ 64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4" h="160">
                <a:moveTo>
                  <a:pt x="0" y="112"/>
                </a:moveTo>
                <a:cubicBezTo>
                  <a:pt x="32" y="92"/>
                  <a:pt x="64" y="72"/>
                  <a:pt x="96" y="64"/>
                </a:cubicBezTo>
                <a:cubicBezTo>
                  <a:pt x="128" y="56"/>
                  <a:pt x="160" y="72"/>
                  <a:pt x="192" y="64"/>
                </a:cubicBezTo>
                <a:cubicBezTo>
                  <a:pt x="224" y="56"/>
                  <a:pt x="264" y="0"/>
                  <a:pt x="288" y="16"/>
                </a:cubicBezTo>
                <a:cubicBezTo>
                  <a:pt x="312" y="32"/>
                  <a:pt x="304" y="160"/>
                  <a:pt x="336" y="160"/>
                </a:cubicBezTo>
                <a:cubicBezTo>
                  <a:pt x="368" y="160"/>
                  <a:pt x="448" y="24"/>
                  <a:pt x="480" y="16"/>
                </a:cubicBezTo>
                <a:cubicBezTo>
                  <a:pt x="512" y="8"/>
                  <a:pt x="504" y="104"/>
                  <a:pt x="528" y="112"/>
                </a:cubicBezTo>
                <a:cubicBezTo>
                  <a:pt x="552" y="120"/>
                  <a:pt x="588" y="92"/>
                  <a:pt x="624" y="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2" name="Freeform 6">
            <a:extLst>
              <a:ext uri="{FF2B5EF4-FFF2-40B4-BE49-F238E27FC236}">
                <a16:creationId xmlns:a16="http://schemas.microsoft.com/office/drawing/2014/main" id="{287F6D4E-F051-24F3-E40F-E25D0BC3BA95}"/>
              </a:ext>
            </a:extLst>
          </p:cNvPr>
          <p:cNvSpPr>
            <a:spLocks/>
          </p:cNvSpPr>
          <p:nvPr/>
        </p:nvSpPr>
        <p:spPr bwMode="auto">
          <a:xfrm>
            <a:off x="3505200" y="4648200"/>
            <a:ext cx="762000" cy="317500"/>
          </a:xfrm>
          <a:custGeom>
            <a:avLst/>
            <a:gdLst>
              <a:gd name="T0" fmla="*/ 0 w 1104"/>
              <a:gd name="T1" fmla="*/ 104 h 264"/>
              <a:gd name="T2" fmla="*/ 96 w 1104"/>
              <a:gd name="T3" fmla="*/ 200 h 264"/>
              <a:gd name="T4" fmla="*/ 240 w 1104"/>
              <a:gd name="T5" fmla="*/ 248 h 264"/>
              <a:gd name="T6" fmla="*/ 384 w 1104"/>
              <a:gd name="T7" fmla="*/ 104 h 264"/>
              <a:gd name="T8" fmla="*/ 480 w 1104"/>
              <a:gd name="T9" fmla="*/ 152 h 264"/>
              <a:gd name="T10" fmla="*/ 624 w 1104"/>
              <a:gd name="T11" fmla="*/ 56 h 264"/>
              <a:gd name="T12" fmla="*/ 720 w 1104"/>
              <a:gd name="T13" fmla="*/ 104 h 264"/>
              <a:gd name="T14" fmla="*/ 768 w 1104"/>
              <a:gd name="T15" fmla="*/ 200 h 264"/>
              <a:gd name="T16" fmla="*/ 864 w 1104"/>
              <a:gd name="T17" fmla="*/ 104 h 264"/>
              <a:gd name="T18" fmla="*/ 960 w 1104"/>
              <a:gd name="T19" fmla="*/ 56 h 264"/>
              <a:gd name="T20" fmla="*/ 1056 w 1104"/>
              <a:gd name="T21" fmla="*/ 8 h 264"/>
              <a:gd name="T22" fmla="*/ 1104 w 1104"/>
              <a:gd name="T23" fmla="*/ 104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04" h="264">
                <a:moveTo>
                  <a:pt x="0" y="104"/>
                </a:moveTo>
                <a:cubicBezTo>
                  <a:pt x="28" y="140"/>
                  <a:pt x="56" y="176"/>
                  <a:pt x="96" y="200"/>
                </a:cubicBezTo>
                <a:cubicBezTo>
                  <a:pt x="136" y="224"/>
                  <a:pt x="192" y="264"/>
                  <a:pt x="240" y="248"/>
                </a:cubicBezTo>
                <a:cubicBezTo>
                  <a:pt x="288" y="232"/>
                  <a:pt x="344" y="120"/>
                  <a:pt x="384" y="104"/>
                </a:cubicBezTo>
                <a:cubicBezTo>
                  <a:pt x="424" y="88"/>
                  <a:pt x="440" y="160"/>
                  <a:pt x="480" y="152"/>
                </a:cubicBezTo>
                <a:cubicBezTo>
                  <a:pt x="520" y="144"/>
                  <a:pt x="584" y="64"/>
                  <a:pt x="624" y="56"/>
                </a:cubicBezTo>
                <a:cubicBezTo>
                  <a:pt x="664" y="48"/>
                  <a:pt x="696" y="80"/>
                  <a:pt x="720" y="104"/>
                </a:cubicBezTo>
                <a:cubicBezTo>
                  <a:pt x="744" y="128"/>
                  <a:pt x="744" y="200"/>
                  <a:pt x="768" y="200"/>
                </a:cubicBezTo>
                <a:cubicBezTo>
                  <a:pt x="792" y="200"/>
                  <a:pt x="832" y="128"/>
                  <a:pt x="864" y="104"/>
                </a:cubicBezTo>
                <a:cubicBezTo>
                  <a:pt x="896" y="80"/>
                  <a:pt x="928" y="72"/>
                  <a:pt x="960" y="56"/>
                </a:cubicBezTo>
                <a:cubicBezTo>
                  <a:pt x="992" y="40"/>
                  <a:pt x="1032" y="0"/>
                  <a:pt x="1056" y="8"/>
                </a:cubicBezTo>
                <a:cubicBezTo>
                  <a:pt x="1080" y="16"/>
                  <a:pt x="1092" y="60"/>
                  <a:pt x="1104" y="1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3" name="Freeform 7">
            <a:extLst>
              <a:ext uri="{FF2B5EF4-FFF2-40B4-BE49-F238E27FC236}">
                <a16:creationId xmlns:a16="http://schemas.microsoft.com/office/drawing/2014/main" id="{BFD47E94-0C95-5FA5-6E67-CEB21D6328B8}"/>
              </a:ext>
            </a:extLst>
          </p:cNvPr>
          <p:cNvSpPr>
            <a:spLocks/>
          </p:cNvSpPr>
          <p:nvPr/>
        </p:nvSpPr>
        <p:spPr bwMode="auto">
          <a:xfrm>
            <a:off x="5791200" y="4537075"/>
            <a:ext cx="914400" cy="644525"/>
          </a:xfrm>
          <a:custGeom>
            <a:avLst/>
            <a:gdLst>
              <a:gd name="T0" fmla="*/ 0 w 576"/>
              <a:gd name="T1" fmla="*/ 192 h 406"/>
              <a:gd name="T2" fmla="*/ 48 w 576"/>
              <a:gd name="T3" fmla="*/ 96 h 406"/>
              <a:gd name="T4" fmla="*/ 144 w 576"/>
              <a:gd name="T5" fmla="*/ 144 h 406"/>
              <a:gd name="T6" fmla="*/ 240 w 576"/>
              <a:gd name="T7" fmla="*/ 48 h 406"/>
              <a:gd name="T8" fmla="*/ 336 w 576"/>
              <a:gd name="T9" fmla="*/ 288 h 406"/>
              <a:gd name="T10" fmla="*/ 384 w 576"/>
              <a:gd name="T11" fmla="*/ 192 h 406"/>
              <a:gd name="T12" fmla="*/ 432 w 576"/>
              <a:gd name="T13" fmla="*/ 96 h 406"/>
              <a:gd name="T14" fmla="*/ 512 w 576"/>
              <a:gd name="T15" fmla="*/ 390 h 406"/>
              <a:gd name="T16" fmla="*/ 576 w 576"/>
              <a:gd name="T17" fmla="*/ 0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" h="406">
                <a:moveTo>
                  <a:pt x="0" y="192"/>
                </a:moveTo>
                <a:cubicBezTo>
                  <a:pt x="12" y="148"/>
                  <a:pt x="24" y="104"/>
                  <a:pt x="48" y="96"/>
                </a:cubicBezTo>
                <a:cubicBezTo>
                  <a:pt x="72" y="88"/>
                  <a:pt x="112" y="152"/>
                  <a:pt x="144" y="144"/>
                </a:cubicBezTo>
                <a:cubicBezTo>
                  <a:pt x="176" y="136"/>
                  <a:pt x="208" y="24"/>
                  <a:pt x="240" y="48"/>
                </a:cubicBezTo>
                <a:cubicBezTo>
                  <a:pt x="272" y="72"/>
                  <a:pt x="312" y="264"/>
                  <a:pt x="336" y="288"/>
                </a:cubicBezTo>
                <a:cubicBezTo>
                  <a:pt x="360" y="312"/>
                  <a:pt x="368" y="224"/>
                  <a:pt x="384" y="192"/>
                </a:cubicBezTo>
                <a:cubicBezTo>
                  <a:pt x="400" y="160"/>
                  <a:pt x="411" y="63"/>
                  <a:pt x="432" y="96"/>
                </a:cubicBezTo>
                <a:cubicBezTo>
                  <a:pt x="453" y="129"/>
                  <a:pt x="488" y="406"/>
                  <a:pt x="512" y="390"/>
                </a:cubicBezTo>
                <a:cubicBezTo>
                  <a:pt x="536" y="374"/>
                  <a:pt x="563" y="81"/>
                  <a:pt x="5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4" name="Freeform 8">
            <a:extLst>
              <a:ext uri="{FF2B5EF4-FFF2-40B4-BE49-F238E27FC236}">
                <a16:creationId xmlns:a16="http://schemas.microsoft.com/office/drawing/2014/main" id="{13EE08F7-3C4D-B6E3-36AC-BA47A61A0B48}"/>
              </a:ext>
            </a:extLst>
          </p:cNvPr>
          <p:cNvSpPr>
            <a:spLocks/>
          </p:cNvSpPr>
          <p:nvPr/>
        </p:nvSpPr>
        <p:spPr bwMode="auto">
          <a:xfrm>
            <a:off x="6934200" y="5486400"/>
            <a:ext cx="990600" cy="228600"/>
          </a:xfrm>
          <a:custGeom>
            <a:avLst/>
            <a:gdLst>
              <a:gd name="T0" fmla="*/ 0 w 432"/>
              <a:gd name="T1" fmla="*/ 96 h 175"/>
              <a:gd name="T2" fmla="*/ 80 w 432"/>
              <a:gd name="T3" fmla="*/ 172 h 175"/>
              <a:gd name="T4" fmla="*/ 172 w 432"/>
              <a:gd name="T5" fmla="*/ 116 h 175"/>
              <a:gd name="T6" fmla="*/ 240 w 432"/>
              <a:gd name="T7" fmla="*/ 48 h 175"/>
              <a:gd name="T8" fmla="*/ 288 w 432"/>
              <a:gd name="T9" fmla="*/ 144 h 175"/>
              <a:gd name="T10" fmla="*/ 432 w 432"/>
              <a:gd name="T11" fmla="*/ 0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2" h="175">
                <a:moveTo>
                  <a:pt x="0" y="96"/>
                </a:moveTo>
                <a:cubicBezTo>
                  <a:pt x="13" y="109"/>
                  <a:pt x="51" y="169"/>
                  <a:pt x="80" y="172"/>
                </a:cubicBezTo>
                <a:cubicBezTo>
                  <a:pt x="109" y="175"/>
                  <a:pt x="145" y="137"/>
                  <a:pt x="172" y="116"/>
                </a:cubicBezTo>
                <a:cubicBezTo>
                  <a:pt x="199" y="95"/>
                  <a:pt x="221" y="43"/>
                  <a:pt x="240" y="48"/>
                </a:cubicBezTo>
                <a:cubicBezTo>
                  <a:pt x="259" y="53"/>
                  <a:pt x="256" y="152"/>
                  <a:pt x="288" y="144"/>
                </a:cubicBezTo>
                <a:cubicBezTo>
                  <a:pt x="320" y="136"/>
                  <a:pt x="376" y="68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5" name="Freeform 9">
            <a:extLst>
              <a:ext uri="{FF2B5EF4-FFF2-40B4-BE49-F238E27FC236}">
                <a16:creationId xmlns:a16="http://schemas.microsoft.com/office/drawing/2014/main" id="{A74E1446-AC85-D54A-0B64-11670BB68881}"/>
              </a:ext>
            </a:extLst>
          </p:cNvPr>
          <p:cNvSpPr>
            <a:spLocks/>
          </p:cNvSpPr>
          <p:nvPr/>
        </p:nvSpPr>
        <p:spPr bwMode="auto">
          <a:xfrm>
            <a:off x="4495800" y="5943600"/>
            <a:ext cx="1143000" cy="609600"/>
          </a:xfrm>
          <a:custGeom>
            <a:avLst/>
            <a:gdLst>
              <a:gd name="T0" fmla="*/ 0 w 1248"/>
              <a:gd name="T1" fmla="*/ 288 h 480"/>
              <a:gd name="T2" fmla="*/ 144 w 1248"/>
              <a:gd name="T3" fmla="*/ 192 h 480"/>
              <a:gd name="T4" fmla="*/ 288 w 1248"/>
              <a:gd name="T5" fmla="*/ 288 h 480"/>
              <a:gd name="T6" fmla="*/ 432 w 1248"/>
              <a:gd name="T7" fmla="*/ 336 h 480"/>
              <a:gd name="T8" fmla="*/ 576 w 1248"/>
              <a:gd name="T9" fmla="*/ 480 h 480"/>
              <a:gd name="T10" fmla="*/ 720 w 1248"/>
              <a:gd name="T11" fmla="*/ 336 h 480"/>
              <a:gd name="T12" fmla="*/ 816 w 1248"/>
              <a:gd name="T13" fmla="*/ 144 h 480"/>
              <a:gd name="T14" fmla="*/ 901 w 1248"/>
              <a:gd name="T15" fmla="*/ 21 h 480"/>
              <a:gd name="T16" fmla="*/ 960 w 1248"/>
              <a:gd name="T17" fmla="*/ 224 h 480"/>
              <a:gd name="T18" fmla="*/ 1104 w 1248"/>
              <a:gd name="T19" fmla="*/ 240 h 480"/>
              <a:gd name="T20" fmla="*/ 1200 w 1248"/>
              <a:gd name="T21" fmla="*/ 0 h 480"/>
              <a:gd name="T22" fmla="*/ 1248 w 1248"/>
              <a:gd name="T23" fmla="*/ 24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48" h="480">
                <a:moveTo>
                  <a:pt x="0" y="288"/>
                </a:moveTo>
                <a:cubicBezTo>
                  <a:pt x="48" y="240"/>
                  <a:pt x="96" y="192"/>
                  <a:pt x="144" y="192"/>
                </a:cubicBezTo>
                <a:cubicBezTo>
                  <a:pt x="192" y="192"/>
                  <a:pt x="240" y="264"/>
                  <a:pt x="288" y="288"/>
                </a:cubicBezTo>
                <a:cubicBezTo>
                  <a:pt x="336" y="312"/>
                  <a:pt x="384" y="304"/>
                  <a:pt x="432" y="336"/>
                </a:cubicBezTo>
                <a:cubicBezTo>
                  <a:pt x="480" y="368"/>
                  <a:pt x="528" y="480"/>
                  <a:pt x="576" y="480"/>
                </a:cubicBezTo>
                <a:cubicBezTo>
                  <a:pt x="624" y="480"/>
                  <a:pt x="680" y="392"/>
                  <a:pt x="720" y="336"/>
                </a:cubicBezTo>
                <a:cubicBezTo>
                  <a:pt x="760" y="280"/>
                  <a:pt x="786" y="196"/>
                  <a:pt x="816" y="144"/>
                </a:cubicBezTo>
                <a:cubicBezTo>
                  <a:pt x="846" y="92"/>
                  <a:pt x="877" y="8"/>
                  <a:pt x="901" y="21"/>
                </a:cubicBezTo>
                <a:cubicBezTo>
                  <a:pt x="925" y="34"/>
                  <a:pt x="926" y="187"/>
                  <a:pt x="960" y="224"/>
                </a:cubicBezTo>
                <a:cubicBezTo>
                  <a:pt x="994" y="261"/>
                  <a:pt x="1064" y="277"/>
                  <a:pt x="1104" y="240"/>
                </a:cubicBezTo>
                <a:cubicBezTo>
                  <a:pt x="1144" y="203"/>
                  <a:pt x="1176" y="0"/>
                  <a:pt x="1200" y="0"/>
                </a:cubicBezTo>
                <a:cubicBezTo>
                  <a:pt x="1224" y="0"/>
                  <a:pt x="1236" y="120"/>
                  <a:pt x="1248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id="{5C484C3E-5220-0DE3-C76C-ED9B612933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4953000"/>
            <a:ext cx="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7" name="Line 11">
            <a:extLst>
              <a:ext uri="{FF2B5EF4-FFF2-40B4-BE49-F238E27FC236}">
                <a16:creationId xmlns:a16="http://schemas.microsoft.com/office/drawing/2014/main" id="{E2124176-2FCC-6F58-C436-D28AD4FA7B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4953000"/>
            <a:ext cx="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8" name="Line 12">
            <a:extLst>
              <a:ext uri="{FF2B5EF4-FFF2-40B4-BE49-F238E27FC236}">
                <a16:creationId xmlns:a16="http://schemas.microsoft.com/office/drawing/2014/main" id="{6CC7D94C-0013-EDB3-7CDF-44FAAEEC3B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4953000"/>
            <a:ext cx="0" cy="1219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9" name="Line 13">
            <a:extLst>
              <a:ext uri="{FF2B5EF4-FFF2-40B4-BE49-F238E27FC236}">
                <a16:creationId xmlns:a16="http://schemas.microsoft.com/office/drawing/2014/main" id="{1A5DD6F0-CB81-375E-95CB-CE61C63E88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1200" y="4953000"/>
            <a:ext cx="0" cy="1143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0" name="Line 14">
            <a:extLst>
              <a:ext uri="{FF2B5EF4-FFF2-40B4-BE49-F238E27FC236}">
                <a16:creationId xmlns:a16="http://schemas.microsoft.com/office/drawing/2014/main" id="{F0CBB563-9EF7-CBBB-244C-6853819540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953000"/>
            <a:ext cx="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953F2FD-58BC-DAFE-6B98-D2BEE1AF5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granularity and Gestalt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DA96F89-C213-457F-E350-1EE17E89E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granularity issues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do it today</a:t>
            </a:r>
          </a:p>
          <a:p>
            <a:pPr lvl="4">
              <a:lnSpc>
                <a:spcPct val="90000"/>
              </a:lnSpc>
            </a:pPr>
            <a:r>
              <a:rPr lang="en-GB" altLang="en-US"/>
              <a:t>next 24 hours, before 5pm, before midnight?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/>
              <a:t>two timing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‘infinitely’ fast times</a:t>
            </a:r>
          </a:p>
          <a:p>
            <a:pPr lvl="4">
              <a:lnSpc>
                <a:spcPct val="90000"/>
              </a:lnSpc>
            </a:pPr>
            <a:r>
              <a:rPr lang="en-GB" altLang="en-US"/>
              <a:t>computer calculation c.f. interaction time</a:t>
            </a:r>
          </a:p>
          <a:p>
            <a:pPr lvl="2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/>
              <a:t>temporal gestalt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words, gestures</a:t>
            </a:r>
          </a:p>
          <a:p>
            <a:pPr lvl="4">
              <a:lnSpc>
                <a:spcPct val="90000"/>
              </a:lnSpc>
            </a:pPr>
            <a:r>
              <a:rPr lang="en-GB" altLang="en-US"/>
              <a:t>where do they start, the whole matters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882C6A6C-3FE7-15B5-9E40-12AAD1902D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standard formalisms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15D081D4-F93F-6B3A-D752-6326C5333F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general computing notations</a:t>
            </a:r>
          </a:p>
          <a:p>
            <a:r>
              <a:rPr lang="en-GB" altLang="en-US" sz="2800"/>
              <a:t>to specify a particular system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00E35A5-083B-4612-DE22-447B9823E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010400" cy="1143000"/>
          </a:xfrm>
        </p:spPr>
        <p:txBody>
          <a:bodyPr/>
          <a:lstStyle/>
          <a:p>
            <a:r>
              <a:rPr lang="en-GB" altLang="en-US"/>
              <a:t>standard formalisms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6A2325CC-3821-6CF2-7F98-DF8231F4D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 "/>
            </a:pPr>
            <a:r>
              <a:rPr lang="en-GB" altLang="en-US" sz="2000"/>
              <a:t>Standard software engineering formalisms can be used to specify an interactive system.</a:t>
            </a:r>
          </a:p>
          <a:p>
            <a:pPr>
              <a:buFontTx/>
              <a:buChar char=" "/>
            </a:pPr>
            <a:endParaRPr lang="en-GB" altLang="en-US" sz="1600"/>
          </a:p>
          <a:p>
            <a:pPr>
              <a:buFontTx/>
              <a:buChar char=" "/>
            </a:pPr>
            <a:r>
              <a:rPr lang="en-GB" altLang="en-US" sz="2000"/>
              <a:t>Referred to as </a:t>
            </a:r>
            <a:r>
              <a:rPr lang="en-GB" altLang="en-US" sz="2000" i="1"/>
              <a:t>formal methods</a:t>
            </a:r>
            <a:endParaRPr lang="en-GB" altLang="en-US" sz="2000"/>
          </a:p>
          <a:p>
            <a:endParaRPr lang="en-GB" altLang="en-US" sz="1600"/>
          </a:p>
          <a:p>
            <a:r>
              <a:rPr lang="en-GB" altLang="en-US" sz="2000"/>
              <a:t>Model based – describe system states and operations</a:t>
            </a:r>
          </a:p>
          <a:p>
            <a:pPr lvl="1"/>
            <a:r>
              <a:rPr lang="en-GB" altLang="en-US" sz="1800"/>
              <a:t>Z, VDM</a:t>
            </a:r>
          </a:p>
          <a:p>
            <a:r>
              <a:rPr lang="en-GB" altLang="en-US" sz="2000"/>
              <a:t>Algebraic – describe effects of sequences of actions</a:t>
            </a:r>
          </a:p>
          <a:p>
            <a:pPr lvl="1"/>
            <a:r>
              <a:rPr lang="en-GB" altLang="en-US" sz="1800"/>
              <a:t>OBJ, Larch, ACT-ONE</a:t>
            </a:r>
          </a:p>
          <a:p>
            <a:r>
              <a:rPr lang="en-GB" altLang="en-US" sz="2000"/>
              <a:t>Extended logics – describe when things happen and who is responsible</a:t>
            </a:r>
          </a:p>
          <a:p>
            <a:pPr lvl="1"/>
            <a:r>
              <a:rPr lang="en-GB" altLang="en-US" sz="1800"/>
              <a:t>temporal and deontic logics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E42F180B-B91A-DE3C-0A77-82A014FD2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Uses of SE formal notations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4C79836A-436D-A96B-A747-F4A0043F6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For communication</a:t>
            </a:r>
          </a:p>
          <a:p>
            <a:pPr lvl="1"/>
            <a:r>
              <a:rPr lang="en-GB" altLang="en-US" sz="2000"/>
              <a:t>common language</a:t>
            </a:r>
          </a:p>
          <a:p>
            <a:pPr lvl="1"/>
            <a:r>
              <a:rPr lang="en-GB" altLang="en-US" sz="2000"/>
              <a:t>remove ambiguity (possibly)</a:t>
            </a:r>
          </a:p>
          <a:p>
            <a:pPr lvl="1"/>
            <a:r>
              <a:rPr lang="en-GB" altLang="en-US" sz="2000"/>
              <a:t>succinct and precise</a:t>
            </a:r>
          </a:p>
          <a:p>
            <a:pPr lvl="1"/>
            <a:endParaRPr lang="en-GB" altLang="en-US" sz="1200"/>
          </a:p>
          <a:p>
            <a:r>
              <a:rPr lang="en-GB" altLang="en-US" sz="2400"/>
              <a:t>For analysis</a:t>
            </a:r>
          </a:p>
          <a:p>
            <a:pPr lvl="1"/>
            <a:r>
              <a:rPr lang="en-GB" altLang="en-US" sz="2000"/>
              <a:t>internal consistency</a:t>
            </a:r>
          </a:p>
          <a:p>
            <a:pPr lvl="1"/>
            <a:r>
              <a:rPr lang="en-GB" altLang="en-US" sz="2000"/>
              <a:t>external consistency</a:t>
            </a:r>
          </a:p>
          <a:p>
            <a:pPr lvl="2"/>
            <a:r>
              <a:rPr lang="en-GB" altLang="en-US" sz="1800"/>
              <a:t>with eventual program</a:t>
            </a:r>
          </a:p>
          <a:p>
            <a:pPr lvl="2"/>
            <a:r>
              <a:rPr lang="en-GB" altLang="en-US" sz="1800"/>
              <a:t>with respect to requirements (safety, security, HCI)</a:t>
            </a:r>
          </a:p>
          <a:p>
            <a:pPr lvl="1"/>
            <a:r>
              <a:rPr lang="en-GB" altLang="en-US" sz="2000"/>
              <a:t>specific versus generic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F215586F-090F-C983-7A84-0EDF8E19C6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model-based methods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B0861E69-D76D-B129-B9A7-E9CB31174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use general mathematics:</a:t>
            </a:r>
          </a:p>
          <a:p>
            <a:pPr lvl="1"/>
            <a:r>
              <a:rPr lang="en-GB" altLang="en-US"/>
              <a:t>numbers, sets, functions</a:t>
            </a:r>
          </a:p>
          <a:p>
            <a:pPr lvl="1"/>
            <a:endParaRPr lang="en-GB" altLang="en-US"/>
          </a:p>
          <a:p>
            <a:r>
              <a:rPr lang="en-GB" altLang="en-US"/>
              <a:t>use them to define</a:t>
            </a:r>
          </a:p>
          <a:p>
            <a:pPr lvl="1"/>
            <a:r>
              <a:rPr lang="en-GB" altLang="en-US"/>
              <a:t>state</a:t>
            </a:r>
          </a:p>
          <a:p>
            <a:pPr lvl="1"/>
            <a:r>
              <a:rPr lang="en-GB" altLang="en-US"/>
              <a:t>operations on state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2649</Words>
  <Application>Microsoft Macintosh PowerPoint</Application>
  <PresentationFormat>On-screen Show (4:3)</PresentationFormat>
  <Paragraphs>546</Paragraphs>
  <Slides>54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5" baseType="lpstr">
      <vt:lpstr>Arial</vt:lpstr>
      <vt:lpstr>Comic Sans MS</vt:lpstr>
      <vt:lpstr>Palatino</vt:lpstr>
      <vt:lpstr>Palatino-Roman</vt:lpstr>
      <vt:lpstr>Symbol</vt:lpstr>
      <vt:lpstr>Times</vt:lpstr>
      <vt:lpstr>Times New Roman</vt:lpstr>
      <vt:lpstr>Verdana</vt:lpstr>
      <vt:lpstr>ZapfDingbats</vt:lpstr>
      <vt:lpstr>Blank</vt:lpstr>
      <vt:lpstr>Document</vt:lpstr>
      <vt:lpstr>chapter 17</vt:lpstr>
      <vt:lpstr>Models of the System</vt:lpstr>
      <vt:lpstr>types of system model</vt:lpstr>
      <vt:lpstr>Relationship with dialogue</vt:lpstr>
      <vt:lpstr>Irony</vt:lpstr>
      <vt:lpstr>standard formalisms</vt:lpstr>
      <vt:lpstr>standard formalisms</vt:lpstr>
      <vt:lpstr>Uses of SE formal notations</vt:lpstr>
      <vt:lpstr>model-based methods</vt:lpstr>
      <vt:lpstr>model-based methods</vt:lpstr>
      <vt:lpstr>Mathematics and programs</vt:lpstr>
      <vt:lpstr>running example …</vt:lpstr>
      <vt:lpstr>define your own types</vt:lpstr>
      <vt:lpstr>… yet another type definition</vt:lpstr>
      <vt:lpstr>use them to define state</vt:lpstr>
      <vt:lpstr>invariants and initial state</vt:lpstr>
      <vt:lpstr>Defining operations</vt:lpstr>
      <vt:lpstr>… another operation</vt:lpstr>
      <vt:lpstr>display/presentation</vt:lpstr>
      <vt:lpstr>Interface issues</vt:lpstr>
      <vt:lpstr>Algebraic notations</vt:lpstr>
      <vt:lpstr>Return to graphics example</vt:lpstr>
      <vt:lpstr>Issues for algebraic notations</vt:lpstr>
      <vt:lpstr>Extended logics</vt:lpstr>
      <vt:lpstr>Temporal logics</vt:lpstr>
      <vt:lpstr>Explicit time</vt:lpstr>
      <vt:lpstr>Deontic logics</vt:lpstr>
      <vt:lpstr>Issues for extended logics</vt:lpstr>
      <vt:lpstr>interaction models</vt:lpstr>
      <vt:lpstr>Interaction models</vt:lpstr>
      <vt:lpstr>the PIE model</vt:lpstr>
      <vt:lpstr>PIE model – user input</vt:lpstr>
      <vt:lpstr>PIE model – system response</vt:lpstr>
      <vt:lpstr>PIE model – the connection</vt:lpstr>
      <vt:lpstr>More formally</vt:lpstr>
      <vt:lpstr>Expressing properties</vt:lpstr>
      <vt:lpstr>Observability &amp; predictability</vt:lpstr>
      <vt:lpstr>what you get at the printer</vt:lpstr>
      <vt:lpstr>stronger – what is in the state</vt:lpstr>
      <vt:lpstr>Relaxing the property</vt:lpstr>
      <vt:lpstr>Reachability and undo</vt:lpstr>
      <vt:lpstr>proving things  –  undo</vt:lpstr>
      <vt:lpstr>lesson</vt:lpstr>
      <vt:lpstr>Issues for PIE properties</vt:lpstr>
      <vt:lpstr>continuous behaviour</vt:lpstr>
      <vt:lpstr>dealing with the mouse</vt:lpstr>
      <vt:lpstr>formal aspects of status–event</vt:lpstr>
      <vt:lpstr>interstitial behaviour</vt:lpstr>
      <vt:lpstr>formalised …</vt:lpstr>
      <vt:lpstr>status–change events</vt:lpstr>
      <vt:lpstr>making everything continuous</vt:lpstr>
      <vt:lpstr>hybrid models</vt:lpstr>
      <vt:lpstr>common features</vt:lpstr>
      <vt:lpstr>granularity and Gestalt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22</cp:revision>
  <dcterms:created xsi:type="dcterms:W3CDTF">2003-08-07T14:10:51Z</dcterms:created>
  <dcterms:modified xsi:type="dcterms:W3CDTF">2025-03-02T11:44:05Z</dcterms:modified>
</cp:coreProperties>
</file>