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308" r:id="rId2"/>
    <p:sldId id="256" r:id="rId3"/>
    <p:sldId id="302" r:id="rId4"/>
    <p:sldId id="304" r:id="rId5"/>
    <p:sldId id="305" r:id="rId6"/>
    <p:sldId id="312" r:id="rId7"/>
    <p:sldId id="313" r:id="rId8"/>
    <p:sldId id="314" r:id="rId9"/>
    <p:sldId id="306" r:id="rId10"/>
    <p:sldId id="315" r:id="rId11"/>
    <p:sldId id="316" r:id="rId12"/>
    <p:sldId id="318" r:id="rId13"/>
    <p:sldId id="319" r:id="rId14"/>
    <p:sldId id="320" r:id="rId15"/>
    <p:sldId id="278" r:id="rId16"/>
    <p:sldId id="264" r:id="rId17"/>
    <p:sldId id="265" r:id="rId18"/>
    <p:sldId id="301" r:id="rId19"/>
    <p:sldId id="321" r:id="rId20"/>
    <p:sldId id="266" r:id="rId21"/>
    <p:sldId id="267" r:id="rId22"/>
    <p:sldId id="268" r:id="rId23"/>
    <p:sldId id="269" r:id="rId24"/>
    <p:sldId id="322" r:id="rId25"/>
    <p:sldId id="270" r:id="rId26"/>
    <p:sldId id="271" r:id="rId27"/>
    <p:sldId id="323" r:id="rId28"/>
    <p:sldId id="272" r:id="rId29"/>
    <p:sldId id="273" r:id="rId30"/>
    <p:sldId id="274" r:id="rId31"/>
    <p:sldId id="275" r:id="rId32"/>
    <p:sldId id="276" r:id="rId33"/>
    <p:sldId id="277" r:id="rId34"/>
    <p:sldId id="324" r:id="rId35"/>
    <p:sldId id="279" r:id="rId36"/>
    <p:sldId id="281" r:id="rId37"/>
    <p:sldId id="282" r:id="rId38"/>
    <p:sldId id="283" r:id="rId39"/>
    <p:sldId id="284" r:id="rId40"/>
    <p:sldId id="285" r:id="rId41"/>
    <p:sldId id="294" r:id="rId42"/>
    <p:sldId id="295" r:id="rId43"/>
    <p:sldId id="297" r:id="rId44"/>
    <p:sldId id="299" r:id="rId45"/>
    <p:sldId id="300" r:id="rId46"/>
    <p:sldId id="298" r:id="rId47"/>
    <p:sldId id="326" r:id="rId48"/>
    <p:sldId id="328" r:id="rId49"/>
    <p:sldId id="327" r:id="rId50"/>
    <p:sldId id="307" r:id="rId5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66"/>
    <p:restoredTop sz="90929"/>
  </p:normalViewPr>
  <p:slideViewPr>
    <p:cSldViewPr>
      <p:cViewPr>
        <p:scale>
          <a:sx n="100" d="100"/>
          <a:sy n="100" d="100"/>
        </p:scale>
        <p:origin x="832" y="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E6ABC-D744-A8B3-E4EA-A21DB3782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A2FF76-3EFA-1CE6-6238-ABB821800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1D752-5612-6C28-BA3A-6C833A7E3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DE846-4F18-3DE4-8BCF-DD6621363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AF823-E695-6886-4121-837C5A47C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7309A-7BB0-144D-AF8D-DEC7C398F97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085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E5FA-A657-6EF6-F682-54E358DBC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1861B-6AB0-78B6-66A2-2E39C0222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536AD-F15C-5A18-9ACC-AE7CF532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95458-2F66-A281-5048-932451AF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39207-DEB4-4D74-6B33-507A883E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167A6-EAC7-9843-ACE3-729E38D4E4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5119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06D706-C3DC-D4EA-D99A-5182D99B3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B2933-4359-814E-8373-3F31CBCDE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B3A20-E40E-6CE9-2132-C2CE036B2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57305-49EE-B04F-F944-B437F8EFA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DDBDD-ADD8-6072-6266-8B393C8FF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7EF48-D3C0-B64E-BDFA-5B8A4A8279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06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4D850-5B1C-70AE-7BB9-14C3D510F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50532-A3FA-7D55-1C9D-88AD64895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8A2F4-7ADE-1B9A-DA5F-FB204DA34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70D42-A22B-C67C-5A5E-819DD816A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9159E-1557-97A7-CF23-6F32C84B3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656C5-82B5-7548-8E34-472E453470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074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30649-5730-13A3-9783-5BD26F68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76238-3A41-6535-8A49-BD0117533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CECF6-5602-2C5B-7FD8-D3EB430BB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782EB-9838-63A7-53CC-5E0A7A9F3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1C1C6-BE6E-5A65-DB1F-5214C68B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A030C-C228-8645-A46E-2DBC54F2C0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008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CEC52-DCE2-FDA0-0889-43723B279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88D24-39A7-353D-52CB-CC021A6E4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03385-F34E-2249-84F2-586022C66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03CFDE-548C-7FC7-9903-2E57AB73A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3C1E8-EB70-81EB-D958-023E6EFD0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0E20-0D73-DCD5-67C0-E41FD2B77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3C20C-CF69-5647-8233-F0509EF167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632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049F1-7439-3223-97E2-B3DB60A13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BFB632-C88C-A052-056F-1AD5ACC5D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E0424-40D9-107A-B657-5CFC39290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3B78DB-9B75-14A5-E279-D271C78F51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4C3AA4-8045-ABD0-1F62-3FF1C87ED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6B0F55-6D69-6F52-600E-A3755F81B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C3FAB-8BD1-1548-BDB0-F919ED77A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9F871C-AA85-16F3-E4B0-993935A1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AFD9B-BDE8-564C-BBA8-8F96A11997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93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BDAA-AB6C-2573-AFE6-1CA86966D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1ED4AE-F59E-41F8-91D6-C161290F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A66C9F-8E8A-F6F4-7F33-99DF49BC4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FA4304-66AA-D1A6-CB76-6A600CB2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8A1CD-732B-334B-91F0-C1A1D2D70B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531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277633-563A-BA0D-CD23-87892779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1E11D9-A7CD-D056-B99E-08B62CF2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8AE3C-31EC-827D-CEF1-DBB36B476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88BE4-6753-E54E-A491-7A789D693D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47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0398-4112-299E-9E2A-16C7CCAA3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0F8AF-E486-BAE5-B430-EA519AD02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4B998-458A-FB55-6B36-83BD8C9E7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15671-E9E2-2A7B-C079-99522388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885A9-3DC9-A317-A2FF-8F1AA9922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3E71A-449B-439B-790C-9AE7350AB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5D2C7-0E77-6C43-AC16-5EB3655531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175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C6992-309A-6799-5B83-A31066D8A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1CE8C3-752D-5188-4C3E-7ED73B978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7017C-88D4-A94E-FA85-9EFA6D20F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59F71-9117-3FBC-2101-C0DC455C5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5D19A-1F5E-561A-EB41-FFF04ECF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3719B-A1D0-A292-E656-5F4E20DFE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C27F6-96F7-DE4E-8020-DE479AE8E3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193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E3723F33-4A09-07C9-83B1-2E5D8415B8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F56CB3D6-B174-4CDF-1604-A45FF98AF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2C8F499-F78B-19F7-FBFE-059373015B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6444F2-2444-4317-8E1F-E718768ED1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D9F982-C288-29EE-56A6-3E9A74EE39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B2A552-F14B-C00C-1A55-715DF9EB8B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5C274A-1321-4549-8A84-26F68552C141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C4D580E3-C4B6-7A70-CAC4-98011E6CF58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FB490AD9-5890-CA05-40CA-DF4009AB29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78327C9A-4E96-DD70-CDB3-155F2138E9C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E2E684DD-40B7-9F42-2465-6BA10747942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36354BE3-8D49-14CD-A749-F7435DD0E15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12BC442B-8416-5844-6C16-0D6009AA3FD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55354733-F457-AC3C-75BD-6CB4BD5ACC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18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A387B90-67E7-0201-E5FB-C035A9D6AC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modelling rich interaction</a:t>
            </a:r>
          </a:p>
        </p:txBody>
      </p:sp>
      <p:grpSp>
        <p:nvGrpSpPr>
          <p:cNvPr id="55300" name="Group 4">
            <a:extLst>
              <a:ext uri="{FF2B5EF4-FFF2-40B4-BE49-F238E27FC236}">
                <a16:creationId xmlns:a16="http://schemas.microsoft.com/office/drawing/2014/main" id="{CABD8915-4355-4253-AE25-5686AEFA5AA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5301" name="Rectangle 5">
              <a:extLst>
                <a:ext uri="{FF2B5EF4-FFF2-40B4-BE49-F238E27FC236}">
                  <a16:creationId xmlns:a16="http://schemas.microsoft.com/office/drawing/2014/main" id="{DA386E07-C9FD-88D8-4302-F79A84BE9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302" name="Rectangle 6">
              <a:extLst>
                <a:ext uri="{FF2B5EF4-FFF2-40B4-BE49-F238E27FC236}">
                  <a16:creationId xmlns:a16="http://schemas.microsoft.com/office/drawing/2014/main" id="{C410BFF2-BD21-99EB-7F7B-17D2C02E0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55303" name="Picture 7">
              <a:extLst>
                <a:ext uri="{FF2B5EF4-FFF2-40B4-BE49-F238E27FC236}">
                  <a16:creationId xmlns:a16="http://schemas.microsoft.com/office/drawing/2014/main" id="{D6967983-B901-0A9B-7B3E-E11E1B5D86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304" name="Picture 8">
              <a:extLst>
                <a:ext uri="{FF2B5EF4-FFF2-40B4-BE49-F238E27FC236}">
                  <a16:creationId xmlns:a16="http://schemas.microsoft.com/office/drawing/2014/main" id="{52130C11-78A9-B1E9-3616-C556943013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305" name="Picture 9">
              <a:extLst>
                <a:ext uri="{FF2B5EF4-FFF2-40B4-BE49-F238E27FC236}">
                  <a16:creationId xmlns:a16="http://schemas.microsoft.com/office/drawing/2014/main" id="{8A5CD5F1-8B6A-E417-9D21-8BF12C77B6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306" name="Picture 10">
              <a:extLst>
                <a:ext uri="{FF2B5EF4-FFF2-40B4-BE49-F238E27FC236}">
                  <a16:creationId xmlns:a16="http://schemas.microsoft.com/office/drawing/2014/main" id="{4D063305-D7FE-D643-A00E-01421905AE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307" name="Picture 11">
              <a:extLst>
                <a:ext uri="{FF2B5EF4-FFF2-40B4-BE49-F238E27FC236}">
                  <a16:creationId xmlns:a16="http://schemas.microsoft.com/office/drawing/2014/main" id="{83102A67-C6B5-648B-6787-29B6150B14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5B68AB5D-80BA-2D93-9131-70AFDACE0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email delivery (ctd)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5D6DD540-F666-9C95-D1FF-1BD997CDA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905000" algn="ctr"/>
                <a:tab pos="3429000" algn="ctr"/>
                <a:tab pos="4483100" algn="ctr"/>
              </a:tabLst>
            </a:pPr>
            <a:r>
              <a:rPr lang="en-GB" altLang="en-US" sz="2400"/>
              <a:t>mail has arrived!</a:t>
            </a:r>
          </a:p>
          <a:p>
            <a:pPr>
              <a:lnSpc>
                <a:spcPct val="90000"/>
              </a:lnSpc>
              <a:tabLst>
                <a:tab pos="1905000" algn="ctr"/>
                <a:tab pos="3429000" algn="ctr"/>
                <a:tab pos="4483100" algn="ctr"/>
              </a:tabLst>
            </a:pPr>
            <a:r>
              <a:rPr lang="en-GB" altLang="en-US" sz="2400"/>
              <a:t>timeline at each level</a:t>
            </a:r>
          </a:p>
          <a:p>
            <a:pPr>
              <a:lnSpc>
                <a:spcPct val="90000"/>
              </a:lnSpc>
              <a:tabLst>
                <a:tab pos="1905000" algn="ctr"/>
                <a:tab pos="3429000" algn="ctr"/>
                <a:tab pos="4483100" algn="ctr"/>
              </a:tabLst>
            </a:pPr>
            <a:endParaRPr lang="en-GB" altLang="en-US" sz="2400"/>
          </a:p>
          <a:p>
            <a:pPr>
              <a:lnSpc>
                <a:spcPct val="90000"/>
              </a:lnSpc>
              <a:tabLst>
                <a:tab pos="1905000" algn="ctr"/>
                <a:tab pos="3429000" algn="ctr"/>
                <a:tab pos="4483100" algn="ctr"/>
              </a:tabLst>
            </a:pPr>
            <a:endParaRPr lang="en-GB" altLang="en-US" sz="2400"/>
          </a:p>
          <a:p>
            <a:pPr>
              <a:lnSpc>
                <a:spcPct val="90000"/>
              </a:lnSpc>
              <a:tabLst>
                <a:tab pos="1905000" algn="ctr"/>
                <a:tab pos="3429000" algn="ctr"/>
                <a:tab pos="4483100" algn="ctr"/>
              </a:tabLst>
            </a:pPr>
            <a:endParaRPr lang="en-GB" altLang="en-US" sz="2400"/>
          </a:p>
          <a:p>
            <a:pPr>
              <a:lnSpc>
                <a:spcPct val="90000"/>
              </a:lnSpc>
              <a:tabLst>
                <a:tab pos="1905000" algn="ctr"/>
                <a:tab pos="3429000" algn="ctr"/>
                <a:tab pos="4483100" algn="ctr"/>
              </a:tabLst>
            </a:pPr>
            <a:r>
              <a:rPr lang="en-GB" altLang="en-US" sz="1800"/>
              <a:t>Perceived event in minutes – not guaranteed</a:t>
            </a:r>
          </a:p>
          <a:p>
            <a:pPr>
              <a:lnSpc>
                <a:spcPct val="90000"/>
              </a:lnSpc>
              <a:tabLst>
                <a:tab pos="1905000" algn="ctr"/>
                <a:tab pos="3429000" algn="ctr"/>
                <a:tab pos="4483100" algn="ctr"/>
              </a:tabLst>
            </a:pPr>
            <a:endParaRPr lang="en-GB" altLang="en-US" sz="1200"/>
          </a:p>
          <a:p>
            <a:pPr>
              <a:lnSpc>
                <a:spcPct val="90000"/>
              </a:lnSpc>
              <a:buFontTx/>
              <a:buChar char=" "/>
              <a:tabLst>
                <a:tab pos="1905000" algn="ctr"/>
                <a:tab pos="3429000" algn="ctr"/>
                <a:tab pos="4483100" algn="ctr"/>
              </a:tabLst>
            </a:pPr>
            <a:r>
              <a:rPr lang="en-GB" altLang="en-US" sz="1800"/>
              <a:t>	alternative		timescale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1905000" algn="ctr"/>
                <a:tab pos="3429000" algn="ctr"/>
                <a:tab pos="4483100" algn="ctr"/>
              </a:tabLst>
            </a:pPr>
            <a:r>
              <a:rPr lang="en-GB" altLang="en-US" sz="1800"/>
              <a:t>	explicit examination	–	hours/days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1905000" algn="ctr"/>
                <a:tab pos="3429000" algn="ctr"/>
                <a:tab pos="4483100" algn="ctr"/>
              </a:tabLst>
            </a:pPr>
            <a:r>
              <a:rPr lang="en-GB" altLang="en-US" sz="1800"/>
              <a:t>	audible bell	–	seconds</a:t>
            </a:r>
          </a:p>
          <a:p>
            <a:pPr>
              <a:lnSpc>
                <a:spcPct val="90000"/>
              </a:lnSpc>
              <a:buFontTx/>
              <a:buChar char=" "/>
              <a:tabLst>
                <a:tab pos="1905000" algn="ctr"/>
                <a:tab pos="3429000" algn="ctr"/>
                <a:tab pos="4483100" algn="ctr"/>
              </a:tabLst>
            </a:pPr>
            <a:endParaRPr lang="en-GB" altLang="en-US" sz="1800"/>
          </a:p>
          <a:p>
            <a:pPr>
              <a:lnSpc>
                <a:spcPct val="90000"/>
              </a:lnSpc>
              <a:buFontTx/>
              <a:buChar char=" "/>
              <a:tabLst>
                <a:tab pos="1905000" algn="ctr"/>
                <a:tab pos="3429000" algn="ctr"/>
                <a:tab pos="4483100" algn="ctr"/>
              </a:tabLst>
            </a:pPr>
            <a:r>
              <a:rPr lang="en-GB" altLang="en-US" sz="1800"/>
              <a:t>but want minutes – guaranteed</a:t>
            </a:r>
          </a:p>
          <a:p>
            <a:pPr>
              <a:lnSpc>
                <a:spcPct val="90000"/>
              </a:lnSpc>
              <a:tabLst>
                <a:tab pos="1905000" algn="ctr"/>
                <a:tab pos="3429000" algn="ctr"/>
                <a:tab pos="4483100" algn="ctr"/>
              </a:tabLst>
            </a:pPr>
            <a:endParaRPr lang="en-GB" altLang="en-US" sz="2400"/>
          </a:p>
        </p:txBody>
      </p:sp>
      <p:sp>
        <p:nvSpPr>
          <p:cNvPr id="62469" name="Line 5">
            <a:extLst>
              <a:ext uri="{FF2B5EF4-FFF2-40B4-BE49-F238E27FC236}">
                <a16:creationId xmlns:a16="http://schemas.microsoft.com/office/drawing/2014/main" id="{8B99FA34-D897-E209-96EB-DE7156FEE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495800"/>
            <a:ext cx="4572000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70" name="Line 6">
            <a:extLst>
              <a:ext uri="{FF2B5EF4-FFF2-40B4-BE49-F238E27FC236}">
                <a16:creationId xmlns:a16="http://schemas.microsoft.com/office/drawing/2014/main" id="{1E703730-1BC4-AAFC-E07B-A1692AD3C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800600"/>
            <a:ext cx="4572000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71" name="Line 7">
            <a:extLst>
              <a:ext uri="{FF2B5EF4-FFF2-40B4-BE49-F238E27FC236}">
                <a16:creationId xmlns:a16="http://schemas.microsoft.com/office/drawing/2014/main" id="{2814D3A1-2E6D-2B2B-0141-230DAA7682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486400"/>
            <a:ext cx="4572000" cy="0"/>
          </a:xfrm>
          <a:prstGeom prst="line">
            <a:avLst/>
          </a:prstGeom>
          <a:noFill/>
          <a:ln w="1905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" name="Picture 1" descr="A black screen with white text&#10;&#10;AI-generated content may be incorrect.">
            <a:extLst>
              <a:ext uri="{FF2B5EF4-FFF2-40B4-BE49-F238E27FC236}">
                <a16:creationId xmlns:a16="http://schemas.microsoft.com/office/drawing/2014/main" id="{BF2508EB-AD8B-AF9E-B8CD-F8BCA6FE9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1556792"/>
            <a:ext cx="3956688" cy="232420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D3AD94FE-C872-3993-E5D4-3AC2E9F31E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screen button widget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F9571EA8-8984-BE6C-F039-78D9497C3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90500" indent="-190500">
              <a:lnSpc>
                <a:spcPct val="90000"/>
              </a:lnSpc>
              <a:buFontTx/>
              <a:buChar char=" "/>
            </a:pPr>
            <a:r>
              <a:rPr lang="en-GB" altLang="en-US" sz="2000"/>
              <a:t>screen button often missed, …</a:t>
            </a:r>
            <a:br>
              <a:rPr lang="en-GB" altLang="en-US" sz="2000"/>
            </a:br>
            <a:r>
              <a:rPr lang="en-GB" altLang="en-US" sz="2000"/>
              <a:t>		but, error not noticed</a:t>
            </a:r>
          </a:p>
          <a:p>
            <a:pPr marL="190500" indent="-190500"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 marL="190500" indent="-190500">
              <a:lnSpc>
                <a:spcPct val="90000"/>
              </a:lnSpc>
              <a:buFontTx/>
              <a:buChar char=" "/>
            </a:pPr>
            <a:r>
              <a:rPr lang="en-GB" altLang="en-US" sz="2000"/>
              <a:t>a common widget, a common error: Why?</a:t>
            </a:r>
          </a:p>
          <a:p>
            <a:pPr marL="190500" indent="-190500"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 marL="190500" indent="-190500">
              <a:lnSpc>
                <a:spcPct val="90000"/>
              </a:lnSpc>
              <a:buFontTx/>
              <a:buChar char=" "/>
            </a:pPr>
            <a:r>
              <a:rPr lang="en-GB" altLang="en-US" sz="2000"/>
              <a:t>Closure</a:t>
            </a:r>
          </a:p>
          <a:p>
            <a:pPr marL="857250"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mistake likely – concurrent action</a:t>
            </a:r>
          </a:p>
          <a:p>
            <a:pPr marL="857250"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not noticed – semantic feedback missed</a:t>
            </a:r>
          </a:p>
          <a:p>
            <a:pPr marL="190500" indent="-190500"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 marL="190500" indent="-190500">
              <a:lnSpc>
                <a:spcPct val="90000"/>
              </a:lnSpc>
              <a:buFontTx/>
              <a:buChar char=" "/>
            </a:pPr>
            <a:r>
              <a:rPr lang="en-GB" altLang="en-US" sz="2000"/>
              <a:t>Solution</a:t>
            </a:r>
          </a:p>
          <a:p>
            <a:pPr marL="857250"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widget feedback for application event</a:t>
            </a:r>
          </a:p>
          <a:p>
            <a:pPr marL="857250" lvl="1">
              <a:lnSpc>
                <a:spcPct val="90000"/>
              </a:lnSpc>
              <a:buFontTx/>
              <a:buChar char=" "/>
            </a:pPr>
            <a:r>
              <a:rPr lang="en-GB" altLang="en-US" sz="1800"/>
              <a:t>a </a:t>
            </a:r>
            <a:r>
              <a:rPr lang="en-GB" altLang="en-US" sz="1800" i="1"/>
              <a:t>perceived event</a:t>
            </a:r>
            <a:r>
              <a:rPr lang="en-GB" altLang="en-US" sz="1800"/>
              <a:t> for the user</a:t>
            </a:r>
          </a:p>
          <a:p>
            <a:pPr marL="190500" indent="-190500">
              <a:lnSpc>
                <a:spcPct val="90000"/>
              </a:lnSpc>
              <a:buFontTx/>
              <a:buChar char=" "/>
            </a:pPr>
            <a:endParaRPr lang="en-GB" altLang="en-US" sz="1200"/>
          </a:p>
          <a:p>
            <a:pPr marL="190500" indent="-190500">
              <a:lnSpc>
                <a:spcPct val="90000"/>
              </a:lnSpc>
              <a:buFontTx/>
              <a:buChar char=" "/>
            </a:pPr>
            <a:r>
              <a:rPr lang="en-GB" altLang="en-US" sz="2000"/>
              <a:t>N.B. an expert slip – testing doesn't help</a:t>
            </a:r>
          </a:p>
        </p:txBody>
      </p:sp>
      <p:grpSp>
        <p:nvGrpSpPr>
          <p:cNvPr id="63492" name="Group 4">
            <a:extLst>
              <a:ext uri="{FF2B5EF4-FFF2-40B4-BE49-F238E27FC236}">
                <a16:creationId xmlns:a16="http://schemas.microsoft.com/office/drawing/2014/main" id="{7034FF51-B3D4-14CA-CDA7-9FAEADC7FBB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67400" y="1219200"/>
            <a:ext cx="3051175" cy="1585913"/>
            <a:chOff x="144" y="576"/>
            <a:chExt cx="2400" cy="1248"/>
          </a:xfrm>
        </p:grpSpPr>
        <p:sp>
          <p:nvSpPr>
            <p:cNvPr id="63493" name="Rectangle 5">
              <a:extLst>
                <a:ext uri="{FF2B5EF4-FFF2-40B4-BE49-F238E27FC236}">
                  <a16:creationId xmlns:a16="http://schemas.microsoft.com/office/drawing/2014/main" id="{F3EF82CF-61E7-F5AF-8970-E63C48090F3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04" y="576"/>
              <a:ext cx="1440" cy="1248"/>
            </a:xfrm>
            <a:prstGeom prst="rect">
              <a:avLst/>
            </a:prstGeom>
            <a:solidFill>
              <a:srgbClr val="F3FA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494" name="Group 6">
              <a:extLst>
                <a:ext uri="{FF2B5EF4-FFF2-40B4-BE49-F238E27FC236}">
                  <a16:creationId xmlns:a16="http://schemas.microsoft.com/office/drawing/2014/main" id="{CF7FF899-2D87-597C-1214-C33FB02B3E6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016" y="1008"/>
              <a:ext cx="432" cy="720"/>
              <a:chOff x="4848" y="1248"/>
              <a:chExt cx="432" cy="720"/>
            </a:xfrm>
          </p:grpSpPr>
          <p:sp>
            <p:nvSpPr>
              <p:cNvPr id="63495" name="AutoShape 7">
                <a:extLst>
                  <a:ext uri="{FF2B5EF4-FFF2-40B4-BE49-F238E27FC236}">
                    <a16:creationId xmlns:a16="http://schemas.microsoft.com/office/drawing/2014/main" id="{67261F21-9EA6-9757-4675-4FE40B1D2F9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48" y="1680"/>
                <a:ext cx="240" cy="288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496" name="AutoShape 8">
                <a:extLst>
                  <a:ext uri="{FF2B5EF4-FFF2-40B4-BE49-F238E27FC236}">
                    <a16:creationId xmlns:a16="http://schemas.microsoft.com/office/drawing/2014/main" id="{7D987F27-A6FB-B297-69CC-880F25F676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96" y="172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497" name="AutoShape 9">
                <a:extLst>
                  <a:ext uri="{FF2B5EF4-FFF2-40B4-BE49-F238E27FC236}">
                    <a16:creationId xmlns:a16="http://schemas.microsoft.com/office/drawing/2014/main" id="{46BDE527-3123-A5EA-C4AB-D1EE92F0D16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992" y="172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498" name="Freeform 10">
                <a:extLst>
                  <a:ext uri="{FF2B5EF4-FFF2-40B4-BE49-F238E27FC236}">
                    <a16:creationId xmlns:a16="http://schemas.microsoft.com/office/drawing/2014/main" id="{BBD21245-4E87-0FD5-3DCE-51B2B657340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960" y="1248"/>
                <a:ext cx="320" cy="432"/>
              </a:xfrm>
              <a:custGeom>
                <a:avLst/>
                <a:gdLst>
                  <a:gd name="T0" fmla="*/ 8 w 320"/>
                  <a:gd name="T1" fmla="*/ 432 h 432"/>
                  <a:gd name="T2" fmla="*/ 8 w 320"/>
                  <a:gd name="T3" fmla="*/ 288 h 432"/>
                  <a:gd name="T4" fmla="*/ 56 w 320"/>
                  <a:gd name="T5" fmla="*/ 240 h 432"/>
                  <a:gd name="T6" fmla="*/ 104 w 320"/>
                  <a:gd name="T7" fmla="*/ 144 h 432"/>
                  <a:gd name="T8" fmla="*/ 296 w 320"/>
                  <a:gd name="T9" fmla="*/ 96 h 432"/>
                  <a:gd name="T10" fmla="*/ 248 w 320"/>
                  <a:gd name="T11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432">
                    <a:moveTo>
                      <a:pt x="8" y="432"/>
                    </a:moveTo>
                    <a:cubicBezTo>
                      <a:pt x="4" y="376"/>
                      <a:pt x="0" y="320"/>
                      <a:pt x="8" y="288"/>
                    </a:cubicBezTo>
                    <a:cubicBezTo>
                      <a:pt x="16" y="256"/>
                      <a:pt x="40" y="264"/>
                      <a:pt x="56" y="240"/>
                    </a:cubicBezTo>
                    <a:cubicBezTo>
                      <a:pt x="72" y="216"/>
                      <a:pt x="64" y="168"/>
                      <a:pt x="104" y="144"/>
                    </a:cubicBezTo>
                    <a:cubicBezTo>
                      <a:pt x="144" y="120"/>
                      <a:pt x="272" y="120"/>
                      <a:pt x="296" y="96"/>
                    </a:cubicBezTo>
                    <a:cubicBezTo>
                      <a:pt x="320" y="72"/>
                      <a:pt x="284" y="36"/>
                      <a:pt x="248" y="0"/>
                    </a:cubicBezTo>
                  </a:path>
                </a:pathLst>
              </a:custGeom>
              <a:noFill/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3499" name="Group 11">
              <a:extLst>
                <a:ext uri="{FF2B5EF4-FFF2-40B4-BE49-F238E27FC236}">
                  <a16:creationId xmlns:a16="http://schemas.microsoft.com/office/drawing/2014/main" id="{D80AE391-B655-E87A-D90B-65981F49502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392" y="672"/>
              <a:ext cx="720" cy="384"/>
              <a:chOff x="4656" y="2352"/>
              <a:chExt cx="720" cy="384"/>
            </a:xfrm>
          </p:grpSpPr>
          <p:sp>
            <p:nvSpPr>
              <p:cNvPr id="63500" name="Rectangle 12">
                <a:extLst>
                  <a:ext uri="{FF2B5EF4-FFF2-40B4-BE49-F238E27FC236}">
                    <a16:creationId xmlns:a16="http://schemas.microsoft.com/office/drawing/2014/main" id="{169EA9E5-3096-7D83-27D3-19B9569CD9C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656" y="2352"/>
                <a:ext cx="720" cy="38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01" name="Rectangle 13">
                <a:extLst>
                  <a:ext uri="{FF2B5EF4-FFF2-40B4-BE49-F238E27FC236}">
                    <a16:creationId xmlns:a16="http://schemas.microsoft.com/office/drawing/2014/main" id="{BA29A8D2-C931-0CA7-F34D-59C227FF15E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2" y="2448"/>
                <a:ext cx="52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Delete</a:t>
                </a:r>
              </a:p>
            </p:txBody>
          </p:sp>
          <p:grpSp>
            <p:nvGrpSpPr>
              <p:cNvPr id="63502" name="Group 14">
                <a:extLst>
                  <a:ext uri="{FF2B5EF4-FFF2-40B4-BE49-F238E27FC236}">
                    <a16:creationId xmlns:a16="http://schemas.microsoft.com/office/drawing/2014/main" id="{FBCA4CFB-B192-06CD-31B0-30DA40DDA00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3503" name="Line 15">
                  <a:extLst>
                    <a:ext uri="{FF2B5EF4-FFF2-40B4-BE49-F238E27FC236}">
                      <a16:creationId xmlns:a16="http://schemas.microsoft.com/office/drawing/2014/main" id="{8253759B-6594-670B-24E4-875A104711F4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640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504" name="Line 16">
                  <a:extLst>
                    <a:ext uri="{FF2B5EF4-FFF2-40B4-BE49-F238E27FC236}">
                      <a16:creationId xmlns:a16="http://schemas.microsoft.com/office/drawing/2014/main" id="{1C369D2B-F3C0-4994-AD89-9AE98D847301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5136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3505" name="Group 17">
                <a:extLst>
                  <a:ext uri="{FF2B5EF4-FFF2-40B4-BE49-F238E27FC236}">
                    <a16:creationId xmlns:a16="http://schemas.microsoft.com/office/drawing/2014/main" id="{8F09817E-414A-EBBD-5B9B-A85A04194A4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3506" name="Line 18">
                  <a:extLst>
                    <a:ext uri="{FF2B5EF4-FFF2-40B4-BE49-F238E27FC236}">
                      <a16:creationId xmlns:a16="http://schemas.microsoft.com/office/drawing/2014/main" id="{9ACDC49F-ABBD-CC2A-4D79-B5F267D5D936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507" name="Line 19">
                  <a:extLst>
                    <a:ext uri="{FF2B5EF4-FFF2-40B4-BE49-F238E27FC236}">
                      <a16:creationId xmlns:a16="http://schemas.microsoft.com/office/drawing/2014/main" id="{100505A9-2262-F756-B90A-A23E8934FD97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448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3508" name="Line 20">
              <a:extLst>
                <a:ext uri="{FF2B5EF4-FFF2-40B4-BE49-F238E27FC236}">
                  <a16:creationId xmlns:a16="http://schemas.microsoft.com/office/drawing/2014/main" id="{FB2C9625-AFE9-21B6-922B-2623BB1DDA4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728" y="1152"/>
              <a:ext cx="144" cy="240"/>
            </a:xfrm>
            <a:prstGeom prst="line">
              <a:avLst/>
            </a:prstGeom>
            <a:noFill/>
            <a:ln w="57150">
              <a:solidFill>
                <a:srgbClr val="DA45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509" name="Group 21">
              <a:extLst>
                <a:ext uri="{FF2B5EF4-FFF2-40B4-BE49-F238E27FC236}">
                  <a16:creationId xmlns:a16="http://schemas.microsoft.com/office/drawing/2014/main" id="{5078D08F-C966-89B9-5D90-0C833DC7FC72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44" y="1392"/>
              <a:ext cx="1392" cy="288"/>
              <a:chOff x="144" y="1392"/>
              <a:chExt cx="1392" cy="288"/>
            </a:xfrm>
          </p:grpSpPr>
          <p:sp>
            <p:nvSpPr>
              <p:cNvPr id="63510" name="Rectangle 22">
                <a:extLst>
                  <a:ext uri="{FF2B5EF4-FFF2-40B4-BE49-F238E27FC236}">
                    <a16:creationId xmlns:a16="http://schemas.microsoft.com/office/drawing/2014/main" id="{FA540D4E-4431-43AC-CE86-0DC3AC50052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44" y="1392"/>
                <a:ext cx="1392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1400">
                    <a:latin typeface="Courier" panose="02070309020205020404" pitchFamily="49" charset="0"/>
                  </a:rPr>
                  <a:t>the quick brown</a:t>
                </a:r>
              </a:p>
            </p:txBody>
          </p:sp>
          <p:sp>
            <p:nvSpPr>
              <p:cNvPr id="63511" name="Rectangle 23">
                <a:extLst>
                  <a:ext uri="{FF2B5EF4-FFF2-40B4-BE49-F238E27FC236}">
                    <a16:creationId xmlns:a16="http://schemas.microsoft.com/office/drawing/2014/main" id="{CAF2BBDB-3B47-337B-70CC-7B2135110F5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8" y="1440"/>
                <a:ext cx="48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Courier" panose="02070309020205020404" pitchFamily="49" charset="0"/>
                  </a:rPr>
                  <a:t>quick</a:t>
                </a:r>
              </a:p>
            </p:txBody>
          </p:sp>
        </p:grpSp>
      </p:grpSp>
      <p:grpSp>
        <p:nvGrpSpPr>
          <p:cNvPr id="63513" name="Group 25">
            <a:extLst>
              <a:ext uri="{FF2B5EF4-FFF2-40B4-BE49-F238E27FC236}">
                <a16:creationId xmlns:a16="http://schemas.microsoft.com/office/drawing/2014/main" id="{9CA0688F-D6B8-8AB0-A3CA-E63BD2D1401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67400" y="1219200"/>
            <a:ext cx="3051175" cy="1585913"/>
            <a:chOff x="3024" y="1248"/>
            <a:chExt cx="2400" cy="1248"/>
          </a:xfrm>
        </p:grpSpPr>
        <p:sp>
          <p:nvSpPr>
            <p:cNvPr id="63514" name="Rectangle 26">
              <a:extLst>
                <a:ext uri="{FF2B5EF4-FFF2-40B4-BE49-F238E27FC236}">
                  <a16:creationId xmlns:a16="http://schemas.microsoft.com/office/drawing/2014/main" id="{35E1B9B9-BF98-641C-5834-587E7C4509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84" y="1248"/>
              <a:ext cx="1440" cy="1248"/>
            </a:xfrm>
            <a:prstGeom prst="rect">
              <a:avLst/>
            </a:prstGeom>
            <a:solidFill>
              <a:srgbClr val="F3FA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515" name="Group 27">
              <a:extLst>
                <a:ext uri="{FF2B5EF4-FFF2-40B4-BE49-F238E27FC236}">
                  <a16:creationId xmlns:a16="http://schemas.microsoft.com/office/drawing/2014/main" id="{6D0200D8-D7B5-F6F7-E12F-9780FFA6F99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024" y="2064"/>
              <a:ext cx="1392" cy="288"/>
              <a:chOff x="2928" y="1680"/>
              <a:chExt cx="1392" cy="288"/>
            </a:xfrm>
          </p:grpSpPr>
          <p:sp>
            <p:nvSpPr>
              <p:cNvPr id="63516" name="Rectangle 28">
                <a:extLst>
                  <a:ext uri="{FF2B5EF4-FFF2-40B4-BE49-F238E27FC236}">
                    <a16:creationId xmlns:a16="http://schemas.microsoft.com/office/drawing/2014/main" id="{066AB131-4577-82B1-058B-42F676C15E6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928" y="1680"/>
                <a:ext cx="1392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1400">
                    <a:latin typeface="Courier" panose="02070309020205020404" pitchFamily="49" charset="0"/>
                  </a:rPr>
                  <a:t>the quick brown</a:t>
                </a:r>
              </a:p>
            </p:txBody>
          </p:sp>
          <p:sp>
            <p:nvSpPr>
              <p:cNvPr id="63517" name="Rectangle 29">
                <a:extLst>
                  <a:ext uri="{FF2B5EF4-FFF2-40B4-BE49-F238E27FC236}">
                    <a16:creationId xmlns:a16="http://schemas.microsoft.com/office/drawing/2014/main" id="{44567B8E-3E36-F7A9-8EDA-49575499D4E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312" y="1728"/>
                <a:ext cx="48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Courier" panose="02070309020205020404" pitchFamily="49" charset="0"/>
                  </a:rPr>
                  <a:t>quick</a:t>
                </a:r>
              </a:p>
            </p:txBody>
          </p:sp>
        </p:grpSp>
        <p:grpSp>
          <p:nvGrpSpPr>
            <p:cNvPr id="63518" name="Group 30">
              <a:extLst>
                <a:ext uri="{FF2B5EF4-FFF2-40B4-BE49-F238E27FC236}">
                  <a16:creationId xmlns:a16="http://schemas.microsoft.com/office/drawing/2014/main" id="{10B9F29B-DD76-7C49-16ED-EE8FEDF4F9C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72" y="1344"/>
              <a:ext cx="720" cy="384"/>
              <a:chOff x="4704" y="2736"/>
              <a:chExt cx="720" cy="384"/>
            </a:xfrm>
          </p:grpSpPr>
          <p:sp>
            <p:nvSpPr>
              <p:cNvPr id="63519" name="Rectangle 31">
                <a:extLst>
                  <a:ext uri="{FF2B5EF4-FFF2-40B4-BE49-F238E27FC236}">
                    <a16:creationId xmlns:a16="http://schemas.microsoft.com/office/drawing/2014/main" id="{BCE31579-5961-3399-8FB3-FB0BFFC83C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04" y="2736"/>
                <a:ext cx="720" cy="38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20" name="Rectangle 32">
                <a:extLst>
                  <a:ext uri="{FF2B5EF4-FFF2-40B4-BE49-F238E27FC236}">
                    <a16:creationId xmlns:a16="http://schemas.microsoft.com/office/drawing/2014/main" id="{B6038036-15B3-CF1D-7976-3FFF6B17911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00" y="2832"/>
                <a:ext cx="52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Delete</a:t>
                </a:r>
              </a:p>
            </p:txBody>
          </p:sp>
          <p:grpSp>
            <p:nvGrpSpPr>
              <p:cNvPr id="63521" name="Group 33">
                <a:extLst>
                  <a:ext uri="{FF2B5EF4-FFF2-40B4-BE49-F238E27FC236}">
                    <a16:creationId xmlns:a16="http://schemas.microsoft.com/office/drawing/2014/main" id="{191942EE-8829-3242-890F-E966DD3CC64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800" y="2832"/>
                <a:ext cx="528" cy="192"/>
                <a:chOff x="4608" y="2448"/>
                <a:chExt cx="528" cy="192"/>
              </a:xfrm>
            </p:grpSpPr>
            <p:sp>
              <p:nvSpPr>
                <p:cNvPr id="63522" name="Line 34">
                  <a:extLst>
                    <a:ext uri="{FF2B5EF4-FFF2-40B4-BE49-F238E27FC236}">
                      <a16:creationId xmlns:a16="http://schemas.microsoft.com/office/drawing/2014/main" id="{9BB8F258-8883-7D84-D4DD-F7788DEF3295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640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523" name="Line 35">
                  <a:extLst>
                    <a:ext uri="{FF2B5EF4-FFF2-40B4-BE49-F238E27FC236}">
                      <a16:creationId xmlns:a16="http://schemas.microsoft.com/office/drawing/2014/main" id="{4510CD74-4768-423B-B160-7C29DBD4DDCF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5136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3524" name="Group 36">
                <a:extLst>
                  <a:ext uri="{FF2B5EF4-FFF2-40B4-BE49-F238E27FC236}">
                    <a16:creationId xmlns:a16="http://schemas.microsoft.com/office/drawing/2014/main" id="{1E836ADB-A5B0-459B-4607-4A4F5C5F3C9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800" y="2832"/>
                <a:ext cx="528" cy="192"/>
                <a:chOff x="4608" y="2448"/>
                <a:chExt cx="528" cy="192"/>
              </a:xfrm>
            </p:grpSpPr>
            <p:sp>
              <p:nvSpPr>
                <p:cNvPr id="63525" name="Line 37">
                  <a:extLst>
                    <a:ext uri="{FF2B5EF4-FFF2-40B4-BE49-F238E27FC236}">
                      <a16:creationId xmlns:a16="http://schemas.microsoft.com/office/drawing/2014/main" id="{97B37532-05E6-A075-88CA-69A435A58342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526" name="Line 38">
                  <a:extLst>
                    <a:ext uri="{FF2B5EF4-FFF2-40B4-BE49-F238E27FC236}">
                      <a16:creationId xmlns:a16="http://schemas.microsoft.com/office/drawing/2014/main" id="{6B9E311F-F538-9F5E-B3F4-5DC8D0A21114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448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3527" name="Line 39">
              <a:extLst>
                <a:ext uri="{FF2B5EF4-FFF2-40B4-BE49-F238E27FC236}">
                  <a16:creationId xmlns:a16="http://schemas.microsoft.com/office/drawing/2014/main" id="{A82EACC8-2CFA-D65E-CA5D-069F7E46364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4608" y="1536"/>
              <a:ext cx="144" cy="240"/>
            </a:xfrm>
            <a:prstGeom prst="line">
              <a:avLst/>
            </a:prstGeom>
            <a:noFill/>
            <a:ln w="57150">
              <a:solidFill>
                <a:srgbClr val="DA45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528" name="Group 40">
              <a:extLst>
                <a:ext uri="{FF2B5EF4-FFF2-40B4-BE49-F238E27FC236}">
                  <a16:creationId xmlns:a16="http://schemas.microsoft.com/office/drawing/2014/main" id="{91B36401-794E-5966-7E9A-64AB856C1E7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896" y="1680"/>
              <a:ext cx="432" cy="720"/>
              <a:chOff x="384" y="1728"/>
              <a:chExt cx="432" cy="720"/>
            </a:xfrm>
          </p:grpSpPr>
          <p:sp>
            <p:nvSpPr>
              <p:cNvPr id="63529" name="AutoShape 41">
                <a:extLst>
                  <a:ext uri="{FF2B5EF4-FFF2-40B4-BE49-F238E27FC236}">
                    <a16:creationId xmlns:a16="http://schemas.microsoft.com/office/drawing/2014/main" id="{0682E563-68A8-A1A6-865E-C84FB842AF0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4" y="2160"/>
                <a:ext cx="240" cy="288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30" name="AutoShape 42">
                <a:extLst>
                  <a:ext uri="{FF2B5EF4-FFF2-40B4-BE49-F238E27FC236}">
                    <a16:creationId xmlns:a16="http://schemas.microsoft.com/office/drawing/2014/main" id="{C62D6F10-93E3-1243-3178-C3D633CAB36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32" y="220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DA456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31" name="AutoShape 43">
                <a:extLst>
                  <a:ext uri="{FF2B5EF4-FFF2-40B4-BE49-F238E27FC236}">
                    <a16:creationId xmlns:a16="http://schemas.microsoft.com/office/drawing/2014/main" id="{31343A87-7DAC-6E17-6BB3-B1885ACE8F1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8" y="220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32" name="Freeform 44">
                <a:extLst>
                  <a:ext uri="{FF2B5EF4-FFF2-40B4-BE49-F238E27FC236}">
                    <a16:creationId xmlns:a16="http://schemas.microsoft.com/office/drawing/2014/main" id="{A63860BF-59EF-067F-AC51-E0AC5168C7A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96" y="1728"/>
                <a:ext cx="320" cy="432"/>
              </a:xfrm>
              <a:custGeom>
                <a:avLst/>
                <a:gdLst>
                  <a:gd name="T0" fmla="*/ 8 w 320"/>
                  <a:gd name="T1" fmla="*/ 432 h 432"/>
                  <a:gd name="T2" fmla="*/ 8 w 320"/>
                  <a:gd name="T3" fmla="*/ 288 h 432"/>
                  <a:gd name="T4" fmla="*/ 56 w 320"/>
                  <a:gd name="T5" fmla="*/ 240 h 432"/>
                  <a:gd name="T6" fmla="*/ 104 w 320"/>
                  <a:gd name="T7" fmla="*/ 144 h 432"/>
                  <a:gd name="T8" fmla="*/ 296 w 320"/>
                  <a:gd name="T9" fmla="*/ 96 h 432"/>
                  <a:gd name="T10" fmla="*/ 248 w 320"/>
                  <a:gd name="T11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432">
                    <a:moveTo>
                      <a:pt x="8" y="432"/>
                    </a:moveTo>
                    <a:cubicBezTo>
                      <a:pt x="4" y="376"/>
                      <a:pt x="0" y="320"/>
                      <a:pt x="8" y="288"/>
                    </a:cubicBezTo>
                    <a:cubicBezTo>
                      <a:pt x="16" y="256"/>
                      <a:pt x="40" y="264"/>
                      <a:pt x="56" y="240"/>
                    </a:cubicBezTo>
                    <a:cubicBezTo>
                      <a:pt x="72" y="216"/>
                      <a:pt x="64" y="168"/>
                      <a:pt x="104" y="144"/>
                    </a:cubicBezTo>
                    <a:cubicBezTo>
                      <a:pt x="144" y="120"/>
                      <a:pt x="272" y="120"/>
                      <a:pt x="296" y="96"/>
                    </a:cubicBezTo>
                    <a:cubicBezTo>
                      <a:pt x="320" y="72"/>
                      <a:pt x="284" y="36"/>
                      <a:pt x="248" y="0"/>
                    </a:cubicBezTo>
                  </a:path>
                </a:pathLst>
              </a:custGeom>
              <a:noFill/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63538" name="Group 50">
            <a:extLst>
              <a:ext uri="{FF2B5EF4-FFF2-40B4-BE49-F238E27FC236}">
                <a16:creationId xmlns:a16="http://schemas.microsoft.com/office/drawing/2014/main" id="{F0B909F4-8F50-9687-C4D7-D8AAE75A203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67400" y="1219200"/>
            <a:ext cx="3051175" cy="1585913"/>
            <a:chOff x="384" y="2544"/>
            <a:chExt cx="2400" cy="1248"/>
          </a:xfrm>
        </p:grpSpPr>
        <p:sp>
          <p:nvSpPr>
            <p:cNvPr id="63539" name="Rectangle 51">
              <a:extLst>
                <a:ext uri="{FF2B5EF4-FFF2-40B4-BE49-F238E27FC236}">
                  <a16:creationId xmlns:a16="http://schemas.microsoft.com/office/drawing/2014/main" id="{2447748B-1D7C-1005-F583-94EE50FFAA7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44" y="2544"/>
              <a:ext cx="1440" cy="1248"/>
            </a:xfrm>
            <a:prstGeom prst="rect">
              <a:avLst/>
            </a:prstGeom>
            <a:solidFill>
              <a:srgbClr val="F3FA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540" name="Group 52">
              <a:extLst>
                <a:ext uri="{FF2B5EF4-FFF2-40B4-BE49-F238E27FC236}">
                  <a16:creationId xmlns:a16="http://schemas.microsoft.com/office/drawing/2014/main" id="{97F9E7C8-4063-4E39-7B0F-B18FAC0CC3A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84" y="3360"/>
              <a:ext cx="1392" cy="288"/>
              <a:chOff x="2928" y="1680"/>
              <a:chExt cx="1392" cy="288"/>
            </a:xfrm>
          </p:grpSpPr>
          <p:sp>
            <p:nvSpPr>
              <p:cNvPr id="63541" name="Rectangle 53">
                <a:extLst>
                  <a:ext uri="{FF2B5EF4-FFF2-40B4-BE49-F238E27FC236}">
                    <a16:creationId xmlns:a16="http://schemas.microsoft.com/office/drawing/2014/main" id="{5640DC3C-1723-6D29-FB04-CB0239FBEBA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928" y="1680"/>
                <a:ext cx="1392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1400">
                    <a:latin typeface="Courier" panose="02070309020205020404" pitchFamily="49" charset="0"/>
                  </a:rPr>
                  <a:t>the quick brown</a:t>
                </a:r>
              </a:p>
            </p:txBody>
          </p:sp>
          <p:sp>
            <p:nvSpPr>
              <p:cNvPr id="63542" name="Rectangle 54">
                <a:extLst>
                  <a:ext uri="{FF2B5EF4-FFF2-40B4-BE49-F238E27FC236}">
                    <a16:creationId xmlns:a16="http://schemas.microsoft.com/office/drawing/2014/main" id="{2133A19D-89D8-5698-66CF-8269188459F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312" y="1728"/>
                <a:ext cx="48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Courier" panose="02070309020205020404" pitchFamily="49" charset="0"/>
                  </a:rPr>
                  <a:t>quick</a:t>
                </a:r>
              </a:p>
            </p:txBody>
          </p:sp>
        </p:grpSp>
        <p:grpSp>
          <p:nvGrpSpPr>
            <p:cNvPr id="63543" name="Group 55">
              <a:extLst>
                <a:ext uri="{FF2B5EF4-FFF2-40B4-BE49-F238E27FC236}">
                  <a16:creationId xmlns:a16="http://schemas.microsoft.com/office/drawing/2014/main" id="{F4B924F3-3194-E1E4-CCA8-6C5090B5B58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256" y="2976"/>
              <a:ext cx="432" cy="720"/>
              <a:chOff x="384" y="1728"/>
              <a:chExt cx="432" cy="720"/>
            </a:xfrm>
          </p:grpSpPr>
          <p:sp>
            <p:nvSpPr>
              <p:cNvPr id="63544" name="AutoShape 56">
                <a:extLst>
                  <a:ext uri="{FF2B5EF4-FFF2-40B4-BE49-F238E27FC236}">
                    <a16:creationId xmlns:a16="http://schemas.microsoft.com/office/drawing/2014/main" id="{001A8782-D96A-4281-3B46-C2C826A9408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84" y="2160"/>
                <a:ext cx="240" cy="288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45" name="AutoShape 57">
                <a:extLst>
                  <a:ext uri="{FF2B5EF4-FFF2-40B4-BE49-F238E27FC236}">
                    <a16:creationId xmlns:a16="http://schemas.microsoft.com/office/drawing/2014/main" id="{40F832F0-94AC-44C3-6184-CBBE83EEFB2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32" y="220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DA456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46" name="AutoShape 58">
                <a:extLst>
                  <a:ext uri="{FF2B5EF4-FFF2-40B4-BE49-F238E27FC236}">
                    <a16:creationId xmlns:a16="http://schemas.microsoft.com/office/drawing/2014/main" id="{C369F12A-9A7B-BAC4-52F2-091DDECB24E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8" y="220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47" name="Freeform 59">
                <a:extLst>
                  <a:ext uri="{FF2B5EF4-FFF2-40B4-BE49-F238E27FC236}">
                    <a16:creationId xmlns:a16="http://schemas.microsoft.com/office/drawing/2014/main" id="{5FC2D3B3-C2A1-E4F7-C92B-01E9238B5C9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96" y="1728"/>
                <a:ext cx="320" cy="432"/>
              </a:xfrm>
              <a:custGeom>
                <a:avLst/>
                <a:gdLst>
                  <a:gd name="T0" fmla="*/ 8 w 320"/>
                  <a:gd name="T1" fmla="*/ 432 h 432"/>
                  <a:gd name="T2" fmla="*/ 8 w 320"/>
                  <a:gd name="T3" fmla="*/ 288 h 432"/>
                  <a:gd name="T4" fmla="*/ 56 w 320"/>
                  <a:gd name="T5" fmla="*/ 240 h 432"/>
                  <a:gd name="T6" fmla="*/ 104 w 320"/>
                  <a:gd name="T7" fmla="*/ 144 h 432"/>
                  <a:gd name="T8" fmla="*/ 296 w 320"/>
                  <a:gd name="T9" fmla="*/ 96 h 432"/>
                  <a:gd name="T10" fmla="*/ 248 w 320"/>
                  <a:gd name="T11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432">
                    <a:moveTo>
                      <a:pt x="8" y="432"/>
                    </a:moveTo>
                    <a:cubicBezTo>
                      <a:pt x="4" y="376"/>
                      <a:pt x="0" y="320"/>
                      <a:pt x="8" y="288"/>
                    </a:cubicBezTo>
                    <a:cubicBezTo>
                      <a:pt x="16" y="256"/>
                      <a:pt x="40" y="264"/>
                      <a:pt x="56" y="240"/>
                    </a:cubicBezTo>
                    <a:cubicBezTo>
                      <a:pt x="72" y="216"/>
                      <a:pt x="64" y="168"/>
                      <a:pt x="104" y="144"/>
                    </a:cubicBezTo>
                    <a:cubicBezTo>
                      <a:pt x="144" y="120"/>
                      <a:pt x="272" y="120"/>
                      <a:pt x="296" y="96"/>
                    </a:cubicBezTo>
                    <a:cubicBezTo>
                      <a:pt x="320" y="72"/>
                      <a:pt x="284" y="36"/>
                      <a:pt x="248" y="0"/>
                    </a:cubicBezTo>
                  </a:path>
                </a:pathLst>
              </a:custGeom>
              <a:noFill/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3548" name="Group 60">
              <a:extLst>
                <a:ext uri="{FF2B5EF4-FFF2-40B4-BE49-F238E27FC236}">
                  <a16:creationId xmlns:a16="http://schemas.microsoft.com/office/drawing/2014/main" id="{1A0DB637-1F16-D954-FB42-4B95208A9EB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32" y="2640"/>
              <a:ext cx="720" cy="384"/>
              <a:chOff x="4656" y="2352"/>
              <a:chExt cx="720" cy="384"/>
            </a:xfrm>
          </p:grpSpPr>
          <p:sp>
            <p:nvSpPr>
              <p:cNvPr id="63549" name="Rectangle 61">
                <a:extLst>
                  <a:ext uri="{FF2B5EF4-FFF2-40B4-BE49-F238E27FC236}">
                    <a16:creationId xmlns:a16="http://schemas.microsoft.com/office/drawing/2014/main" id="{583A5C75-A450-F838-1DD1-66442FB67E6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656" y="2352"/>
                <a:ext cx="720" cy="38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50" name="Rectangle 62">
                <a:extLst>
                  <a:ext uri="{FF2B5EF4-FFF2-40B4-BE49-F238E27FC236}">
                    <a16:creationId xmlns:a16="http://schemas.microsoft.com/office/drawing/2014/main" id="{E6F5D046-BDD0-2B19-457E-0C84FE5F771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2" y="2448"/>
                <a:ext cx="52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Delete</a:t>
                </a:r>
              </a:p>
            </p:txBody>
          </p:sp>
          <p:grpSp>
            <p:nvGrpSpPr>
              <p:cNvPr id="63551" name="Group 63">
                <a:extLst>
                  <a:ext uri="{FF2B5EF4-FFF2-40B4-BE49-F238E27FC236}">
                    <a16:creationId xmlns:a16="http://schemas.microsoft.com/office/drawing/2014/main" id="{95A3BFFD-8010-9ECF-06EC-025B21D7887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3552" name="Line 64">
                  <a:extLst>
                    <a:ext uri="{FF2B5EF4-FFF2-40B4-BE49-F238E27FC236}">
                      <a16:creationId xmlns:a16="http://schemas.microsoft.com/office/drawing/2014/main" id="{A511682A-1DD1-E4C9-B898-32DB2A290C5A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640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553" name="Line 65">
                  <a:extLst>
                    <a:ext uri="{FF2B5EF4-FFF2-40B4-BE49-F238E27FC236}">
                      <a16:creationId xmlns:a16="http://schemas.microsoft.com/office/drawing/2014/main" id="{A0052E85-148C-AA91-E7F4-94A54D2AE09E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5136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3554" name="Group 66">
                <a:extLst>
                  <a:ext uri="{FF2B5EF4-FFF2-40B4-BE49-F238E27FC236}">
                    <a16:creationId xmlns:a16="http://schemas.microsoft.com/office/drawing/2014/main" id="{C1D77616-3298-F636-43FD-413AA8572CA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3555" name="Line 67">
                  <a:extLst>
                    <a:ext uri="{FF2B5EF4-FFF2-40B4-BE49-F238E27FC236}">
                      <a16:creationId xmlns:a16="http://schemas.microsoft.com/office/drawing/2014/main" id="{FA7D744A-BAFE-8DD1-E138-F70BD8802ACC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556" name="Line 68">
                  <a:extLst>
                    <a:ext uri="{FF2B5EF4-FFF2-40B4-BE49-F238E27FC236}">
                      <a16:creationId xmlns:a16="http://schemas.microsoft.com/office/drawing/2014/main" id="{23DAE023-0F4F-E56D-9BDB-740BF92CD509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448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3557" name="Line 69">
              <a:extLst>
                <a:ext uri="{FF2B5EF4-FFF2-40B4-BE49-F238E27FC236}">
                  <a16:creationId xmlns:a16="http://schemas.microsoft.com/office/drawing/2014/main" id="{1405D008-7E4C-44B4-30DE-2CC2E9574AE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968" y="2976"/>
              <a:ext cx="144" cy="240"/>
            </a:xfrm>
            <a:prstGeom prst="line">
              <a:avLst/>
            </a:prstGeom>
            <a:noFill/>
            <a:ln w="57150">
              <a:solidFill>
                <a:srgbClr val="DA45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3561" name="Group 73">
            <a:extLst>
              <a:ext uri="{FF2B5EF4-FFF2-40B4-BE49-F238E27FC236}">
                <a16:creationId xmlns:a16="http://schemas.microsoft.com/office/drawing/2014/main" id="{D9223B47-8BFB-3223-8ADB-109E973C6CA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67400" y="1219200"/>
            <a:ext cx="3051175" cy="1585913"/>
            <a:chOff x="3024" y="1104"/>
            <a:chExt cx="2400" cy="1248"/>
          </a:xfrm>
        </p:grpSpPr>
        <p:sp>
          <p:nvSpPr>
            <p:cNvPr id="63562" name="Rectangle 74">
              <a:extLst>
                <a:ext uri="{FF2B5EF4-FFF2-40B4-BE49-F238E27FC236}">
                  <a16:creationId xmlns:a16="http://schemas.microsoft.com/office/drawing/2014/main" id="{C2A7F2DC-B607-0E80-C12C-D8E7D72366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84" y="1104"/>
              <a:ext cx="1440" cy="1248"/>
            </a:xfrm>
            <a:prstGeom prst="rect">
              <a:avLst/>
            </a:prstGeom>
            <a:solidFill>
              <a:srgbClr val="F3FA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563" name="Group 75">
              <a:extLst>
                <a:ext uri="{FF2B5EF4-FFF2-40B4-BE49-F238E27FC236}">
                  <a16:creationId xmlns:a16="http://schemas.microsoft.com/office/drawing/2014/main" id="{2B1E1E0D-B2D1-033B-4585-9B70F590143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896" y="1536"/>
              <a:ext cx="432" cy="720"/>
              <a:chOff x="4848" y="1248"/>
              <a:chExt cx="432" cy="720"/>
            </a:xfrm>
          </p:grpSpPr>
          <p:sp>
            <p:nvSpPr>
              <p:cNvPr id="63564" name="AutoShape 76">
                <a:extLst>
                  <a:ext uri="{FF2B5EF4-FFF2-40B4-BE49-F238E27FC236}">
                    <a16:creationId xmlns:a16="http://schemas.microsoft.com/office/drawing/2014/main" id="{40D95925-C8D4-57E7-B9D1-29D2DBA9834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48" y="1680"/>
                <a:ext cx="240" cy="288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65" name="AutoShape 77">
                <a:extLst>
                  <a:ext uri="{FF2B5EF4-FFF2-40B4-BE49-F238E27FC236}">
                    <a16:creationId xmlns:a16="http://schemas.microsoft.com/office/drawing/2014/main" id="{97FCDF0E-4A5E-EF0D-67E1-4594A43E8E4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896" y="172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66" name="AutoShape 78">
                <a:extLst>
                  <a:ext uri="{FF2B5EF4-FFF2-40B4-BE49-F238E27FC236}">
                    <a16:creationId xmlns:a16="http://schemas.microsoft.com/office/drawing/2014/main" id="{E457863D-B37B-F7B4-74F8-F82D5D06417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992" y="172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67" name="Freeform 79">
                <a:extLst>
                  <a:ext uri="{FF2B5EF4-FFF2-40B4-BE49-F238E27FC236}">
                    <a16:creationId xmlns:a16="http://schemas.microsoft.com/office/drawing/2014/main" id="{1765CEA8-49A3-2597-8AEA-8DA62DB214A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960" y="1248"/>
                <a:ext cx="320" cy="432"/>
              </a:xfrm>
              <a:custGeom>
                <a:avLst/>
                <a:gdLst>
                  <a:gd name="T0" fmla="*/ 8 w 320"/>
                  <a:gd name="T1" fmla="*/ 432 h 432"/>
                  <a:gd name="T2" fmla="*/ 8 w 320"/>
                  <a:gd name="T3" fmla="*/ 288 h 432"/>
                  <a:gd name="T4" fmla="*/ 56 w 320"/>
                  <a:gd name="T5" fmla="*/ 240 h 432"/>
                  <a:gd name="T6" fmla="*/ 104 w 320"/>
                  <a:gd name="T7" fmla="*/ 144 h 432"/>
                  <a:gd name="T8" fmla="*/ 296 w 320"/>
                  <a:gd name="T9" fmla="*/ 96 h 432"/>
                  <a:gd name="T10" fmla="*/ 248 w 320"/>
                  <a:gd name="T11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432">
                    <a:moveTo>
                      <a:pt x="8" y="432"/>
                    </a:moveTo>
                    <a:cubicBezTo>
                      <a:pt x="4" y="376"/>
                      <a:pt x="0" y="320"/>
                      <a:pt x="8" y="288"/>
                    </a:cubicBezTo>
                    <a:cubicBezTo>
                      <a:pt x="16" y="256"/>
                      <a:pt x="40" y="264"/>
                      <a:pt x="56" y="240"/>
                    </a:cubicBezTo>
                    <a:cubicBezTo>
                      <a:pt x="72" y="216"/>
                      <a:pt x="64" y="168"/>
                      <a:pt x="104" y="144"/>
                    </a:cubicBezTo>
                    <a:cubicBezTo>
                      <a:pt x="144" y="120"/>
                      <a:pt x="272" y="120"/>
                      <a:pt x="296" y="96"/>
                    </a:cubicBezTo>
                    <a:cubicBezTo>
                      <a:pt x="320" y="72"/>
                      <a:pt x="284" y="36"/>
                      <a:pt x="248" y="0"/>
                    </a:cubicBezTo>
                  </a:path>
                </a:pathLst>
              </a:custGeom>
              <a:noFill/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3568" name="Group 80">
              <a:extLst>
                <a:ext uri="{FF2B5EF4-FFF2-40B4-BE49-F238E27FC236}">
                  <a16:creationId xmlns:a16="http://schemas.microsoft.com/office/drawing/2014/main" id="{4AA8856E-ED72-8F24-A096-F644254184A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272" y="1200"/>
              <a:ext cx="720" cy="384"/>
              <a:chOff x="4656" y="2352"/>
              <a:chExt cx="720" cy="384"/>
            </a:xfrm>
          </p:grpSpPr>
          <p:sp>
            <p:nvSpPr>
              <p:cNvPr id="63569" name="Rectangle 81">
                <a:extLst>
                  <a:ext uri="{FF2B5EF4-FFF2-40B4-BE49-F238E27FC236}">
                    <a16:creationId xmlns:a16="http://schemas.microsoft.com/office/drawing/2014/main" id="{908286F2-961B-BE57-9320-A9A8AE23274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656" y="2352"/>
                <a:ext cx="720" cy="38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3570" name="Rectangle 82">
                <a:extLst>
                  <a:ext uri="{FF2B5EF4-FFF2-40B4-BE49-F238E27FC236}">
                    <a16:creationId xmlns:a16="http://schemas.microsoft.com/office/drawing/2014/main" id="{75F9F1FB-4EC3-6CFA-DA5B-86810FF9846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752" y="2448"/>
                <a:ext cx="52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Arial" panose="020B0604020202020204" pitchFamily="34" charset="0"/>
                  </a:rPr>
                  <a:t>Delete</a:t>
                </a:r>
              </a:p>
            </p:txBody>
          </p:sp>
          <p:grpSp>
            <p:nvGrpSpPr>
              <p:cNvPr id="63571" name="Group 83">
                <a:extLst>
                  <a:ext uri="{FF2B5EF4-FFF2-40B4-BE49-F238E27FC236}">
                    <a16:creationId xmlns:a16="http://schemas.microsoft.com/office/drawing/2014/main" id="{27C2D2D0-A273-8028-EF1D-2247B1679A8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3572" name="Line 84">
                  <a:extLst>
                    <a:ext uri="{FF2B5EF4-FFF2-40B4-BE49-F238E27FC236}">
                      <a16:creationId xmlns:a16="http://schemas.microsoft.com/office/drawing/2014/main" id="{44075205-B026-71E8-A249-602BBC1104D1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640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573" name="Line 85">
                  <a:extLst>
                    <a:ext uri="{FF2B5EF4-FFF2-40B4-BE49-F238E27FC236}">
                      <a16:creationId xmlns:a16="http://schemas.microsoft.com/office/drawing/2014/main" id="{16FA395E-6426-C6B7-72DB-FFD65F623D3B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5136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3574" name="Group 86">
                <a:extLst>
                  <a:ext uri="{FF2B5EF4-FFF2-40B4-BE49-F238E27FC236}">
                    <a16:creationId xmlns:a16="http://schemas.microsoft.com/office/drawing/2014/main" id="{E6FCC30B-7ADF-3A6B-7B73-7A038A33825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3575" name="Line 87">
                  <a:extLst>
                    <a:ext uri="{FF2B5EF4-FFF2-40B4-BE49-F238E27FC236}">
                      <a16:creationId xmlns:a16="http://schemas.microsoft.com/office/drawing/2014/main" id="{13DE00EF-B31F-24B3-C0D5-CC5B72F5981B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576" name="Line 88">
                  <a:extLst>
                    <a:ext uri="{FF2B5EF4-FFF2-40B4-BE49-F238E27FC236}">
                      <a16:creationId xmlns:a16="http://schemas.microsoft.com/office/drawing/2014/main" id="{469B993B-0DC5-2C68-C53C-A44C3EE41C15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4608" y="2448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3577" name="Line 89">
              <a:extLst>
                <a:ext uri="{FF2B5EF4-FFF2-40B4-BE49-F238E27FC236}">
                  <a16:creationId xmlns:a16="http://schemas.microsoft.com/office/drawing/2014/main" id="{50F7AE94-FB2A-19F4-3FD8-D8C8C3A776F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4608" y="1536"/>
              <a:ext cx="144" cy="240"/>
            </a:xfrm>
            <a:prstGeom prst="line">
              <a:avLst/>
            </a:prstGeom>
            <a:noFill/>
            <a:ln w="57150">
              <a:solidFill>
                <a:srgbClr val="DA45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578" name="Group 90">
              <a:extLst>
                <a:ext uri="{FF2B5EF4-FFF2-40B4-BE49-F238E27FC236}">
                  <a16:creationId xmlns:a16="http://schemas.microsoft.com/office/drawing/2014/main" id="{780C023F-0946-D6E4-085F-71151B82A30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024" y="1920"/>
              <a:ext cx="1392" cy="288"/>
              <a:chOff x="2928" y="1680"/>
              <a:chExt cx="1392" cy="288"/>
            </a:xfrm>
          </p:grpSpPr>
          <p:sp>
            <p:nvSpPr>
              <p:cNvPr id="63579" name="Rectangle 91">
                <a:extLst>
                  <a:ext uri="{FF2B5EF4-FFF2-40B4-BE49-F238E27FC236}">
                    <a16:creationId xmlns:a16="http://schemas.microsoft.com/office/drawing/2014/main" id="{C6C092D2-78C1-D2A0-BF72-F698918803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928" y="1680"/>
                <a:ext cx="1392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1400">
                    <a:latin typeface="Courier" panose="02070309020205020404" pitchFamily="49" charset="0"/>
                  </a:rPr>
                  <a:t>the quick brown</a:t>
                </a:r>
              </a:p>
            </p:txBody>
          </p:sp>
          <p:sp>
            <p:nvSpPr>
              <p:cNvPr id="63580" name="Rectangle 92">
                <a:extLst>
                  <a:ext uri="{FF2B5EF4-FFF2-40B4-BE49-F238E27FC236}">
                    <a16:creationId xmlns:a16="http://schemas.microsoft.com/office/drawing/2014/main" id="{6DAB762B-BE9B-6AFD-959C-E1D00591FB1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312" y="1728"/>
                <a:ext cx="48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400">
                    <a:latin typeface="Courier" panose="02070309020205020404" pitchFamily="49" charset="0"/>
                  </a:rPr>
                  <a:t>quick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8F93F4E-C71F-7554-93CA-966D9A2E7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Screen-button – HIT</a:t>
            </a:r>
          </a:p>
        </p:txBody>
      </p:sp>
      <p:pic>
        <p:nvPicPr>
          <p:cNvPr id="65539" name="Picture 3">
            <a:extLst>
              <a:ext uri="{FF2B5EF4-FFF2-40B4-BE49-F238E27FC236}">
                <a16:creationId xmlns:a16="http://schemas.microsoft.com/office/drawing/2014/main" id="{F9DBDB81-F52F-F421-E8C4-2505FA11F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6808788" cy="366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5627" name="Group 91">
            <a:extLst>
              <a:ext uri="{FF2B5EF4-FFF2-40B4-BE49-F238E27FC236}">
                <a16:creationId xmlns:a16="http://schemas.microsoft.com/office/drawing/2014/main" id="{92A28D1B-027B-CBDB-1F2D-39FC12827901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4724400"/>
            <a:ext cx="3810000" cy="1981200"/>
            <a:chOff x="144" y="576"/>
            <a:chExt cx="2400" cy="1248"/>
          </a:xfrm>
        </p:grpSpPr>
        <p:sp>
          <p:nvSpPr>
            <p:cNvPr id="65628" name="Rectangle 92">
              <a:extLst>
                <a:ext uri="{FF2B5EF4-FFF2-40B4-BE49-F238E27FC236}">
                  <a16:creationId xmlns:a16="http://schemas.microsoft.com/office/drawing/2014/main" id="{E24ADD71-31A5-0467-F0AA-5CB128F8E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576"/>
              <a:ext cx="1440" cy="1248"/>
            </a:xfrm>
            <a:prstGeom prst="rect">
              <a:avLst/>
            </a:prstGeom>
            <a:solidFill>
              <a:srgbClr val="F3FA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5629" name="Group 93">
              <a:extLst>
                <a:ext uri="{FF2B5EF4-FFF2-40B4-BE49-F238E27FC236}">
                  <a16:creationId xmlns:a16="http://schemas.microsoft.com/office/drawing/2014/main" id="{D83368CF-A447-90AB-7236-DD506DD5F9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6" y="1008"/>
              <a:ext cx="432" cy="720"/>
              <a:chOff x="4848" y="1248"/>
              <a:chExt cx="432" cy="720"/>
            </a:xfrm>
          </p:grpSpPr>
          <p:sp>
            <p:nvSpPr>
              <p:cNvPr id="65630" name="AutoShape 94">
                <a:extLst>
                  <a:ext uri="{FF2B5EF4-FFF2-40B4-BE49-F238E27FC236}">
                    <a16:creationId xmlns:a16="http://schemas.microsoft.com/office/drawing/2014/main" id="{C919FCAE-944D-F533-1F27-1BAF3C8CD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1680"/>
                <a:ext cx="240" cy="288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5631" name="AutoShape 95">
                <a:extLst>
                  <a:ext uri="{FF2B5EF4-FFF2-40B4-BE49-F238E27FC236}">
                    <a16:creationId xmlns:a16="http://schemas.microsoft.com/office/drawing/2014/main" id="{A058AD83-9EA6-5871-4D5E-B127CFBA9E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" y="172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5632" name="AutoShape 96">
                <a:extLst>
                  <a:ext uri="{FF2B5EF4-FFF2-40B4-BE49-F238E27FC236}">
                    <a16:creationId xmlns:a16="http://schemas.microsoft.com/office/drawing/2014/main" id="{FDB4A81D-C416-142A-68F9-C34EC8B04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2" y="172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5633" name="Freeform 97">
                <a:extLst>
                  <a:ext uri="{FF2B5EF4-FFF2-40B4-BE49-F238E27FC236}">
                    <a16:creationId xmlns:a16="http://schemas.microsoft.com/office/drawing/2014/main" id="{581BED63-964A-8555-3434-C0765CD398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0" y="1248"/>
                <a:ext cx="320" cy="432"/>
              </a:xfrm>
              <a:custGeom>
                <a:avLst/>
                <a:gdLst>
                  <a:gd name="T0" fmla="*/ 8 w 320"/>
                  <a:gd name="T1" fmla="*/ 432 h 432"/>
                  <a:gd name="T2" fmla="*/ 8 w 320"/>
                  <a:gd name="T3" fmla="*/ 288 h 432"/>
                  <a:gd name="T4" fmla="*/ 56 w 320"/>
                  <a:gd name="T5" fmla="*/ 240 h 432"/>
                  <a:gd name="T6" fmla="*/ 104 w 320"/>
                  <a:gd name="T7" fmla="*/ 144 h 432"/>
                  <a:gd name="T8" fmla="*/ 296 w 320"/>
                  <a:gd name="T9" fmla="*/ 96 h 432"/>
                  <a:gd name="T10" fmla="*/ 248 w 320"/>
                  <a:gd name="T11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432">
                    <a:moveTo>
                      <a:pt x="8" y="432"/>
                    </a:moveTo>
                    <a:cubicBezTo>
                      <a:pt x="4" y="376"/>
                      <a:pt x="0" y="320"/>
                      <a:pt x="8" y="288"/>
                    </a:cubicBezTo>
                    <a:cubicBezTo>
                      <a:pt x="16" y="256"/>
                      <a:pt x="40" y="264"/>
                      <a:pt x="56" y="240"/>
                    </a:cubicBezTo>
                    <a:cubicBezTo>
                      <a:pt x="72" y="216"/>
                      <a:pt x="64" y="168"/>
                      <a:pt x="104" y="144"/>
                    </a:cubicBezTo>
                    <a:cubicBezTo>
                      <a:pt x="144" y="120"/>
                      <a:pt x="272" y="120"/>
                      <a:pt x="296" y="96"/>
                    </a:cubicBezTo>
                    <a:cubicBezTo>
                      <a:pt x="320" y="72"/>
                      <a:pt x="284" y="36"/>
                      <a:pt x="248" y="0"/>
                    </a:cubicBezTo>
                  </a:path>
                </a:pathLst>
              </a:custGeom>
              <a:noFill/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5634" name="Group 98">
              <a:extLst>
                <a:ext uri="{FF2B5EF4-FFF2-40B4-BE49-F238E27FC236}">
                  <a16:creationId xmlns:a16="http://schemas.microsoft.com/office/drawing/2014/main" id="{2D3F434D-488E-3BF6-EEA6-74D7F89842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672"/>
              <a:ext cx="720" cy="384"/>
              <a:chOff x="4656" y="2352"/>
              <a:chExt cx="720" cy="384"/>
            </a:xfrm>
          </p:grpSpPr>
          <p:sp>
            <p:nvSpPr>
              <p:cNvPr id="65635" name="Rectangle 99">
                <a:extLst>
                  <a:ext uri="{FF2B5EF4-FFF2-40B4-BE49-F238E27FC236}">
                    <a16:creationId xmlns:a16="http://schemas.microsoft.com/office/drawing/2014/main" id="{AFCD519A-1160-13D4-F0BE-920A88472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6" y="2352"/>
                <a:ext cx="720" cy="38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5636" name="Rectangle 100">
                <a:extLst>
                  <a:ext uri="{FF2B5EF4-FFF2-40B4-BE49-F238E27FC236}">
                    <a16:creationId xmlns:a16="http://schemas.microsoft.com/office/drawing/2014/main" id="{94C9CE3A-FBFB-81DB-92E5-47743A02FE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52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Delete</a:t>
                </a:r>
              </a:p>
            </p:txBody>
          </p:sp>
          <p:grpSp>
            <p:nvGrpSpPr>
              <p:cNvPr id="65637" name="Group 101">
                <a:extLst>
                  <a:ext uri="{FF2B5EF4-FFF2-40B4-BE49-F238E27FC236}">
                    <a16:creationId xmlns:a16="http://schemas.microsoft.com/office/drawing/2014/main" id="{431A6F61-D503-9F78-B681-1EE03FEE45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5638" name="Line 102">
                  <a:extLst>
                    <a:ext uri="{FF2B5EF4-FFF2-40B4-BE49-F238E27FC236}">
                      <a16:creationId xmlns:a16="http://schemas.microsoft.com/office/drawing/2014/main" id="{A8314080-ED9E-446A-7349-35C8469244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2640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39" name="Line 103">
                  <a:extLst>
                    <a:ext uri="{FF2B5EF4-FFF2-40B4-BE49-F238E27FC236}">
                      <a16:creationId xmlns:a16="http://schemas.microsoft.com/office/drawing/2014/main" id="{680552E2-850D-0FBF-9B0F-60D00835C5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36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5640" name="Group 104">
                <a:extLst>
                  <a:ext uri="{FF2B5EF4-FFF2-40B4-BE49-F238E27FC236}">
                    <a16:creationId xmlns:a16="http://schemas.microsoft.com/office/drawing/2014/main" id="{6D3E3BA7-7A27-8471-EFB1-D2D19A8D23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5641" name="Line 105">
                  <a:extLst>
                    <a:ext uri="{FF2B5EF4-FFF2-40B4-BE49-F238E27FC236}">
                      <a16:creationId xmlns:a16="http://schemas.microsoft.com/office/drawing/2014/main" id="{53024CC0-5765-816A-F918-0D11E87215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42" name="Line 106">
                  <a:extLst>
                    <a:ext uri="{FF2B5EF4-FFF2-40B4-BE49-F238E27FC236}">
                      <a16:creationId xmlns:a16="http://schemas.microsoft.com/office/drawing/2014/main" id="{4CF7CA61-5B35-344F-406A-6AB9C3C0F3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2448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5643" name="Line 107">
              <a:extLst>
                <a:ext uri="{FF2B5EF4-FFF2-40B4-BE49-F238E27FC236}">
                  <a16:creationId xmlns:a16="http://schemas.microsoft.com/office/drawing/2014/main" id="{E083B15B-DA6E-3B1F-4542-40CEB11119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8" y="1152"/>
              <a:ext cx="144" cy="240"/>
            </a:xfrm>
            <a:prstGeom prst="line">
              <a:avLst/>
            </a:prstGeom>
            <a:noFill/>
            <a:ln w="57150">
              <a:solidFill>
                <a:srgbClr val="DA45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5644" name="Group 108">
              <a:extLst>
                <a:ext uri="{FF2B5EF4-FFF2-40B4-BE49-F238E27FC236}">
                  <a16:creationId xmlns:a16="http://schemas.microsoft.com/office/drawing/2014/main" id="{7BC866E4-4134-D521-9746-071ADF7696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392"/>
              <a:ext cx="1392" cy="288"/>
              <a:chOff x="144" y="1392"/>
              <a:chExt cx="1392" cy="288"/>
            </a:xfrm>
          </p:grpSpPr>
          <p:sp>
            <p:nvSpPr>
              <p:cNvPr id="65645" name="Rectangle 109">
                <a:extLst>
                  <a:ext uri="{FF2B5EF4-FFF2-40B4-BE49-F238E27FC236}">
                    <a16:creationId xmlns:a16="http://schemas.microsoft.com/office/drawing/2014/main" id="{118643DE-D4FC-4230-D447-364A51CD0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1392"/>
                <a:ext cx="1392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1800">
                    <a:latin typeface="Courier" panose="02070309020205020404" pitchFamily="49" charset="0"/>
                  </a:rPr>
                  <a:t>the quick brown</a:t>
                </a:r>
              </a:p>
            </p:txBody>
          </p:sp>
          <p:sp>
            <p:nvSpPr>
              <p:cNvPr id="65646" name="Rectangle 110">
                <a:extLst>
                  <a:ext uri="{FF2B5EF4-FFF2-40B4-BE49-F238E27FC236}">
                    <a16:creationId xmlns:a16="http://schemas.microsoft.com/office/drawing/2014/main" id="{F5A04BBB-79B1-E838-3C68-6838D4B39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8" y="1440"/>
                <a:ext cx="48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Courier" panose="02070309020205020404" pitchFamily="49" charset="0"/>
                  </a:rPr>
                  <a:t>quick</a:t>
                </a:r>
              </a:p>
            </p:txBody>
          </p:sp>
        </p:grpSp>
      </p:grpSp>
      <p:grpSp>
        <p:nvGrpSpPr>
          <p:cNvPr id="65720" name="Group 184">
            <a:extLst>
              <a:ext uri="{FF2B5EF4-FFF2-40B4-BE49-F238E27FC236}">
                <a16:creationId xmlns:a16="http://schemas.microsoft.com/office/drawing/2014/main" id="{13C6C3DF-0B03-11DE-CE4F-B5681B331FF4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33600"/>
            <a:ext cx="6324600" cy="4572000"/>
            <a:chOff x="1632" y="1344"/>
            <a:chExt cx="3984" cy="2880"/>
          </a:xfrm>
        </p:grpSpPr>
        <p:grpSp>
          <p:nvGrpSpPr>
            <p:cNvPr id="65647" name="Group 111">
              <a:extLst>
                <a:ext uri="{FF2B5EF4-FFF2-40B4-BE49-F238E27FC236}">
                  <a16:creationId xmlns:a16="http://schemas.microsoft.com/office/drawing/2014/main" id="{E1492E7B-16B7-E528-C1AF-85DB5AA855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976"/>
              <a:ext cx="2400" cy="1248"/>
              <a:chOff x="3024" y="1248"/>
              <a:chExt cx="2400" cy="1248"/>
            </a:xfrm>
          </p:grpSpPr>
          <p:sp>
            <p:nvSpPr>
              <p:cNvPr id="65648" name="Rectangle 112">
                <a:extLst>
                  <a:ext uri="{FF2B5EF4-FFF2-40B4-BE49-F238E27FC236}">
                    <a16:creationId xmlns:a16="http://schemas.microsoft.com/office/drawing/2014/main" id="{4A5A6820-0FD8-EBEF-0702-4763B0304E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4" y="1248"/>
                <a:ext cx="1440" cy="1248"/>
              </a:xfrm>
              <a:prstGeom prst="rect">
                <a:avLst/>
              </a:prstGeom>
              <a:solidFill>
                <a:srgbClr val="F3FA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5649" name="Group 113">
                <a:extLst>
                  <a:ext uri="{FF2B5EF4-FFF2-40B4-BE49-F238E27FC236}">
                    <a16:creationId xmlns:a16="http://schemas.microsoft.com/office/drawing/2014/main" id="{ABC87741-2117-EA92-E359-B3BA6DD24D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2064"/>
                <a:ext cx="1392" cy="288"/>
                <a:chOff x="2928" y="1680"/>
                <a:chExt cx="1392" cy="288"/>
              </a:xfrm>
            </p:grpSpPr>
            <p:sp>
              <p:nvSpPr>
                <p:cNvPr id="65650" name="Rectangle 114">
                  <a:extLst>
                    <a:ext uri="{FF2B5EF4-FFF2-40B4-BE49-F238E27FC236}">
                      <a16:creationId xmlns:a16="http://schemas.microsoft.com/office/drawing/2014/main" id="{F5A05642-8481-7539-3FEB-AEE91C0112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28" y="1680"/>
                  <a:ext cx="1392" cy="28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GB" altLang="en-US" sz="1800">
                      <a:latin typeface="Courier" panose="02070309020205020404" pitchFamily="49" charset="0"/>
                    </a:rPr>
                    <a:t>the quick brown</a:t>
                  </a:r>
                </a:p>
              </p:txBody>
            </p:sp>
            <p:sp>
              <p:nvSpPr>
                <p:cNvPr id="65651" name="Rectangle 115">
                  <a:extLst>
                    <a:ext uri="{FF2B5EF4-FFF2-40B4-BE49-F238E27FC236}">
                      <a16:creationId xmlns:a16="http://schemas.microsoft.com/office/drawing/2014/main" id="{29A46DCC-A5DF-5C12-61E5-6D6B7D91F4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2" y="1728"/>
                  <a:ext cx="48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Courier" panose="02070309020205020404" pitchFamily="49" charset="0"/>
                    </a:rPr>
                    <a:t>quick</a:t>
                  </a:r>
                </a:p>
              </p:txBody>
            </p:sp>
          </p:grpSp>
          <p:grpSp>
            <p:nvGrpSpPr>
              <p:cNvPr id="65652" name="Group 116">
                <a:extLst>
                  <a:ext uri="{FF2B5EF4-FFF2-40B4-BE49-F238E27FC236}">
                    <a16:creationId xmlns:a16="http://schemas.microsoft.com/office/drawing/2014/main" id="{90DD2777-2D4B-70B9-2566-44F67A139E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72" y="1344"/>
                <a:ext cx="720" cy="384"/>
                <a:chOff x="4704" y="2736"/>
                <a:chExt cx="720" cy="384"/>
              </a:xfrm>
            </p:grpSpPr>
            <p:sp>
              <p:nvSpPr>
                <p:cNvPr id="65653" name="Rectangle 117">
                  <a:extLst>
                    <a:ext uri="{FF2B5EF4-FFF2-40B4-BE49-F238E27FC236}">
                      <a16:creationId xmlns:a16="http://schemas.microsoft.com/office/drawing/2014/main" id="{17B76ABA-BDB0-B82F-0357-7047277418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4" y="2736"/>
                  <a:ext cx="720" cy="384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54" name="Rectangle 118">
                  <a:extLst>
                    <a:ext uri="{FF2B5EF4-FFF2-40B4-BE49-F238E27FC236}">
                      <a16:creationId xmlns:a16="http://schemas.microsoft.com/office/drawing/2014/main" id="{9DE11D72-AACE-99FF-CE45-D9D184AF2D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0" y="2832"/>
                  <a:ext cx="528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Arial" panose="020B0604020202020204" pitchFamily="34" charset="0"/>
                    </a:rPr>
                    <a:t>Delete</a:t>
                  </a:r>
                </a:p>
              </p:txBody>
            </p:sp>
            <p:grpSp>
              <p:nvGrpSpPr>
                <p:cNvPr id="65655" name="Group 119">
                  <a:extLst>
                    <a:ext uri="{FF2B5EF4-FFF2-40B4-BE49-F238E27FC236}">
                      <a16:creationId xmlns:a16="http://schemas.microsoft.com/office/drawing/2014/main" id="{75656E66-8B91-4B59-D2D6-D0AA51B18D2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0" y="2832"/>
                  <a:ext cx="528" cy="192"/>
                  <a:chOff x="4608" y="2448"/>
                  <a:chExt cx="528" cy="192"/>
                </a:xfrm>
              </p:grpSpPr>
              <p:sp>
                <p:nvSpPr>
                  <p:cNvPr id="65656" name="Line 120">
                    <a:extLst>
                      <a:ext uri="{FF2B5EF4-FFF2-40B4-BE49-F238E27FC236}">
                        <a16:creationId xmlns:a16="http://schemas.microsoft.com/office/drawing/2014/main" id="{A1D11796-8A3B-FBC9-1881-F3CCB5EF0B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40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5657" name="Line 121">
                    <a:extLst>
                      <a:ext uri="{FF2B5EF4-FFF2-40B4-BE49-F238E27FC236}">
                        <a16:creationId xmlns:a16="http://schemas.microsoft.com/office/drawing/2014/main" id="{25B68DFA-0D19-A1BF-56DD-AEC630725D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36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65658" name="Group 122">
                  <a:extLst>
                    <a:ext uri="{FF2B5EF4-FFF2-40B4-BE49-F238E27FC236}">
                      <a16:creationId xmlns:a16="http://schemas.microsoft.com/office/drawing/2014/main" id="{A54181D3-1260-1F67-79CB-E884A626B4D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0" y="2832"/>
                  <a:ext cx="528" cy="192"/>
                  <a:chOff x="4608" y="2448"/>
                  <a:chExt cx="528" cy="192"/>
                </a:xfrm>
              </p:grpSpPr>
              <p:sp>
                <p:nvSpPr>
                  <p:cNvPr id="65659" name="Line 123">
                    <a:extLst>
                      <a:ext uri="{FF2B5EF4-FFF2-40B4-BE49-F238E27FC236}">
                        <a16:creationId xmlns:a16="http://schemas.microsoft.com/office/drawing/2014/main" id="{3B5EEA88-998D-67B2-59D8-2655FE3C788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5660" name="Line 124">
                    <a:extLst>
                      <a:ext uri="{FF2B5EF4-FFF2-40B4-BE49-F238E27FC236}">
                        <a16:creationId xmlns:a16="http://schemas.microsoft.com/office/drawing/2014/main" id="{61521928-4F4F-9E67-F0D6-6B3275F49F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65661" name="Line 125">
                <a:extLst>
                  <a:ext uri="{FF2B5EF4-FFF2-40B4-BE49-F238E27FC236}">
                    <a16:creationId xmlns:a16="http://schemas.microsoft.com/office/drawing/2014/main" id="{74275FE0-EAEA-B7F8-37B6-9001DAABC5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08" y="1536"/>
                <a:ext cx="144" cy="240"/>
              </a:xfrm>
              <a:prstGeom prst="line">
                <a:avLst/>
              </a:prstGeom>
              <a:noFill/>
              <a:ln w="57150">
                <a:solidFill>
                  <a:srgbClr val="DA456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5662" name="Group 126">
                <a:extLst>
                  <a:ext uri="{FF2B5EF4-FFF2-40B4-BE49-F238E27FC236}">
                    <a16:creationId xmlns:a16="http://schemas.microsoft.com/office/drawing/2014/main" id="{189B63FE-1B4F-8B90-7911-1A9CCAB14C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96" y="1680"/>
                <a:ext cx="432" cy="720"/>
                <a:chOff x="384" y="1728"/>
                <a:chExt cx="432" cy="720"/>
              </a:xfrm>
            </p:grpSpPr>
            <p:sp>
              <p:nvSpPr>
                <p:cNvPr id="65663" name="AutoShape 127">
                  <a:extLst>
                    <a:ext uri="{FF2B5EF4-FFF2-40B4-BE49-F238E27FC236}">
                      <a16:creationId xmlns:a16="http://schemas.microsoft.com/office/drawing/2014/main" id="{CA71BEBA-C102-CF99-8FF2-A9577CD17D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" y="2160"/>
                  <a:ext cx="240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64" name="AutoShape 128">
                  <a:extLst>
                    <a:ext uri="{FF2B5EF4-FFF2-40B4-BE49-F238E27FC236}">
                      <a16:creationId xmlns:a16="http://schemas.microsoft.com/office/drawing/2014/main" id="{BC78ECAB-363A-501B-E823-DEA778BF56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" y="220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DA456B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65" name="AutoShape 129">
                  <a:extLst>
                    <a:ext uri="{FF2B5EF4-FFF2-40B4-BE49-F238E27FC236}">
                      <a16:creationId xmlns:a16="http://schemas.microsoft.com/office/drawing/2014/main" id="{E5BE418D-2E90-122B-70F6-6CE8ABEC31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8" y="220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66" name="Freeform 130">
                  <a:extLst>
                    <a:ext uri="{FF2B5EF4-FFF2-40B4-BE49-F238E27FC236}">
                      <a16:creationId xmlns:a16="http://schemas.microsoft.com/office/drawing/2014/main" id="{522EDA8D-70A1-9AB4-EA39-52859B9110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" y="1728"/>
                  <a:ext cx="320" cy="432"/>
                </a:xfrm>
                <a:custGeom>
                  <a:avLst/>
                  <a:gdLst>
                    <a:gd name="T0" fmla="*/ 8 w 320"/>
                    <a:gd name="T1" fmla="*/ 432 h 432"/>
                    <a:gd name="T2" fmla="*/ 8 w 320"/>
                    <a:gd name="T3" fmla="*/ 288 h 432"/>
                    <a:gd name="T4" fmla="*/ 56 w 320"/>
                    <a:gd name="T5" fmla="*/ 240 h 432"/>
                    <a:gd name="T6" fmla="*/ 104 w 320"/>
                    <a:gd name="T7" fmla="*/ 144 h 432"/>
                    <a:gd name="T8" fmla="*/ 296 w 320"/>
                    <a:gd name="T9" fmla="*/ 96 h 432"/>
                    <a:gd name="T10" fmla="*/ 248 w 320"/>
                    <a:gd name="T11" fmla="*/ 0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0" h="432">
                      <a:moveTo>
                        <a:pt x="8" y="432"/>
                      </a:moveTo>
                      <a:cubicBezTo>
                        <a:pt x="4" y="376"/>
                        <a:pt x="0" y="320"/>
                        <a:pt x="8" y="288"/>
                      </a:cubicBezTo>
                      <a:cubicBezTo>
                        <a:pt x="16" y="256"/>
                        <a:pt x="40" y="264"/>
                        <a:pt x="56" y="240"/>
                      </a:cubicBezTo>
                      <a:cubicBezTo>
                        <a:pt x="72" y="216"/>
                        <a:pt x="64" y="168"/>
                        <a:pt x="104" y="144"/>
                      </a:cubicBezTo>
                      <a:cubicBezTo>
                        <a:pt x="144" y="120"/>
                        <a:pt x="272" y="120"/>
                        <a:pt x="296" y="96"/>
                      </a:cubicBezTo>
                      <a:cubicBezTo>
                        <a:pt x="320" y="72"/>
                        <a:pt x="284" y="36"/>
                        <a:pt x="248" y="0"/>
                      </a:cubicBezTo>
                    </a:path>
                  </a:pathLst>
                </a:custGeom>
                <a:noFill/>
                <a:ln w="285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5708" name="Oval 172">
              <a:extLst>
                <a:ext uri="{FF2B5EF4-FFF2-40B4-BE49-F238E27FC236}">
                  <a16:creationId xmlns:a16="http://schemas.microsoft.com/office/drawing/2014/main" id="{8E4A1C41-4C2E-C32C-8946-A76338CE6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344"/>
              <a:ext cx="1200" cy="4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709" name="Oval 173">
              <a:extLst>
                <a:ext uri="{FF2B5EF4-FFF2-40B4-BE49-F238E27FC236}">
                  <a16:creationId xmlns:a16="http://schemas.microsoft.com/office/drawing/2014/main" id="{24B97861-E8BE-7564-F47A-459D08CFE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1824"/>
              <a:ext cx="1152" cy="336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5722" name="Group 186">
            <a:extLst>
              <a:ext uri="{FF2B5EF4-FFF2-40B4-BE49-F238E27FC236}">
                <a16:creationId xmlns:a16="http://schemas.microsoft.com/office/drawing/2014/main" id="{994674A0-5CB2-B1EC-A1EC-C4BAF611884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429000"/>
            <a:ext cx="8077200" cy="3276600"/>
            <a:chOff x="528" y="2160"/>
            <a:chExt cx="5088" cy="2064"/>
          </a:xfrm>
        </p:grpSpPr>
        <p:sp>
          <p:nvSpPr>
            <p:cNvPr id="65712" name="Oval 176">
              <a:extLst>
                <a:ext uri="{FF2B5EF4-FFF2-40B4-BE49-F238E27FC236}">
                  <a16:creationId xmlns:a16="http://schemas.microsoft.com/office/drawing/2014/main" id="{FB47B33D-CBE2-ACDB-E9E1-44068E82B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160"/>
              <a:ext cx="1200" cy="4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713" name="Oval 177">
              <a:extLst>
                <a:ext uri="{FF2B5EF4-FFF2-40B4-BE49-F238E27FC236}">
                  <a16:creationId xmlns:a16="http://schemas.microsoft.com/office/drawing/2014/main" id="{B881E67B-5303-4E82-91F0-27561523C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544"/>
              <a:ext cx="1152" cy="336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717" name="Oval 181">
              <a:extLst>
                <a:ext uri="{FF2B5EF4-FFF2-40B4-BE49-F238E27FC236}">
                  <a16:creationId xmlns:a16="http://schemas.microsoft.com/office/drawing/2014/main" id="{CCECC741-7B5D-BC6D-1183-F573524BA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304"/>
              <a:ext cx="912" cy="336"/>
            </a:xfrm>
            <a:prstGeom prst="ellips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5667" name="Group 131">
              <a:extLst>
                <a:ext uri="{FF2B5EF4-FFF2-40B4-BE49-F238E27FC236}">
                  <a16:creationId xmlns:a16="http://schemas.microsoft.com/office/drawing/2014/main" id="{2795A9A8-DE07-7B88-9527-1B410BB95A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976"/>
              <a:ext cx="2400" cy="1248"/>
              <a:chOff x="528" y="2880"/>
              <a:chExt cx="2400" cy="1248"/>
            </a:xfrm>
          </p:grpSpPr>
          <p:sp>
            <p:nvSpPr>
              <p:cNvPr id="65668" name="Rectangle 132">
                <a:extLst>
                  <a:ext uri="{FF2B5EF4-FFF2-40B4-BE49-F238E27FC236}">
                    <a16:creationId xmlns:a16="http://schemas.microsoft.com/office/drawing/2014/main" id="{4CDF82D5-6CE5-BA3D-E8E6-5585BCE524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880"/>
                <a:ext cx="1440" cy="1248"/>
              </a:xfrm>
              <a:prstGeom prst="rect">
                <a:avLst/>
              </a:prstGeom>
              <a:solidFill>
                <a:srgbClr val="F3FA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5669" name="Group 133">
                <a:extLst>
                  <a:ext uri="{FF2B5EF4-FFF2-40B4-BE49-F238E27FC236}">
                    <a16:creationId xmlns:a16="http://schemas.microsoft.com/office/drawing/2014/main" id="{DE5C9285-4A4C-A730-E9A7-B1E9FB966B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0" y="3312"/>
                <a:ext cx="432" cy="720"/>
                <a:chOff x="4848" y="1248"/>
                <a:chExt cx="432" cy="720"/>
              </a:xfrm>
            </p:grpSpPr>
            <p:sp>
              <p:nvSpPr>
                <p:cNvPr id="65670" name="AutoShape 134">
                  <a:extLst>
                    <a:ext uri="{FF2B5EF4-FFF2-40B4-BE49-F238E27FC236}">
                      <a16:creationId xmlns:a16="http://schemas.microsoft.com/office/drawing/2014/main" id="{17AFC20D-0273-815F-B41A-D97CBD050D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48" y="1680"/>
                  <a:ext cx="240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71" name="AutoShape 135">
                  <a:extLst>
                    <a:ext uri="{FF2B5EF4-FFF2-40B4-BE49-F238E27FC236}">
                      <a16:creationId xmlns:a16="http://schemas.microsoft.com/office/drawing/2014/main" id="{7EA2363C-78D3-EF33-6992-3C4A9831E2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96" y="172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72" name="AutoShape 136">
                  <a:extLst>
                    <a:ext uri="{FF2B5EF4-FFF2-40B4-BE49-F238E27FC236}">
                      <a16:creationId xmlns:a16="http://schemas.microsoft.com/office/drawing/2014/main" id="{1BC0083A-C394-B6B3-11A2-AD1365D000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92" y="172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73" name="Freeform 137">
                  <a:extLst>
                    <a:ext uri="{FF2B5EF4-FFF2-40B4-BE49-F238E27FC236}">
                      <a16:creationId xmlns:a16="http://schemas.microsoft.com/office/drawing/2014/main" id="{614F3A47-7CFA-38F3-5358-F9DBF8EB99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0" y="1248"/>
                  <a:ext cx="320" cy="432"/>
                </a:xfrm>
                <a:custGeom>
                  <a:avLst/>
                  <a:gdLst>
                    <a:gd name="T0" fmla="*/ 8 w 320"/>
                    <a:gd name="T1" fmla="*/ 432 h 432"/>
                    <a:gd name="T2" fmla="*/ 8 w 320"/>
                    <a:gd name="T3" fmla="*/ 288 h 432"/>
                    <a:gd name="T4" fmla="*/ 56 w 320"/>
                    <a:gd name="T5" fmla="*/ 240 h 432"/>
                    <a:gd name="T6" fmla="*/ 104 w 320"/>
                    <a:gd name="T7" fmla="*/ 144 h 432"/>
                    <a:gd name="T8" fmla="*/ 296 w 320"/>
                    <a:gd name="T9" fmla="*/ 96 h 432"/>
                    <a:gd name="T10" fmla="*/ 248 w 320"/>
                    <a:gd name="T11" fmla="*/ 0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0" h="432">
                      <a:moveTo>
                        <a:pt x="8" y="432"/>
                      </a:moveTo>
                      <a:cubicBezTo>
                        <a:pt x="4" y="376"/>
                        <a:pt x="0" y="320"/>
                        <a:pt x="8" y="288"/>
                      </a:cubicBezTo>
                      <a:cubicBezTo>
                        <a:pt x="16" y="256"/>
                        <a:pt x="40" y="264"/>
                        <a:pt x="56" y="240"/>
                      </a:cubicBezTo>
                      <a:cubicBezTo>
                        <a:pt x="72" y="216"/>
                        <a:pt x="64" y="168"/>
                        <a:pt x="104" y="144"/>
                      </a:cubicBezTo>
                      <a:cubicBezTo>
                        <a:pt x="144" y="120"/>
                        <a:pt x="272" y="120"/>
                        <a:pt x="296" y="96"/>
                      </a:cubicBezTo>
                      <a:cubicBezTo>
                        <a:pt x="320" y="72"/>
                        <a:pt x="284" y="36"/>
                        <a:pt x="248" y="0"/>
                      </a:cubicBezTo>
                    </a:path>
                  </a:pathLst>
                </a:custGeom>
                <a:noFill/>
                <a:ln w="285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5674" name="Group 138">
                <a:extLst>
                  <a:ext uri="{FF2B5EF4-FFF2-40B4-BE49-F238E27FC236}">
                    <a16:creationId xmlns:a16="http://schemas.microsoft.com/office/drawing/2014/main" id="{9407BF12-5658-8D9E-BC0E-178FB8659A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6" y="2976"/>
                <a:ext cx="720" cy="384"/>
                <a:chOff x="4656" y="2352"/>
                <a:chExt cx="720" cy="384"/>
              </a:xfrm>
            </p:grpSpPr>
            <p:sp>
              <p:nvSpPr>
                <p:cNvPr id="65675" name="Rectangle 139">
                  <a:extLst>
                    <a:ext uri="{FF2B5EF4-FFF2-40B4-BE49-F238E27FC236}">
                      <a16:creationId xmlns:a16="http://schemas.microsoft.com/office/drawing/2014/main" id="{9B0EE0AA-B986-C689-5390-8857B2B3F2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6" y="2352"/>
                  <a:ext cx="720" cy="384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76" name="Rectangle 140">
                  <a:extLst>
                    <a:ext uri="{FF2B5EF4-FFF2-40B4-BE49-F238E27FC236}">
                      <a16:creationId xmlns:a16="http://schemas.microsoft.com/office/drawing/2014/main" id="{EC4EC5D8-7D5B-A0DA-18EE-6FD83B9E7B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528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Arial" panose="020B0604020202020204" pitchFamily="34" charset="0"/>
                    </a:rPr>
                    <a:t>Delete</a:t>
                  </a:r>
                </a:p>
              </p:txBody>
            </p:sp>
            <p:grpSp>
              <p:nvGrpSpPr>
                <p:cNvPr id="65677" name="Group 141">
                  <a:extLst>
                    <a:ext uri="{FF2B5EF4-FFF2-40B4-BE49-F238E27FC236}">
                      <a16:creationId xmlns:a16="http://schemas.microsoft.com/office/drawing/2014/main" id="{EAC281BA-47C3-E230-D232-7E01B55D1B1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448"/>
                  <a:ext cx="528" cy="192"/>
                  <a:chOff x="4608" y="2448"/>
                  <a:chExt cx="528" cy="192"/>
                </a:xfrm>
              </p:grpSpPr>
              <p:sp>
                <p:nvSpPr>
                  <p:cNvPr id="65678" name="Line 142">
                    <a:extLst>
                      <a:ext uri="{FF2B5EF4-FFF2-40B4-BE49-F238E27FC236}">
                        <a16:creationId xmlns:a16="http://schemas.microsoft.com/office/drawing/2014/main" id="{093700B2-AF85-2412-5FB5-682DCDCA6C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40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5679" name="Line 143">
                    <a:extLst>
                      <a:ext uri="{FF2B5EF4-FFF2-40B4-BE49-F238E27FC236}">
                        <a16:creationId xmlns:a16="http://schemas.microsoft.com/office/drawing/2014/main" id="{51FE0A49-BFE3-AA61-EED7-D53183A16F3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36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65680" name="Group 144">
                  <a:extLst>
                    <a:ext uri="{FF2B5EF4-FFF2-40B4-BE49-F238E27FC236}">
                      <a16:creationId xmlns:a16="http://schemas.microsoft.com/office/drawing/2014/main" id="{BAA9F266-54A1-6987-C509-A2969BA3BCB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448"/>
                  <a:ext cx="528" cy="192"/>
                  <a:chOff x="4608" y="2448"/>
                  <a:chExt cx="528" cy="192"/>
                </a:xfrm>
              </p:grpSpPr>
              <p:sp>
                <p:nvSpPr>
                  <p:cNvPr id="65681" name="Line 145">
                    <a:extLst>
                      <a:ext uri="{FF2B5EF4-FFF2-40B4-BE49-F238E27FC236}">
                        <a16:creationId xmlns:a16="http://schemas.microsoft.com/office/drawing/2014/main" id="{F006676C-FBDE-73E8-9C5F-C3A92B271C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5682" name="Line 146">
                    <a:extLst>
                      <a:ext uri="{FF2B5EF4-FFF2-40B4-BE49-F238E27FC236}">
                        <a16:creationId xmlns:a16="http://schemas.microsoft.com/office/drawing/2014/main" id="{74754A65-C20E-33DA-BC6D-A3C9B829C8A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65683" name="Line 147">
                <a:extLst>
                  <a:ext uri="{FF2B5EF4-FFF2-40B4-BE49-F238E27FC236}">
                    <a16:creationId xmlns:a16="http://schemas.microsoft.com/office/drawing/2014/main" id="{121ED408-E134-C721-FA9F-59F537A29E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112" y="3168"/>
                <a:ext cx="144" cy="240"/>
              </a:xfrm>
              <a:prstGeom prst="line">
                <a:avLst/>
              </a:prstGeom>
              <a:noFill/>
              <a:ln w="57150">
                <a:solidFill>
                  <a:srgbClr val="DA456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5684" name="Group 148">
                <a:extLst>
                  <a:ext uri="{FF2B5EF4-FFF2-40B4-BE49-F238E27FC236}">
                    <a16:creationId xmlns:a16="http://schemas.microsoft.com/office/drawing/2014/main" id="{A5212FF1-7F32-5167-32D6-2D508C1AB8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3696"/>
                <a:ext cx="1392" cy="288"/>
                <a:chOff x="2928" y="1680"/>
                <a:chExt cx="1392" cy="288"/>
              </a:xfrm>
            </p:grpSpPr>
            <p:sp>
              <p:nvSpPr>
                <p:cNvPr id="65685" name="Rectangle 149">
                  <a:extLst>
                    <a:ext uri="{FF2B5EF4-FFF2-40B4-BE49-F238E27FC236}">
                      <a16:creationId xmlns:a16="http://schemas.microsoft.com/office/drawing/2014/main" id="{0467A8C5-926B-6993-E150-B1714FDA0F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28" y="1680"/>
                  <a:ext cx="1392" cy="28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GB" altLang="en-US" sz="1800">
                      <a:latin typeface="Courier" panose="02070309020205020404" pitchFamily="49" charset="0"/>
                    </a:rPr>
                    <a:t>the quick brown</a:t>
                  </a:r>
                </a:p>
              </p:txBody>
            </p:sp>
            <p:sp>
              <p:nvSpPr>
                <p:cNvPr id="65686" name="Rectangle 150">
                  <a:extLst>
                    <a:ext uri="{FF2B5EF4-FFF2-40B4-BE49-F238E27FC236}">
                      <a16:creationId xmlns:a16="http://schemas.microsoft.com/office/drawing/2014/main" id="{B2DAFAEC-C7A1-4DD9-0CA0-67DE8AABA8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2" y="1728"/>
                  <a:ext cx="48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Courier" panose="02070309020205020404" pitchFamily="49" charset="0"/>
                    </a:rPr>
                    <a:t>quick</a:t>
                  </a:r>
                </a:p>
              </p:txBody>
            </p:sp>
          </p:grpSp>
        </p:grpSp>
      </p:grpSp>
      <p:grpSp>
        <p:nvGrpSpPr>
          <p:cNvPr id="65723" name="Group 187">
            <a:extLst>
              <a:ext uri="{FF2B5EF4-FFF2-40B4-BE49-F238E27FC236}">
                <a16:creationId xmlns:a16="http://schemas.microsoft.com/office/drawing/2014/main" id="{AC559518-AB41-B6EC-4AA1-ABA7CB37944E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724400"/>
            <a:ext cx="8077200" cy="1981200"/>
            <a:chOff x="528" y="2976"/>
            <a:chExt cx="5088" cy="1248"/>
          </a:xfrm>
        </p:grpSpPr>
        <p:sp>
          <p:nvSpPr>
            <p:cNvPr id="65716" name="Oval 180">
              <a:extLst>
                <a:ext uri="{FF2B5EF4-FFF2-40B4-BE49-F238E27FC236}">
                  <a16:creationId xmlns:a16="http://schemas.microsoft.com/office/drawing/2014/main" id="{FB49E66D-9C94-502C-B27C-15FCFFF46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976"/>
              <a:ext cx="1152" cy="4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718" name="Oval 182">
              <a:extLst>
                <a:ext uri="{FF2B5EF4-FFF2-40B4-BE49-F238E27FC236}">
                  <a16:creationId xmlns:a16="http://schemas.microsoft.com/office/drawing/2014/main" id="{6332423F-FDE5-7997-83CE-B66F7096F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976"/>
              <a:ext cx="912" cy="384"/>
            </a:xfrm>
            <a:prstGeom prst="ellips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5687" name="Group 151">
              <a:extLst>
                <a:ext uri="{FF2B5EF4-FFF2-40B4-BE49-F238E27FC236}">
                  <a16:creationId xmlns:a16="http://schemas.microsoft.com/office/drawing/2014/main" id="{9345148B-6144-5E67-86FB-49BCEB6D39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976"/>
              <a:ext cx="2400" cy="1248"/>
              <a:chOff x="3216" y="2880"/>
              <a:chExt cx="2400" cy="1248"/>
            </a:xfrm>
          </p:grpSpPr>
          <p:sp>
            <p:nvSpPr>
              <p:cNvPr id="65688" name="Rectangle 152">
                <a:extLst>
                  <a:ext uri="{FF2B5EF4-FFF2-40B4-BE49-F238E27FC236}">
                    <a16:creationId xmlns:a16="http://schemas.microsoft.com/office/drawing/2014/main" id="{535A1F93-5A8D-97D4-417C-27BE6118C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2880"/>
                <a:ext cx="1440" cy="1248"/>
              </a:xfrm>
              <a:prstGeom prst="rect">
                <a:avLst/>
              </a:prstGeom>
              <a:solidFill>
                <a:srgbClr val="F3FA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5689" name="Group 153">
                <a:extLst>
                  <a:ext uri="{FF2B5EF4-FFF2-40B4-BE49-F238E27FC236}">
                    <a16:creationId xmlns:a16="http://schemas.microsoft.com/office/drawing/2014/main" id="{4235E5DD-51C8-2F41-8ED5-790F8C1FB2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088" y="3312"/>
                <a:ext cx="432" cy="720"/>
                <a:chOff x="4848" y="1248"/>
                <a:chExt cx="432" cy="720"/>
              </a:xfrm>
            </p:grpSpPr>
            <p:sp>
              <p:nvSpPr>
                <p:cNvPr id="65690" name="AutoShape 154">
                  <a:extLst>
                    <a:ext uri="{FF2B5EF4-FFF2-40B4-BE49-F238E27FC236}">
                      <a16:creationId xmlns:a16="http://schemas.microsoft.com/office/drawing/2014/main" id="{A8F39B7D-B2C8-C2EA-702B-739B179FCD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48" y="1680"/>
                  <a:ext cx="240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91" name="AutoShape 155">
                  <a:extLst>
                    <a:ext uri="{FF2B5EF4-FFF2-40B4-BE49-F238E27FC236}">
                      <a16:creationId xmlns:a16="http://schemas.microsoft.com/office/drawing/2014/main" id="{BA0677BD-FFEB-8836-09DF-22F9F49FE9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96" y="172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92" name="AutoShape 156">
                  <a:extLst>
                    <a:ext uri="{FF2B5EF4-FFF2-40B4-BE49-F238E27FC236}">
                      <a16:creationId xmlns:a16="http://schemas.microsoft.com/office/drawing/2014/main" id="{014D7C9A-1A4B-D3F7-7624-11C8179B98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92" y="172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93" name="Freeform 157">
                  <a:extLst>
                    <a:ext uri="{FF2B5EF4-FFF2-40B4-BE49-F238E27FC236}">
                      <a16:creationId xmlns:a16="http://schemas.microsoft.com/office/drawing/2014/main" id="{3B6BAFF2-8777-470F-67C6-9BE135CE37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0" y="1248"/>
                  <a:ext cx="320" cy="432"/>
                </a:xfrm>
                <a:custGeom>
                  <a:avLst/>
                  <a:gdLst>
                    <a:gd name="T0" fmla="*/ 8 w 320"/>
                    <a:gd name="T1" fmla="*/ 432 h 432"/>
                    <a:gd name="T2" fmla="*/ 8 w 320"/>
                    <a:gd name="T3" fmla="*/ 288 h 432"/>
                    <a:gd name="T4" fmla="*/ 56 w 320"/>
                    <a:gd name="T5" fmla="*/ 240 h 432"/>
                    <a:gd name="T6" fmla="*/ 104 w 320"/>
                    <a:gd name="T7" fmla="*/ 144 h 432"/>
                    <a:gd name="T8" fmla="*/ 296 w 320"/>
                    <a:gd name="T9" fmla="*/ 96 h 432"/>
                    <a:gd name="T10" fmla="*/ 248 w 320"/>
                    <a:gd name="T11" fmla="*/ 0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0" h="432">
                      <a:moveTo>
                        <a:pt x="8" y="432"/>
                      </a:moveTo>
                      <a:cubicBezTo>
                        <a:pt x="4" y="376"/>
                        <a:pt x="0" y="320"/>
                        <a:pt x="8" y="288"/>
                      </a:cubicBezTo>
                      <a:cubicBezTo>
                        <a:pt x="16" y="256"/>
                        <a:pt x="40" y="264"/>
                        <a:pt x="56" y="240"/>
                      </a:cubicBezTo>
                      <a:cubicBezTo>
                        <a:pt x="72" y="216"/>
                        <a:pt x="64" y="168"/>
                        <a:pt x="104" y="144"/>
                      </a:cubicBezTo>
                      <a:cubicBezTo>
                        <a:pt x="144" y="120"/>
                        <a:pt x="272" y="120"/>
                        <a:pt x="296" y="96"/>
                      </a:cubicBezTo>
                      <a:cubicBezTo>
                        <a:pt x="320" y="72"/>
                        <a:pt x="284" y="36"/>
                        <a:pt x="248" y="0"/>
                      </a:cubicBezTo>
                    </a:path>
                  </a:pathLst>
                </a:custGeom>
                <a:noFill/>
                <a:ln w="285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5694" name="Group 158">
                <a:extLst>
                  <a:ext uri="{FF2B5EF4-FFF2-40B4-BE49-F238E27FC236}">
                    <a16:creationId xmlns:a16="http://schemas.microsoft.com/office/drawing/2014/main" id="{49011579-7850-C8A0-BDAF-291A2469B2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64" y="2976"/>
                <a:ext cx="720" cy="384"/>
                <a:chOff x="4656" y="2352"/>
                <a:chExt cx="720" cy="384"/>
              </a:xfrm>
            </p:grpSpPr>
            <p:sp>
              <p:nvSpPr>
                <p:cNvPr id="65695" name="Rectangle 159">
                  <a:extLst>
                    <a:ext uri="{FF2B5EF4-FFF2-40B4-BE49-F238E27FC236}">
                      <a16:creationId xmlns:a16="http://schemas.microsoft.com/office/drawing/2014/main" id="{8202AA7C-E078-6E93-CBD8-7A739F09AE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6" y="2352"/>
                  <a:ext cx="720" cy="384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696" name="Rectangle 160">
                  <a:extLst>
                    <a:ext uri="{FF2B5EF4-FFF2-40B4-BE49-F238E27FC236}">
                      <a16:creationId xmlns:a16="http://schemas.microsoft.com/office/drawing/2014/main" id="{20CEB63C-8948-0ECD-5592-BE88920685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528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Arial" panose="020B0604020202020204" pitchFamily="34" charset="0"/>
                    </a:rPr>
                    <a:t>Delete</a:t>
                  </a:r>
                </a:p>
              </p:txBody>
            </p:sp>
            <p:grpSp>
              <p:nvGrpSpPr>
                <p:cNvPr id="65697" name="Group 161">
                  <a:extLst>
                    <a:ext uri="{FF2B5EF4-FFF2-40B4-BE49-F238E27FC236}">
                      <a16:creationId xmlns:a16="http://schemas.microsoft.com/office/drawing/2014/main" id="{5EF9AF8A-181B-4E76-0CC9-3AB624DA503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448"/>
                  <a:ext cx="528" cy="192"/>
                  <a:chOff x="4608" y="2448"/>
                  <a:chExt cx="528" cy="192"/>
                </a:xfrm>
              </p:grpSpPr>
              <p:sp>
                <p:nvSpPr>
                  <p:cNvPr id="65698" name="Line 162">
                    <a:extLst>
                      <a:ext uri="{FF2B5EF4-FFF2-40B4-BE49-F238E27FC236}">
                        <a16:creationId xmlns:a16="http://schemas.microsoft.com/office/drawing/2014/main" id="{D4B56490-47F6-D0AB-48CC-3B84A639037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40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5699" name="Line 163">
                    <a:extLst>
                      <a:ext uri="{FF2B5EF4-FFF2-40B4-BE49-F238E27FC236}">
                        <a16:creationId xmlns:a16="http://schemas.microsoft.com/office/drawing/2014/main" id="{978C933F-97B1-A802-17CE-B5348410FB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36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65700" name="Group 164">
                  <a:extLst>
                    <a:ext uri="{FF2B5EF4-FFF2-40B4-BE49-F238E27FC236}">
                      <a16:creationId xmlns:a16="http://schemas.microsoft.com/office/drawing/2014/main" id="{6286D91D-DC5C-8D4F-E5C4-E59B5EF0F99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448"/>
                  <a:ext cx="528" cy="192"/>
                  <a:chOff x="4608" y="2448"/>
                  <a:chExt cx="528" cy="192"/>
                </a:xfrm>
              </p:grpSpPr>
              <p:sp>
                <p:nvSpPr>
                  <p:cNvPr id="65701" name="Line 165">
                    <a:extLst>
                      <a:ext uri="{FF2B5EF4-FFF2-40B4-BE49-F238E27FC236}">
                        <a16:creationId xmlns:a16="http://schemas.microsoft.com/office/drawing/2014/main" id="{EAEF5B23-20C7-C7ED-85BF-6128E4F97D7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5702" name="Line 166">
                    <a:extLst>
                      <a:ext uri="{FF2B5EF4-FFF2-40B4-BE49-F238E27FC236}">
                        <a16:creationId xmlns:a16="http://schemas.microsoft.com/office/drawing/2014/main" id="{30285FC3-7F2A-F3A2-C116-D3819488155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65703" name="Line 167">
                <a:extLst>
                  <a:ext uri="{FF2B5EF4-FFF2-40B4-BE49-F238E27FC236}">
                    <a16:creationId xmlns:a16="http://schemas.microsoft.com/office/drawing/2014/main" id="{D2DB8285-3C94-B067-1DCB-03126662E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00" y="3168"/>
                <a:ext cx="144" cy="240"/>
              </a:xfrm>
              <a:prstGeom prst="line">
                <a:avLst/>
              </a:prstGeom>
              <a:noFill/>
              <a:ln w="57150">
                <a:solidFill>
                  <a:srgbClr val="DA456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5704" name="Group 168">
                <a:extLst>
                  <a:ext uri="{FF2B5EF4-FFF2-40B4-BE49-F238E27FC236}">
                    <a16:creationId xmlns:a16="http://schemas.microsoft.com/office/drawing/2014/main" id="{97879EB5-335A-3C5E-B460-7AE1100B98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16" y="3696"/>
                <a:ext cx="1392" cy="288"/>
                <a:chOff x="192" y="3168"/>
                <a:chExt cx="1392" cy="288"/>
              </a:xfrm>
            </p:grpSpPr>
            <p:sp>
              <p:nvSpPr>
                <p:cNvPr id="65705" name="Rectangle 169">
                  <a:extLst>
                    <a:ext uri="{FF2B5EF4-FFF2-40B4-BE49-F238E27FC236}">
                      <a16:creationId xmlns:a16="http://schemas.microsoft.com/office/drawing/2014/main" id="{339E77C2-ED0B-235D-2E22-E79F7B6959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3168"/>
                  <a:ext cx="1392" cy="28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GB" altLang="en-US" sz="1800">
                      <a:latin typeface="Courier" panose="02070309020205020404" pitchFamily="49" charset="0"/>
                    </a:rPr>
                    <a:t>the  brown fox</a:t>
                  </a:r>
                </a:p>
              </p:txBody>
            </p:sp>
            <p:sp>
              <p:nvSpPr>
                <p:cNvPr id="65706" name="Rectangle 170">
                  <a:extLst>
                    <a:ext uri="{FF2B5EF4-FFF2-40B4-BE49-F238E27FC236}">
                      <a16:creationId xmlns:a16="http://schemas.microsoft.com/office/drawing/2014/main" id="{FF849E83-BA75-1391-1550-416DB1FD0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3216"/>
                  <a:ext cx="48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altLang="en-US" sz="1800">
                    <a:latin typeface="Courier" panose="02070309020205020404" pitchFamily="49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600763A6-DD8D-10B3-5622-A86690D93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Screen button – MISS</a:t>
            </a:r>
          </a:p>
        </p:txBody>
      </p:sp>
      <p:pic>
        <p:nvPicPr>
          <p:cNvPr id="66563" name="Picture 3">
            <a:extLst>
              <a:ext uri="{FF2B5EF4-FFF2-40B4-BE49-F238E27FC236}">
                <a16:creationId xmlns:a16="http://schemas.microsoft.com/office/drawing/2014/main" id="{0CD4AB0C-9FF1-B5BB-E6D2-AB90A8532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6797675" cy="352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585" name="Group 25">
            <a:extLst>
              <a:ext uri="{FF2B5EF4-FFF2-40B4-BE49-F238E27FC236}">
                <a16:creationId xmlns:a16="http://schemas.microsoft.com/office/drawing/2014/main" id="{0E49944D-7ABD-8EA4-07C6-C7E1B1113FCC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4724400"/>
            <a:ext cx="3810000" cy="1981200"/>
            <a:chOff x="144" y="576"/>
            <a:chExt cx="2400" cy="1248"/>
          </a:xfrm>
        </p:grpSpPr>
        <p:sp>
          <p:nvSpPr>
            <p:cNvPr id="66586" name="Rectangle 26">
              <a:extLst>
                <a:ext uri="{FF2B5EF4-FFF2-40B4-BE49-F238E27FC236}">
                  <a16:creationId xmlns:a16="http://schemas.microsoft.com/office/drawing/2014/main" id="{9398E844-41C5-81E1-65CA-C34D31A9C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576"/>
              <a:ext cx="1440" cy="1248"/>
            </a:xfrm>
            <a:prstGeom prst="rect">
              <a:avLst/>
            </a:prstGeom>
            <a:solidFill>
              <a:srgbClr val="F3FA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6587" name="Group 27">
              <a:extLst>
                <a:ext uri="{FF2B5EF4-FFF2-40B4-BE49-F238E27FC236}">
                  <a16:creationId xmlns:a16="http://schemas.microsoft.com/office/drawing/2014/main" id="{1769478A-7CFF-7F00-9108-1193B20562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6" y="1008"/>
              <a:ext cx="432" cy="720"/>
              <a:chOff x="4848" y="1248"/>
              <a:chExt cx="432" cy="720"/>
            </a:xfrm>
          </p:grpSpPr>
          <p:sp>
            <p:nvSpPr>
              <p:cNvPr id="66588" name="AutoShape 28">
                <a:extLst>
                  <a:ext uri="{FF2B5EF4-FFF2-40B4-BE49-F238E27FC236}">
                    <a16:creationId xmlns:a16="http://schemas.microsoft.com/office/drawing/2014/main" id="{DCB329BE-85E1-49EB-B829-936AE653C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8" y="1680"/>
                <a:ext cx="240" cy="288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6589" name="AutoShape 29">
                <a:extLst>
                  <a:ext uri="{FF2B5EF4-FFF2-40B4-BE49-F238E27FC236}">
                    <a16:creationId xmlns:a16="http://schemas.microsoft.com/office/drawing/2014/main" id="{CACBD8E4-8FAA-41F6-EBCA-193D9A028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" y="172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6590" name="AutoShape 30">
                <a:extLst>
                  <a:ext uri="{FF2B5EF4-FFF2-40B4-BE49-F238E27FC236}">
                    <a16:creationId xmlns:a16="http://schemas.microsoft.com/office/drawing/2014/main" id="{37F133D1-881C-F53B-644F-200B50111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2" y="1728"/>
                <a:ext cx="48" cy="96"/>
              </a:xfrm>
              <a:prstGeom prst="roundRect">
                <a:avLst>
                  <a:gd name="adj" fmla="val 16667"/>
                </a:avLst>
              </a:prstGeom>
              <a:solidFill>
                <a:srgbClr val="CC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6591" name="Freeform 31">
                <a:extLst>
                  <a:ext uri="{FF2B5EF4-FFF2-40B4-BE49-F238E27FC236}">
                    <a16:creationId xmlns:a16="http://schemas.microsoft.com/office/drawing/2014/main" id="{DF2771B0-2D44-13F2-10A9-8BE32E17A7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0" y="1248"/>
                <a:ext cx="320" cy="432"/>
              </a:xfrm>
              <a:custGeom>
                <a:avLst/>
                <a:gdLst>
                  <a:gd name="T0" fmla="*/ 8 w 320"/>
                  <a:gd name="T1" fmla="*/ 432 h 432"/>
                  <a:gd name="T2" fmla="*/ 8 w 320"/>
                  <a:gd name="T3" fmla="*/ 288 h 432"/>
                  <a:gd name="T4" fmla="*/ 56 w 320"/>
                  <a:gd name="T5" fmla="*/ 240 h 432"/>
                  <a:gd name="T6" fmla="*/ 104 w 320"/>
                  <a:gd name="T7" fmla="*/ 144 h 432"/>
                  <a:gd name="T8" fmla="*/ 296 w 320"/>
                  <a:gd name="T9" fmla="*/ 96 h 432"/>
                  <a:gd name="T10" fmla="*/ 248 w 320"/>
                  <a:gd name="T11" fmla="*/ 0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432">
                    <a:moveTo>
                      <a:pt x="8" y="432"/>
                    </a:moveTo>
                    <a:cubicBezTo>
                      <a:pt x="4" y="376"/>
                      <a:pt x="0" y="320"/>
                      <a:pt x="8" y="288"/>
                    </a:cubicBezTo>
                    <a:cubicBezTo>
                      <a:pt x="16" y="256"/>
                      <a:pt x="40" y="264"/>
                      <a:pt x="56" y="240"/>
                    </a:cubicBezTo>
                    <a:cubicBezTo>
                      <a:pt x="72" y="216"/>
                      <a:pt x="64" y="168"/>
                      <a:pt x="104" y="144"/>
                    </a:cubicBezTo>
                    <a:cubicBezTo>
                      <a:pt x="144" y="120"/>
                      <a:pt x="272" y="120"/>
                      <a:pt x="296" y="96"/>
                    </a:cubicBezTo>
                    <a:cubicBezTo>
                      <a:pt x="320" y="72"/>
                      <a:pt x="284" y="36"/>
                      <a:pt x="248" y="0"/>
                    </a:cubicBezTo>
                  </a:path>
                </a:pathLst>
              </a:custGeom>
              <a:noFill/>
              <a:ln w="2857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6592" name="Group 32">
              <a:extLst>
                <a:ext uri="{FF2B5EF4-FFF2-40B4-BE49-F238E27FC236}">
                  <a16:creationId xmlns:a16="http://schemas.microsoft.com/office/drawing/2014/main" id="{006ABD0F-7D49-FF7F-1C97-68AE1ACC04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672"/>
              <a:ext cx="720" cy="384"/>
              <a:chOff x="4656" y="2352"/>
              <a:chExt cx="720" cy="384"/>
            </a:xfrm>
          </p:grpSpPr>
          <p:sp>
            <p:nvSpPr>
              <p:cNvPr id="66593" name="Rectangle 33">
                <a:extLst>
                  <a:ext uri="{FF2B5EF4-FFF2-40B4-BE49-F238E27FC236}">
                    <a16:creationId xmlns:a16="http://schemas.microsoft.com/office/drawing/2014/main" id="{060AAFEF-8116-258F-62B1-5E74561B3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6" y="2352"/>
                <a:ext cx="720" cy="38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6594" name="Rectangle 34">
                <a:extLst>
                  <a:ext uri="{FF2B5EF4-FFF2-40B4-BE49-F238E27FC236}">
                    <a16:creationId xmlns:a16="http://schemas.microsoft.com/office/drawing/2014/main" id="{44034C30-1871-745B-6280-FC5F8E332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52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Arial" panose="020B0604020202020204" pitchFamily="34" charset="0"/>
                  </a:rPr>
                  <a:t>Delete</a:t>
                </a:r>
              </a:p>
            </p:txBody>
          </p:sp>
          <p:grpSp>
            <p:nvGrpSpPr>
              <p:cNvPr id="66595" name="Group 35">
                <a:extLst>
                  <a:ext uri="{FF2B5EF4-FFF2-40B4-BE49-F238E27FC236}">
                    <a16:creationId xmlns:a16="http://schemas.microsoft.com/office/drawing/2014/main" id="{E34D647C-3887-B8E0-BB20-4EDDFD979C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6596" name="Line 36">
                  <a:extLst>
                    <a:ext uri="{FF2B5EF4-FFF2-40B4-BE49-F238E27FC236}">
                      <a16:creationId xmlns:a16="http://schemas.microsoft.com/office/drawing/2014/main" id="{8FA48F6F-4C36-59B3-4568-A18B6546D0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2640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597" name="Line 37">
                  <a:extLst>
                    <a:ext uri="{FF2B5EF4-FFF2-40B4-BE49-F238E27FC236}">
                      <a16:creationId xmlns:a16="http://schemas.microsoft.com/office/drawing/2014/main" id="{A44AF8A3-8C62-56F8-3730-58EC897E82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36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4EA1DB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6598" name="Group 38">
                <a:extLst>
                  <a:ext uri="{FF2B5EF4-FFF2-40B4-BE49-F238E27FC236}">
                    <a16:creationId xmlns:a16="http://schemas.microsoft.com/office/drawing/2014/main" id="{B960A925-D542-749F-6EE3-330958E5B1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2448"/>
                <a:ext cx="528" cy="192"/>
                <a:chOff x="4608" y="2448"/>
                <a:chExt cx="528" cy="192"/>
              </a:xfrm>
            </p:grpSpPr>
            <p:sp>
              <p:nvSpPr>
                <p:cNvPr id="66599" name="Line 39">
                  <a:extLst>
                    <a:ext uri="{FF2B5EF4-FFF2-40B4-BE49-F238E27FC236}">
                      <a16:creationId xmlns:a16="http://schemas.microsoft.com/office/drawing/2014/main" id="{54A21236-AF6A-07A0-2F09-A16A190235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2448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00" name="Line 40">
                  <a:extLst>
                    <a:ext uri="{FF2B5EF4-FFF2-40B4-BE49-F238E27FC236}">
                      <a16:creationId xmlns:a16="http://schemas.microsoft.com/office/drawing/2014/main" id="{814CDDA4-224A-52B4-FCAE-7AE832826B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2448"/>
                  <a:ext cx="528" cy="0"/>
                </a:xfrm>
                <a:prstGeom prst="line">
                  <a:avLst/>
                </a:prstGeom>
                <a:noFill/>
                <a:ln w="38100">
                  <a:solidFill>
                    <a:srgbClr val="CC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6601" name="Line 41">
              <a:extLst>
                <a:ext uri="{FF2B5EF4-FFF2-40B4-BE49-F238E27FC236}">
                  <a16:creationId xmlns:a16="http://schemas.microsoft.com/office/drawing/2014/main" id="{5EC11C29-0ECA-9E0A-933E-BEAF5041C3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728" y="1152"/>
              <a:ext cx="144" cy="240"/>
            </a:xfrm>
            <a:prstGeom prst="line">
              <a:avLst/>
            </a:prstGeom>
            <a:noFill/>
            <a:ln w="57150">
              <a:solidFill>
                <a:srgbClr val="DA45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6602" name="Group 42">
              <a:extLst>
                <a:ext uri="{FF2B5EF4-FFF2-40B4-BE49-F238E27FC236}">
                  <a16:creationId xmlns:a16="http://schemas.microsoft.com/office/drawing/2014/main" id="{9F788520-D486-E01C-0559-4FD668589D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" y="1392"/>
              <a:ext cx="1392" cy="288"/>
              <a:chOff x="144" y="1392"/>
              <a:chExt cx="1392" cy="288"/>
            </a:xfrm>
          </p:grpSpPr>
          <p:sp>
            <p:nvSpPr>
              <p:cNvPr id="66603" name="Rectangle 43">
                <a:extLst>
                  <a:ext uri="{FF2B5EF4-FFF2-40B4-BE49-F238E27FC236}">
                    <a16:creationId xmlns:a16="http://schemas.microsoft.com/office/drawing/2014/main" id="{4AF5D32A-826E-DFCF-0EAE-22817AA47E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1392"/>
                <a:ext cx="1392" cy="2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en-US" sz="1800">
                    <a:latin typeface="Courier" panose="02070309020205020404" pitchFamily="49" charset="0"/>
                  </a:rPr>
                  <a:t>the quick brown</a:t>
                </a:r>
              </a:p>
            </p:txBody>
          </p:sp>
          <p:sp>
            <p:nvSpPr>
              <p:cNvPr id="66604" name="Rectangle 44">
                <a:extLst>
                  <a:ext uri="{FF2B5EF4-FFF2-40B4-BE49-F238E27FC236}">
                    <a16:creationId xmlns:a16="http://schemas.microsoft.com/office/drawing/2014/main" id="{1D423F9B-D459-D71C-0853-269E259B7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8" y="1440"/>
                <a:ext cx="480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GB" altLang="en-US" sz="1800">
                    <a:latin typeface="Courier" panose="02070309020205020404" pitchFamily="49" charset="0"/>
                  </a:rPr>
                  <a:t>quick</a:t>
                </a:r>
              </a:p>
            </p:txBody>
          </p:sp>
        </p:grpSp>
      </p:grpSp>
      <p:grpSp>
        <p:nvGrpSpPr>
          <p:cNvPr id="66605" name="Group 45">
            <a:extLst>
              <a:ext uri="{FF2B5EF4-FFF2-40B4-BE49-F238E27FC236}">
                <a16:creationId xmlns:a16="http://schemas.microsoft.com/office/drawing/2014/main" id="{53165CF3-15D1-B821-8EDE-7C0760B9428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33600"/>
            <a:ext cx="6324600" cy="4572000"/>
            <a:chOff x="1632" y="1344"/>
            <a:chExt cx="3984" cy="2880"/>
          </a:xfrm>
        </p:grpSpPr>
        <p:grpSp>
          <p:nvGrpSpPr>
            <p:cNvPr id="66606" name="Group 46">
              <a:extLst>
                <a:ext uri="{FF2B5EF4-FFF2-40B4-BE49-F238E27FC236}">
                  <a16:creationId xmlns:a16="http://schemas.microsoft.com/office/drawing/2014/main" id="{267E8001-1852-E4CF-22F0-745FEE7FB6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976"/>
              <a:ext cx="2400" cy="1248"/>
              <a:chOff x="3024" y="1248"/>
              <a:chExt cx="2400" cy="1248"/>
            </a:xfrm>
          </p:grpSpPr>
          <p:sp>
            <p:nvSpPr>
              <p:cNvPr id="66607" name="Rectangle 47">
                <a:extLst>
                  <a:ext uri="{FF2B5EF4-FFF2-40B4-BE49-F238E27FC236}">
                    <a16:creationId xmlns:a16="http://schemas.microsoft.com/office/drawing/2014/main" id="{C0F6B423-F18F-B26F-C5B5-D7189521E4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4" y="1248"/>
                <a:ext cx="1440" cy="1248"/>
              </a:xfrm>
              <a:prstGeom prst="rect">
                <a:avLst/>
              </a:prstGeom>
              <a:solidFill>
                <a:srgbClr val="F3FA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6608" name="Group 48">
                <a:extLst>
                  <a:ext uri="{FF2B5EF4-FFF2-40B4-BE49-F238E27FC236}">
                    <a16:creationId xmlns:a16="http://schemas.microsoft.com/office/drawing/2014/main" id="{859159DF-749E-3DE0-EE10-A7F2F8C95D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2064"/>
                <a:ext cx="1392" cy="288"/>
                <a:chOff x="2928" y="1680"/>
                <a:chExt cx="1392" cy="288"/>
              </a:xfrm>
            </p:grpSpPr>
            <p:sp>
              <p:nvSpPr>
                <p:cNvPr id="66609" name="Rectangle 49">
                  <a:extLst>
                    <a:ext uri="{FF2B5EF4-FFF2-40B4-BE49-F238E27FC236}">
                      <a16:creationId xmlns:a16="http://schemas.microsoft.com/office/drawing/2014/main" id="{A7914683-C0FA-861C-636E-CAA7353286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28" y="1680"/>
                  <a:ext cx="1392" cy="28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GB" altLang="en-US" sz="1800">
                      <a:latin typeface="Courier" panose="02070309020205020404" pitchFamily="49" charset="0"/>
                    </a:rPr>
                    <a:t>the quick brown</a:t>
                  </a:r>
                </a:p>
              </p:txBody>
            </p:sp>
            <p:sp>
              <p:nvSpPr>
                <p:cNvPr id="66610" name="Rectangle 50">
                  <a:extLst>
                    <a:ext uri="{FF2B5EF4-FFF2-40B4-BE49-F238E27FC236}">
                      <a16:creationId xmlns:a16="http://schemas.microsoft.com/office/drawing/2014/main" id="{D9412694-6E76-6DB0-72E0-6EE512E622D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2" y="1728"/>
                  <a:ext cx="48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Courier" panose="02070309020205020404" pitchFamily="49" charset="0"/>
                    </a:rPr>
                    <a:t>quick</a:t>
                  </a:r>
                </a:p>
              </p:txBody>
            </p:sp>
          </p:grpSp>
          <p:grpSp>
            <p:nvGrpSpPr>
              <p:cNvPr id="66611" name="Group 51">
                <a:extLst>
                  <a:ext uri="{FF2B5EF4-FFF2-40B4-BE49-F238E27FC236}">
                    <a16:creationId xmlns:a16="http://schemas.microsoft.com/office/drawing/2014/main" id="{0479BCC8-96BF-7312-2DC0-7F46AC46DB6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72" y="1344"/>
                <a:ext cx="720" cy="384"/>
                <a:chOff x="4704" y="2736"/>
                <a:chExt cx="720" cy="384"/>
              </a:xfrm>
            </p:grpSpPr>
            <p:sp>
              <p:nvSpPr>
                <p:cNvPr id="66612" name="Rectangle 52">
                  <a:extLst>
                    <a:ext uri="{FF2B5EF4-FFF2-40B4-BE49-F238E27FC236}">
                      <a16:creationId xmlns:a16="http://schemas.microsoft.com/office/drawing/2014/main" id="{5EE119D8-5DCD-148E-8C45-2AE68EFFC8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04" y="2736"/>
                  <a:ext cx="720" cy="384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13" name="Rectangle 53">
                  <a:extLst>
                    <a:ext uri="{FF2B5EF4-FFF2-40B4-BE49-F238E27FC236}">
                      <a16:creationId xmlns:a16="http://schemas.microsoft.com/office/drawing/2014/main" id="{9F9A8944-970A-8410-04B7-4BD4FAA6F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00" y="2832"/>
                  <a:ext cx="528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Arial" panose="020B0604020202020204" pitchFamily="34" charset="0"/>
                    </a:rPr>
                    <a:t>Delete</a:t>
                  </a:r>
                </a:p>
              </p:txBody>
            </p:sp>
            <p:grpSp>
              <p:nvGrpSpPr>
                <p:cNvPr id="66614" name="Group 54">
                  <a:extLst>
                    <a:ext uri="{FF2B5EF4-FFF2-40B4-BE49-F238E27FC236}">
                      <a16:creationId xmlns:a16="http://schemas.microsoft.com/office/drawing/2014/main" id="{19EA73C6-7F50-7A4E-4CDC-C799A4F4B95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0" y="2832"/>
                  <a:ext cx="528" cy="192"/>
                  <a:chOff x="4608" y="2448"/>
                  <a:chExt cx="528" cy="192"/>
                </a:xfrm>
              </p:grpSpPr>
              <p:sp>
                <p:nvSpPr>
                  <p:cNvPr id="66615" name="Line 55">
                    <a:extLst>
                      <a:ext uri="{FF2B5EF4-FFF2-40B4-BE49-F238E27FC236}">
                        <a16:creationId xmlns:a16="http://schemas.microsoft.com/office/drawing/2014/main" id="{C70F64DF-9E41-8A75-6A56-FCC5E49B819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40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6616" name="Line 56">
                    <a:extLst>
                      <a:ext uri="{FF2B5EF4-FFF2-40B4-BE49-F238E27FC236}">
                        <a16:creationId xmlns:a16="http://schemas.microsoft.com/office/drawing/2014/main" id="{6AD28A8D-64D2-CD39-C5AB-8EC8F9B48B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36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66617" name="Group 57">
                  <a:extLst>
                    <a:ext uri="{FF2B5EF4-FFF2-40B4-BE49-F238E27FC236}">
                      <a16:creationId xmlns:a16="http://schemas.microsoft.com/office/drawing/2014/main" id="{81EBD953-7D78-BB85-4A83-40C0EBAD439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0" y="2832"/>
                  <a:ext cx="528" cy="192"/>
                  <a:chOff x="4608" y="2448"/>
                  <a:chExt cx="528" cy="192"/>
                </a:xfrm>
              </p:grpSpPr>
              <p:sp>
                <p:nvSpPr>
                  <p:cNvPr id="66618" name="Line 58">
                    <a:extLst>
                      <a:ext uri="{FF2B5EF4-FFF2-40B4-BE49-F238E27FC236}">
                        <a16:creationId xmlns:a16="http://schemas.microsoft.com/office/drawing/2014/main" id="{E4697D00-6178-A7F7-585C-657927BAEE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6619" name="Line 59">
                    <a:extLst>
                      <a:ext uri="{FF2B5EF4-FFF2-40B4-BE49-F238E27FC236}">
                        <a16:creationId xmlns:a16="http://schemas.microsoft.com/office/drawing/2014/main" id="{64A428B2-649B-D9D8-9156-16E0B804EF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66620" name="Line 60">
                <a:extLst>
                  <a:ext uri="{FF2B5EF4-FFF2-40B4-BE49-F238E27FC236}">
                    <a16:creationId xmlns:a16="http://schemas.microsoft.com/office/drawing/2014/main" id="{5A2D8182-D3CB-30B0-E0AE-717C4094F1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08" y="1536"/>
                <a:ext cx="144" cy="240"/>
              </a:xfrm>
              <a:prstGeom prst="line">
                <a:avLst/>
              </a:prstGeom>
              <a:noFill/>
              <a:ln w="57150">
                <a:solidFill>
                  <a:srgbClr val="DA456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6621" name="Group 61">
                <a:extLst>
                  <a:ext uri="{FF2B5EF4-FFF2-40B4-BE49-F238E27FC236}">
                    <a16:creationId xmlns:a16="http://schemas.microsoft.com/office/drawing/2014/main" id="{7F71278A-BA33-70A2-58A3-D634B9B157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96" y="1680"/>
                <a:ext cx="432" cy="720"/>
                <a:chOff x="384" y="1728"/>
                <a:chExt cx="432" cy="720"/>
              </a:xfrm>
            </p:grpSpPr>
            <p:sp>
              <p:nvSpPr>
                <p:cNvPr id="66622" name="AutoShape 62">
                  <a:extLst>
                    <a:ext uri="{FF2B5EF4-FFF2-40B4-BE49-F238E27FC236}">
                      <a16:creationId xmlns:a16="http://schemas.microsoft.com/office/drawing/2014/main" id="{87DB5571-06C7-9E94-1EE5-555DAC6F7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" y="2160"/>
                  <a:ext cx="240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23" name="AutoShape 63">
                  <a:extLst>
                    <a:ext uri="{FF2B5EF4-FFF2-40B4-BE49-F238E27FC236}">
                      <a16:creationId xmlns:a16="http://schemas.microsoft.com/office/drawing/2014/main" id="{91EB6B9C-F8DA-080C-4D58-02FDCE491F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" y="220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DA456B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24" name="AutoShape 64">
                  <a:extLst>
                    <a:ext uri="{FF2B5EF4-FFF2-40B4-BE49-F238E27FC236}">
                      <a16:creationId xmlns:a16="http://schemas.microsoft.com/office/drawing/2014/main" id="{73FE6F21-77C6-6A55-143D-B486AF4A13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8" y="220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25" name="Freeform 65">
                  <a:extLst>
                    <a:ext uri="{FF2B5EF4-FFF2-40B4-BE49-F238E27FC236}">
                      <a16:creationId xmlns:a16="http://schemas.microsoft.com/office/drawing/2014/main" id="{BB07D81D-7FE7-002F-F53A-570020B8FA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" y="1728"/>
                  <a:ext cx="320" cy="432"/>
                </a:xfrm>
                <a:custGeom>
                  <a:avLst/>
                  <a:gdLst>
                    <a:gd name="T0" fmla="*/ 8 w 320"/>
                    <a:gd name="T1" fmla="*/ 432 h 432"/>
                    <a:gd name="T2" fmla="*/ 8 w 320"/>
                    <a:gd name="T3" fmla="*/ 288 h 432"/>
                    <a:gd name="T4" fmla="*/ 56 w 320"/>
                    <a:gd name="T5" fmla="*/ 240 h 432"/>
                    <a:gd name="T6" fmla="*/ 104 w 320"/>
                    <a:gd name="T7" fmla="*/ 144 h 432"/>
                    <a:gd name="T8" fmla="*/ 296 w 320"/>
                    <a:gd name="T9" fmla="*/ 96 h 432"/>
                    <a:gd name="T10" fmla="*/ 248 w 320"/>
                    <a:gd name="T11" fmla="*/ 0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0" h="432">
                      <a:moveTo>
                        <a:pt x="8" y="432"/>
                      </a:moveTo>
                      <a:cubicBezTo>
                        <a:pt x="4" y="376"/>
                        <a:pt x="0" y="320"/>
                        <a:pt x="8" y="288"/>
                      </a:cubicBezTo>
                      <a:cubicBezTo>
                        <a:pt x="16" y="256"/>
                        <a:pt x="40" y="264"/>
                        <a:pt x="56" y="240"/>
                      </a:cubicBezTo>
                      <a:cubicBezTo>
                        <a:pt x="72" y="216"/>
                        <a:pt x="64" y="168"/>
                        <a:pt x="104" y="144"/>
                      </a:cubicBezTo>
                      <a:cubicBezTo>
                        <a:pt x="144" y="120"/>
                        <a:pt x="272" y="120"/>
                        <a:pt x="296" y="96"/>
                      </a:cubicBezTo>
                      <a:cubicBezTo>
                        <a:pt x="320" y="72"/>
                        <a:pt x="284" y="36"/>
                        <a:pt x="248" y="0"/>
                      </a:cubicBezTo>
                    </a:path>
                  </a:pathLst>
                </a:custGeom>
                <a:noFill/>
                <a:ln w="285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sp>
          <p:nvSpPr>
            <p:cNvPr id="66626" name="Oval 66">
              <a:extLst>
                <a:ext uri="{FF2B5EF4-FFF2-40B4-BE49-F238E27FC236}">
                  <a16:creationId xmlns:a16="http://schemas.microsoft.com/office/drawing/2014/main" id="{1A8C7DD5-7966-DBD4-165B-BEA6A12B1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344"/>
              <a:ext cx="1200" cy="4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27" name="Oval 67">
              <a:extLst>
                <a:ext uri="{FF2B5EF4-FFF2-40B4-BE49-F238E27FC236}">
                  <a16:creationId xmlns:a16="http://schemas.microsoft.com/office/drawing/2014/main" id="{E1D47119-0F46-B55E-C12C-5294BA5E7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1824"/>
              <a:ext cx="1152" cy="336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6717" name="Group 157">
            <a:extLst>
              <a:ext uri="{FF2B5EF4-FFF2-40B4-BE49-F238E27FC236}">
                <a16:creationId xmlns:a16="http://schemas.microsoft.com/office/drawing/2014/main" id="{1D9B1E06-CF78-D5DF-D3C4-E65C56CAC667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429000"/>
            <a:ext cx="6324600" cy="3276600"/>
            <a:chOff x="1632" y="2160"/>
            <a:chExt cx="3984" cy="2064"/>
          </a:xfrm>
        </p:grpSpPr>
        <p:sp>
          <p:nvSpPr>
            <p:cNvPr id="66629" name="Oval 69">
              <a:extLst>
                <a:ext uri="{FF2B5EF4-FFF2-40B4-BE49-F238E27FC236}">
                  <a16:creationId xmlns:a16="http://schemas.microsoft.com/office/drawing/2014/main" id="{34CBEB07-3AAC-A6A6-0F2B-4405941DE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160"/>
              <a:ext cx="1200" cy="4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30" name="Oval 70">
              <a:extLst>
                <a:ext uri="{FF2B5EF4-FFF2-40B4-BE49-F238E27FC236}">
                  <a16:creationId xmlns:a16="http://schemas.microsoft.com/office/drawing/2014/main" id="{0D6D2A35-14B9-E2A1-0FB7-36AC818F8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544"/>
              <a:ext cx="1152" cy="336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6697" name="Group 137">
              <a:extLst>
                <a:ext uri="{FF2B5EF4-FFF2-40B4-BE49-F238E27FC236}">
                  <a16:creationId xmlns:a16="http://schemas.microsoft.com/office/drawing/2014/main" id="{7AB40873-D490-7512-4BC1-8CA0071388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976"/>
              <a:ext cx="2400" cy="1248"/>
              <a:chOff x="384" y="2544"/>
              <a:chExt cx="2400" cy="1248"/>
            </a:xfrm>
          </p:grpSpPr>
          <p:sp>
            <p:nvSpPr>
              <p:cNvPr id="66698" name="Rectangle 138">
                <a:extLst>
                  <a:ext uri="{FF2B5EF4-FFF2-40B4-BE49-F238E27FC236}">
                    <a16:creationId xmlns:a16="http://schemas.microsoft.com/office/drawing/2014/main" id="{09B1EA01-0D80-0031-2006-8EC3D3762B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2544"/>
                <a:ext cx="1440" cy="1248"/>
              </a:xfrm>
              <a:prstGeom prst="rect">
                <a:avLst/>
              </a:prstGeom>
              <a:solidFill>
                <a:srgbClr val="F3FA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6699" name="Group 139">
                <a:extLst>
                  <a:ext uri="{FF2B5EF4-FFF2-40B4-BE49-F238E27FC236}">
                    <a16:creationId xmlns:a16="http://schemas.microsoft.com/office/drawing/2014/main" id="{605C2FA4-024E-FB15-15BD-F3497B752A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4" y="3360"/>
                <a:ext cx="1392" cy="288"/>
                <a:chOff x="2928" y="1680"/>
                <a:chExt cx="1392" cy="288"/>
              </a:xfrm>
            </p:grpSpPr>
            <p:sp>
              <p:nvSpPr>
                <p:cNvPr id="66700" name="Rectangle 140">
                  <a:extLst>
                    <a:ext uri="{FF2B5EF4-FFF2-40B4-BE49-F238E27FC236}">
                      <a16:creationId xmlns:a16="http://schemas.microsoft.com/office/drawing/2014/main" id="{826CD6EF-A483-84EA-74D4-B6E685E204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28" y="1680"/>
                  <a:ext cx="1392" cy="28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GB" altLang="en-US" sz="1800">
                      <a:latin typeface="Courier" panose="02070309020205020404" pitchFamily="49" charset="0"/>
                    </a:rPr>
                    <a:t>the quick brown</a:t>
                  </a:r>
                </a:p>
              </p:txBody>
            </p:sp>
            <p:sp>
              <p:nvSpPr>
                <p:cNvPr id="66701" name="Rectangle 141">
                  <a:extLst>
                    <a:ext uri="{FF2B5EF4-FFF2-40B4-BE49-F238E27FC236}">
                      <a16:creationId xmlns:a16="http://schemas.microsoft.com/office/drawing/2014/main" id="{28B18742-906E-BC0F-1D4B-3A29D2A84E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2" y="1728"/>
                  <a:ext cx="48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Courier" panose="02070309020205020404" pitchFamily="49" charset="0"/>
                    </a:rPr>
                    <a:t>quick</a:t>
                  </a:r>
                </a:p>
              </p:txBody>
            </p:sp>
          </p:grpSp>
          <p:grpSp>
            <p:nvGrpSpPr>
              <p:cNvPr id="66702" name="Group 142">
                <a:extLst>
                  <a:ext uri="{FF2B5EF4-FFF2-40B4-BE49-F238E27FC236}">
                    <a16:creationId xmlns:a16="http://schemas.microsoft.com/office/drawing/2014/main" id="{A3122860-5B6D-C1FA-023D-CB3922A0B4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2976"/>
                <a:ext cx="432" cy="720"/>
                <a:chOff x="384" y="1728"/>
                <a:chExt cx="432" cy="720"/>
              </a:xfrm>
            </p:grpSpPr>
            <p:sp>
              <p:nvSpPr>
                <p:cNvPr id="66703" name="AutoShape 143">
                  <a:extLst>
                    <a:ext uri="{FF2B5EF4-FFF2-40B4-BE49-F238E27FC236}">
                      <a16:creationId xmlns:a16="http://schemas.microsoft.com/office/drawing/2014/main" id="{359FE40D-A819-50FA-D453-A5BFF4B574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" y="2160"/>
                  <a:ext cx="240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704" name="AutoShape 144">
                  <a:extLst>
                    <a:ext uri="{FF2B5EF4-FFF2-40B4-BE49-F238E27FC236}">
                      <a16:creationId xmlns:a16="http://schemas.microsoft.com/office/drawing/2014/main" id="{800A7E57-D70B-3E20-6699-4DECFF28D4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2" y="220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DA456B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705" name="AutoShape 145">
                  <a:extLst>
                    <a:ext uri="{FF2B5EF4-FFF2-40B4-BE49-F238E27FC236}">
                      <a16:creationId xmlns:a16="http://schemas.microsoft.com/office/drawing/2014/main" id="{72ED18AE-726D-2EAD-E5E0-93B03C9EB6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8" y="220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706" name="Freeform 146">
                  <a:extLst>
                    <a:ext uri="{FF2B5EF4-FFF2-40B4-BE49-F238E27FC236}">
                      <a16:creationId xmlns:a16="http://schemas.microsoft.com/office/drawing/2014/main" id="{C3F601E2-F241-57DE-1A0C-9A8511366A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" y="1728"/>
                  <a:ext cx="320" cy="432"/>
                </a:xfrm>
                <a:custGeom>
                  <a:avLst/>
                  <a:gdLst>
                    <a:gd name="T0" fmla="*/ 8 w 320"/>
                    <a:gd name="T1" fmla="*/ 432 h 432"/>
                    <a:gd name="T2" fmla="*/ 8 w 320"/>
                    <a:gd name="T3" fmla="*/ 288 h 432"/>
                    <a:gd name="T4" fmla="*/ 56 w 320"/>
                    <a:gd name="T5" fmla="*/ 240 h 432"/>
                    <a:gd name="T6" fmla="*/ 104 w 320"/>
                    <a:gd name="T7" fmla="*/ 144 h 432"/>
                    <a:gd name="T8" fmla="*/ 296 w 320"/>
                    <a:gd name="T9" fmla="*/ 96 h 432"/>
                    <a:gd name="T10" fmla="*/ 248 w 320"/>
                    <a:gd name="T11" fmla="*/ 0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0" h="432">
                      <a:moveTo>
                        <a:pt x="8" y="432"/>
                      </a:moveTo>
                      <a:cubicBezTo>
                        <a:pt x="4" y="376"/>
                        <a:pt x="0" y="320"/>
                        <a:pt x="8" y="288"/>
                      </a:cubicBezTo>
                      <a:cubicBezTo>
                        <a:pt x="16" y="256"/>
                        <a:pt x="40" y="264"/>
                        <a:pt x="56" y="240"/>
                      </a:cubicBezTo>
                      <a:cubicBezTo>
                        <a:pt x="72" y="216"/>
                        <a:pt x="64" y="168"/>
                        <a:pt x="104" y="144"/>
                      </a:cubicBezTo>
                      <a:cubicBezTo>
                        <a:pt x="144" y="120"/>
                        <a:pt x="272" y="120"/>
                        <a:pt x="296" y="96"/>
                      </a:cubicBezTo>
                      <a:cubicBezTo>
                        <a:pt x="320" y="72"/>
                        <a:pt x="284" y="36"/>
                        <a:pt x="248" y="0"/>
                      </a:cubicBezTo>
                    </a:path>
                  </a:pathLst>
                </a:custGeom>
                <a:noFill/>
                <a:ln w="285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6707" name="Group 147">
                <a:extLst>
                  <a:ext uri="{FF2B5EF4-FFF2-40B4-BE49-F238E27FC236}">
                    <a16:creationId xmlns:a16="http://schemas.microsoft.com/office/drawing/2014/main" id="{9CF0A486-348F-2130-37EF-0370E4B3B91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32" y="2640"/>
                <a:ext cx="720" cy="384"/>
                <a:chOff x="4656" y="2352"/>
                <a:chExt cx="720" cy="384"/>
              </a:xfrm>
            </p:grpSpPr>
            <p:sp>
              <p:nvSpPr>
                <p:cNvPr id="66708" name="Rectangle 148">
                  <a:extLst>
                    <a:ext uri="{FF2B5EF4-FFF2-40B4-BE49-F238E27FC236}">
                      <a16:creationId xmlns:a16="http://schemas.microsoft.com/office/drawing/2014/main" id="{A4BEDA96-8E00-FF41-76B1-8248CCA5E6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6" y="2352"/>
                  <a:ext cx="720" cy="384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709" name="Rectangle 149">
                  <a:extLst>
                    <a:ext uri="{FF2B5EF4-FFF2-40B4-BE49-F238E27FC236}">
                      <a16:creationId xmlns:a16="http://schemas.microsoft.com/office/drawing/2014/main" id="{6C71339E-AE38-934A-F8CA-62C663D90A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528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Arial" panose="020B0604020202020204" pitchFamily="34" charset="0"/>
                    </a:rPr>
                    <a:t>Delete</a:t>
                  </a:r>
                </a:p>
              </p:txBody>
            </p:sp>
            <p:grpSp>
              <p:nvGrpSpPr>
                <p:cNvPr id="66710" name="Group 150">
                  <a:extLst>
                    <a:ext uri="{FF2B5EF4-FFF2-40B4-BE49-F238E27FC236}">
                      <a16:creationId xmlns:a16="http://schemas.microsoft.com/office/drawing/2014/main" id="{C9CFC331-9946-37A1-3D06-87FE23FE890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448"/>
                  <a:ext cx="528" cy="192"/>
                  <a:chOff x="4608" y="2448"/>
                  <a:chExt cx="528" cy="192"/>
                </a:xfrm>
              </p:grpSpPr>
              <p:sp>
                <p:nvSpPr>
                  <p:cNvPr id="66711" name="Line 151">
                    <a:extLst>
                      <a:ext uri="{FF2B5EF4-FFF2-40B4-BE49-F238E27FC236}">
                        <a16:creationId xmlns:a16="http://schemas.microsoft.com/office/drawing/2014/main" id="{D3689EAC-4AA0-DAF0-0334-5F6BE8FC807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40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6712" name="Line 152">
                    <a:extLst>
                      <a:ext uri="{FF2B5EF4-FFF2-40B4-BE49-F238E27FC236}">
                        <a16:creationId xmlns:a16="http://schemas.microsoft.com/office/drawing/2014/main" id="{70B4B2DC-0B93-C3F7-95A8-C63ABF4FB6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36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66713" name="Group 153">
                  <a:extLst>
                    <a:ext uri="{FF2B5EF4-FFF2-40B4-BE49-F238E27FC236}">
                      <a16:creationId xmlns:a16="http://schemas.microsoft.com/office/drawing/2014/main" id="{1EC484C3-9D47-03EA-DA8D-733FC6F4370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448"/>
                  <a:ext cx="528" cy="192"/>
                  <a:chOff x="4608" y="2448"/>
                  <a:chExt cx="528" cy="192"/>
                </a:xfrm>
              </p:grpSpPr>
              <p:sp>
                <p:nvSpPr>
                  <p:cNvPr id="66714" name="Line 154">
                    <a:extLst>
                      <a:ext uri="{FF2B5EF4-FFF2-40B4-BE49-F238E27FC236}">
                        <a16:creationId xmlns:a16="http://schemas.microsoft.com/office/drawing/2014/main" id="{055FFFA0-F28E-9FDA-3FE2-9C9C9822266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6715" name="Line 155">
                    <a:extLst>
                      <a:ext uri="{FF2B5EF4-FFF2-40B4-BE49-F238E27FC236}">
                        <a16:creationId xmlns:a16="http://schemas.microsoft.com/office/drawing/2014/main" id="{3E806F55-E2F2-1F42-8051-18A6C068EEC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66716" name="Line 156">
                <a:extLst>
                  <a:ext uri="{FF2B5EF4-FFF2-40B4-BE49-F238E27FC236}">
                    <a16:creationId xmlns:a16="http://schemas.microsoft.com/office/drawing/2014/main" id="{69A08303-B518-95AD-5FF6-5D5BE6E4FD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68" y="2976"/>
                <a:ext cx="144" cy="240"/>
              </a:xfrm>
              <a:prstGeom prst="line">
                <a:avLst/>
              </a:prstGeom>
              <a:noFill/>
              <a:ln w="57150">
                <a:solidFill>
                  <a:srgbClr val="DA456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66718" name="Group 158">
            <a:extLst>
              <a:ext uri="{FF2B5EF4-FFF2-40B4-BE49-F238E27FC236}">
                <a16:creationId xmlns:a16="http://schemas.microsoft.com/office/drawing/2014/main" id="{AFBA557B-088C-168B-3391-2667D74E39EC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4343400"/>
            <a:ext cx="6172200" cy="2362200"/>
            <a:chOff x="1728" y="2736"/>
            <a:chExt cx="3888" cy="1488"/>
          </a:xfrm>
        </p:grpSpPr>
        <p:sp>
          <p:nvSpPr>
            <p:cNvPr id="66675" name="Oval 115">
              <a:extLst>
                <a:ext uri="{FF2B5EF4-FFF2-40B4-BE49-F238E27FC236}">
                  <a16:creationId xmlns:a16="http://schemas.microsoft.com/office/drawing/2014/main" id="{E58E4206-5B3D-807F-C578-B524AD4AD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976"/>
              <a:ext cx="960" cy="336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6676" name="Oval 116">
              <a:extLst>
                <a:ext uri="{FF2B5EF4-FFF2-40B4-BE49-F238E27FC236}">
                  <a16:creationId xmlns:a16="http://schemas.microsoft.com/office/drawing/2014/main" id="{545BE6D5-A6D8-985B-F4DF-2EC11EBBB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36"/>
              <a:ext cx="1200" cy="38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6677" name="Group 117">
              <a:extLst>
                <a:ext uri="{FF2B5EF4-FFF2-40B4-BE49-F238E27FC236}">
                  <a16:creationId xmlns:a16="http://schemas.microsoft.com/office/drawing/2014/main" id="{D9E9C207-06A1-7A3D-6B9B-1763AD5138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976"/>
              <a:ext cx="2400" cy="1248"/>
              <a:chOff x="3024" y="1104"/>
              <a:chExt cx="2400" cy="1248"/>
            </a:xfrm>
          </p:grpSpPr>
          <p:sp>
            <p:nvSpPr>
              <p:cNvPr id="66678" name="Rectangle 118">
                <a:extLst>
                  <a:ext uri="{FF2B5EF4-FFF2-40B4-BE49-F238E27FC236}">
                    <a16:creationId xmlns:a16="http://schemas.microsoft.com/office/drawing/2014/main" id="{DD2EFC1A-BE3C-483E-7405-AC5934949F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4" y="1104"/>
                <a:ext cx="1440" cy="1248"/>
              </a:xfrm>
              <a:prstGeom prst="rect">
                <a:avLst/>
              </a:prstGeom>
              <a:solidFill>
                <a:srgbClr val="F3FA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6679" name="Group 119">
                <a:extLst>
                  <a:ext uri="{FF2B5EF4-FFF2-40B4-BE49-F238E27FC236}">
                    <a16:creationId xmlns:a16="http://schemas.microsoft.com/office/drawing/2014/main" id="{4DD967ED-5A09-604A-B9AD-0DB19C9F9E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96" y="1536"/>
                <a:ext cx="432" cy="720"/>
                <a:chOff x="4848" y="1248"/>
                <a:chExt cx="432" cy="720"/>
              </a:xfrm>
            </p:grpSpPr>
            <p:sp>
              <p:nvSpPr>
                <p:cNvPr id="66680" name="AutoShape 120">
                  <a:extLst>
                    <a:ext uri="{FF2B5EF4-FFF2-40B4-BE49-F238E27FC236}">
                      <a16:creationId xmlns:a16="http://schemas.microsoft.com/office/drawing/2014/main" id="{FDB71133-71CF-041C-9C57-20AB9AECDA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48" y="1680"/>
                  <a:ext cx="240" cy="28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81" name="AutoShape 121">
                  <a:extLst>
                    <a:ext uri="{FF2B5EF4-FFF2-40B4-BE49-F238E27FC236}">
                      <a16:creationId xmlns:a16="http://schemas.microsoft.com/office/drawing/2014/main" id="{AE375CCA-71E1-1468-FF5F-FB07E8032B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96" y="172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82" name="AutoShape 122">
                  <a:extLst>
                    <a:ext uri="{FF2B5EF4-FFF2-40B4-BE49-F238E27FC236}">
                      <a16:creationId xmlns:a16="http://schemas.microsoft.com/office/drawing/2014/main" id="{1AE4DBBA-22C0-3197-63BE-9893DB33BB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92" y="1728"/>
                  <a:ext cx="48" cy="9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CCCC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83" name="Freeform 123">
                  <a:extLst>
                    <a:ext uri="{FF2B5EF4-FFF2-40B4-BE49-F238E27FC236}">
                      <a16:creationId xmlns:a16="http://schemas.microsoft.com/office/drawing/2014/main" id="{062F2469-5109-5B46-E69F-F331166FE2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60" y="1248"/>
                  <a:ext cx="320" cy="432"/>
                </a:xfrm>
                <a:custGeom>
                  <a:avLst/>
                  <a:gdLst>
                    <a:gd name="T0" fmla="*/ 8 w 320"/>
                    <a:gd name="T1" fmla="*/ 432 h 432"/>
                    <a:gd name="T2" fmla="*/ 8 w 320"/>
                    <a:gd name="T3" fmla="*/ 288 h 432"/>
                    <a:gd name="T4" fmla="*/ 56 w 320"/>
                    <a:gd name="T5" fmla="*/ 240 h 432"/>
                    <a:gd name="T6" fmla="*/ 104 w 320"/>
                    <a:gd name="T7" fmla="*/ 144 h 432"/>
                    <a:gd name="T8" fmla="*/ 296 w 320"/>
                    <a:gd name="T9" fmla="*/ 96 h 432"/>
                    <a:gd name="T10" fmla="*/ 248 w 320"/>
                    <a:gd name="T11" fmla="*/ 0 h 4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0" h="432">
                      <a:moveTo>
                        <a:pt x="8" y="432"/>
                      </a:moveTo>
                      <a:cubicBezTo>
                        <a:pt x="4" y="376"/>
                        <a:pt x="0" y="320"/>
                        <a:pt x="8" y="288"/>
                      </a:cubicBezTo>
                      <a:cubicBezTo>
                        <a:pt x="16" y="256"/>
                        <a:pt x="40" y="264"/>
                        <a:pt x="56" y="240"/>
                      </a:cubicBezTo>
                      <a:cubicBezTo>
                        <a:pt x="72" y="216"/>
                        <a:pt x="64" y="168"/>
                        <a:pt x="104" y="144"/>
                      </a:cubicBezTo>
                      <a:cubicBezTo>
                        <a:pt x="144" y="120"/>
                        <a:pt x="272" y="120"/>
                        <a:pt x="296" y="96"/>
                      </a:cubicBezTo>
                      <a:cubicBezTo>
                        <a:pt x="320" y="72"/>
                        <a:pt x="284" y="36"/>
                        <a:pt x="248" y="0"/>
                      </a:cubicBezTo>
                    </a:path>
                  </a:pathLst>
                </a:custGeom>
                <a:noFill/>
                <a:ln w="28575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66684" name="Group 124">
                <a:extLst>
                  <a:ext uri="{FF2B5EF4-FFF2-40B4-BE49-F238E27FC236}">
                    <a16:creationId xmlns:a16="http://schemas.microsoft.com/office/drawing/2014/main" id="{6CFC7BAB-7515-EC46-BEC0-1968539804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72" y="1200"/>
                <a:ext cx="720" cy="384"/>
                <a:chOff x="4656" y="2352"/>
                <a:chExt cx="720" cy="384"/>
              </a:xfrm>
            </p:grpSpPr>
            <p:sp>
              <p:nvSpPr>
                <p:cNvPr id="66685" name="Rectangle 125">
                  <a:extLst>
                    <a:ext uri="{FF2B5EF4-FFF2-40B4-BE49-F238E27FC236}">
                      <a16:creationId xmlns:a16="http://schemas.microsoft.com/office/drawing/2014/main" id="{612EC10D-667C-7AC6-5766-D6B54A1BA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56" y="2352"/>
                  <a:ext cx="720" cy="384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686" name="Rectangle 126">
                  <a:extLst>
                    <a:ext uri="{FF2B5EF4-FFF2-40B4-BE49-F238E27FC236}">
                      <a16:creationId xmlns:a16="http://schemas.microsoft.com/office/drawing/2014/main" id="{5FF5B9BB-FDCE-44AB-93CE-A5E2B004A9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528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Arial" panose="020B0604020202020204" pitchFamily="34" charset="0"/>
                    </a:rPr>
                    <a:t>Delete</a:t>
                  </a:r>
                </a:p>
              </p:txBody>
            </p:sp>
            <p:grpSp>
              <p:nvGrpSpPr>
                <p:cNvPr id="66687" name="Group 127">
                  <a:extLst>
                    <a:ext uri="{FF2B5EF4-FFF2-40B4-BE49-F238E27FC236}">
                      <a16:creationId xmlns:a16="http://schemas.microsoft.com/office/drawing/2014/main" id="{C81DB293-9E7F-1260-AC93-931176B0B70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448"/>
                  <a:ext cx="528" cy="192"/>
                  <a:chOff x="4608" y="2448"/>
                  <a:chExt cx="528" cy="192"/>
                </a:xfrm>
              </p:grpSpPr>
              <p:sp>
                <p:nvSpPr>
                  <p:cNvPr id="66688" name="Line 128">
                    <a:extLst>
                      <a:ext uri="{FF2B5EF4-FFF2-40B4-BE49-F238E27FC236}">
                        <a16:creationId xmlns:a16="http://schemas.microsoft.com/office/drawing/2014/main" id="{A741C1DF-F69E-F436-012B-AC6E5BCA0B2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640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6689" name="Line 129">
                    <a:extLst>
                      <a:ext uri="{FF2B5EF4-FFF2-40B4-BE49-F238E27FC236}">
                        <a16:creationId xmlns:a16="http://schemas.microsoft.com/office/drawing/2014/main" id="{AAC293C5-07FD-9371-957D-F60601D04C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136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4EA1DB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66690" name="Group 130">
                  <a:extLst>
                    <a:ext uri="{FF2B5EF4-FFF2-40B4-BE49-F238E27FC236}">
                      <a16:creationId xmlns:a16="http://schemas.microsoft.com/office/drawing/2014/main" id="{80F823EF-F72B-1CA7-D27C-FB94FDAB9EF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52" y="2448"/>
                  <a:ext cx="528" cy="192"/>
                  <a:chOff x="4608" y="2448"/>
                  <a:chExt cx="528" cy="192"/>
                </a:xfrm>
              </p:grpSpPr>
              <p:sp>
                <p:nvSpPr>
                  <p:cNvPr id="66691" name="Line 131">
                    <a:extLst>
                      <a:ext uri="{FF2B5EF4-FFF2-40B4-BE49-F238E27FC236}">
                        <a16:creationId xmlns:a16="http://schemas.microsoft.com/office/drawing/2014/main" id="{3B46DA34-D278-C919-5E0C-08636DF0826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66692" name="Line 132">
                    <a:extLst>
                      <a:ext uri="{FF2B5EF4-FFF2-40B4-BE49-F238E27FC236}">
                        <a16:creationId xmlns:a16="http://schemas.microsoft.com/office/drawing/2014/main" id="{75515F2E-76C5-F0B5-872F-8E9D94458BB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2448"/>
                    <a:ext cx="528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66693" name="Line 133">
                <a:extLst>
                  <a:ext uri="{FF2B5EF4-FFF2-40B4-BE49-F238E27FC236}">
                    <a16:creationId xmlns:a16="http://schemas.microsoft.com/office/drawing/2014/main" id="{943B76FA-0D0D-2C68-5FF4-CC6450FBD9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608" y="1536"/>
                <a:ext cx="144" cy="240"/>
              </a:xfrm>
              <a:prstGeom prst="line">
                <a:avLst/>
              </a:prstGeom>
              <a:noFill/>
              <a:ln w="57150">
                <a:solidFill>
                  <a:srgbClr val="DA456B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6694" name="Group 134">
                <a:extLst>
                  <a:ext uri="{FF2B5EF4-FFF2-40B4-BE49-F238E27FC236}">
                    <a16:creationId xmlns:a16="http://schemas.microsoft.com/office/drawing/2014/main" id="{CDFA13D1-1055-F2A1-61DD-CEBC5E77EB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4" y="1920"/>
                <a:ext cx="1392" cy="288"/>
                <a:chOff x="2928" y="1680"/>
                <a:chExt cx="1392" cy="288"/>
              </a:xfrm>
            </p:grpSpPr>
            <p:sp>
              <p:nvSpPr>
                <p:cNvPr id="66695" name="Rectangle 135">
                  <a:extLst>
                    <a:ext uri="{FF2B5EF4-FFF2-40B4-BE49-F238E27FC236}">
                      <a16:creationId xmlns:a16="http://schemas.microsoft.com/office/drawing/2014/main" id="{E0A41037-BEFE-10EB-23C6-291CAC0E8F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28" y="1680"/>
                  <a:ext cx="1392" cy="28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GB" altLang="en-US" sz="1800">
                      <a:latin typeface="Courier" panose="02070309020205020404" pitchFamily="49" charset="0"/>
                    </a:rPr>
                    <a:t>the quick brown</a:t>
                  </a:r>
                </a:p>
              </p:txBody>
            </p:sp>
            <p:sp>
              <p:nvSpPr>
                <p:cNvPr id="66696" name="Rectangle 136">
                  <a:extLst>
                    <a:ext uri="{FF2B5EF4-FFF2-40B4-BE49-F238E27FC236}">
                      <a16:creationId xmlns:a16="http://schemas.microsoft.com/office/drawing/2014/main" id="{689387DF-E788-6085-9D6E-69B16A181F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2" y="1728"/>
                  <a:ext cx="48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GB" altLang="en-US" sz="1800">
                      <a:latin typeface="Courier" panose="02070309020205020404" pitchFamily="49" charset="0"/>
                    </a:rPr>
                    <a:t>quick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05" name="Rectangle 21">
            <a:extLst>
              <a:ext uri="{FF2B5EF4-FFF2-40B4-BE49-F238E27FC236}">
                <a16:creationId xmlns:a16="http://schemas.microsoft.com/office/drawing/2014/main" id="{E63058FF-BB2A-D1E2-64D2-AD95D1E39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486400"/>
            <a:ext cx="304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600" name="Rectangle 16">
            <a:extLst>
              <a:ext uri="{FF2B5EF4-FFF2-40B4-BE49-F238E27FC236}">
                <a16:creationId xmlns:a16="http://schemas.microsoft.com/office/drawing/2014/main" id="{6DBE70D2-4EEB-F8C2-6523-B66764A68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648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5" name="Rectangle 11">
            <a:extLst>
              <a:ext uri="{FF2B5EF4-FFF2-40B4-BE49-F238E27FC236}">
                <a16:creationId xmlns:a16="http://schemas.microsoft.com/office/drawing/2014/main" id="{E053A900-CF59-EE70-3375-AA2859B9E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962400"/>
            <a:ext cx="304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A2128CB9-F705-3DC0-9CCA-B971F5600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HIT or a MISS?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CF4BF2E8-0617-EF63-D788-D182478E5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91200" y="4038600"/>
            <a:ext cx="3200400" cy="2057400"/>
          </a:xfrm>
        </p:spPr>
        <p:txBody>
          <a:bodyPr/>
          <a:lstStyle/>
          <a:p>
            <a:pPr marL="190500" indent="-190500">
              <a:buFontTx/>
              <a:buChar char=" "/>
            </a:pPr>
            <a:r>
              <a:rPr lang="en-GB" altLang="en-US" sz="1400"/>
              <a:t>identical screen feedback</a:t>
            </a:r>
          </a:p>
          <a:p>
            <a:pPr marL="190500" indent="-190500">
              <a:buFontTx/>
              <a:buChar char=" "/>
            </a:pPr>
            <a:endParaRPr lang="en-GB" altLang="en-US" sz="1400"/>
          </a:p>
          <a:p>
            <a:pPr marL="190500" indent="-190500">
              <a:buFontTx/>
              <a:buChar char=" "/>
            </a:pPr>
            <a:r>
              <a:rPr lang="en-GB" altLang="en-US" sz="1400"/>
              <a:t>semantic feedback only</a:t>
            </a:r>
            <a:br>
              <a:rPr lang="en-GB" altLang="en-US" sz="1400"/>
            </a:br>
            <a:r>
              <a:rPr lang="en-GB" altLang="en-US" sz="1400"/>
              <a:t>closure </a:t>
            </a:r>
            <a:r>
              <a:rPr lang="en-GB" altLang="en-US" sz="1400">
                <a:sym typeface="Symbol" pitchFamily="2" charset="2"/>
              </a:rPr>
              <a:t></a:t>
            </a:r>
            <a:br>
              <a:rPr lang="en-GB" altLang="en-US" sz="1400"/>
            </a:br>
            <a:r>
              <a:rPr lang="en-GB" altLang="en-US" sz="1400"/>
              <a:t>	eye moves elsewhere</a:t>
            </a:r>
          </a:p>
          <a:p>
            <a:pPr marL="190500" indent="-190500">
              <a:buFontTx/>
              <a:buChar char=" "/>
            </a:pPr>
            <a:endParaRPr lang="en-GB" altLang="en-US" sz="1400"/>
          </a:p>
          <a:p>
            <a:pPr marL="190500" indent="-190500">
              <a:buFontTx/>
              <a:buChar char=" "/>
            </a:pPr>
            <a:r>
              <a:rPr lang="en-GB" altLang="en-US" sz="1400"/>
              <a:t>one solution</a:t>
            </a:r>
            <a:br>
              <a:rPr lang="en-GB" altLang="en-US" sz="1400"/>
            </a:br>
            <a:r>
              <a:rPr lang="en-GB" altLang="en-US" sz="1400"/>
              <a:t>	add simulated click</a:t>
            </a:r>
          </a:p>
        </p:txBody>
      </p:sp>
      <p:pic>
        <p:nvPicPr>
          <p:cNvPr id="67588" name="Picture 4">
            <a:extLst>
              <a:ext uri="{FF2B5EF4-FFF2-40B4-BE49-F238E27FC236}">
                <a16:creationId xmlns:a16="http://schemas.microsoft.com/office/drawing/2014/main" id="{3FF9720C-E21F-625E-8B9C-20EB1ED8D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703388"/>
            <a:ext cx="4533900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589" name="Picture 5">
            <a:extLst>
              <a:ext uri="{FF2B5EF4-FFF2-40B4-BE49-F238E27FC236}">
                <a16:creationId xmlns:a16="http://schemas.microsoft.com/office/drawing/2014/main" id="{AAA441B7-F990-467D-6C66-8D439D383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4191000"/>
            <a:ext cx="4533900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90" name="Text Box 6">
            <a:extLst>
              <a:ext uri="{FF2B5EF4-FFF2-40B4-BE49-F238E27FC236}">
                <a16:creationId xmlns:a16="http://schemas.microsoft.com/office/drawing/2014/main" id="{5109B918-3B2B-2D3B-D620-BFABA9ACF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2128838"/>
            <a:ext cx="7286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Verdana" panose="020B0604030504040204" pitchFamily="34" charset="0"/>
              </a:rPr>
              <a:t>HIT</a:t>
            </a:r>
          </a:p>
        </p:txBody>
      </p:sp>
      <p:sp>
        <p:nvSpPr>
          <p:cNvPr id="67591" name="Text Box 7">
            <a:extLst>
              <a:ext uri="{FF2B5EF4-FFF2-40B4-BE49-F238E27FC236}">
                <a16:creationId xmlns:a16="http://schemas.microsoft.com/office/drawing/2014/main" id="{947CA500-1370-AA09-B9AB-4AF17BB70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567238"/>
            <a:ext cx="9858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Verdana" panose="020B0604030504040204" pitchFamily="34" charset="0"/>
              </a:rPr>
              <a:t>MISS</a:t>
            </a:r>
          </a:p>
        </p:txBody>
      </p:sp>
      <p:grpSp>
        <p:nvGrpSpPr>
          <p:cNvPr id="67607" name="Group 23">
            <a:extLst>
              <a:ext uri="{FF2B5EF4-FFF2-40B4-BE49-F238E27FC236}">
                <a16:creationId xmlns:a16="http://schemas.microsoft.com/office/drawing/2014/main" id="{5A2FAD4F-52F9-DEFE-ABEA-C1310B312CE9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200400"/>
            <a:ext cx="3352800" cy="2895600"/>
            <a:chOff x="1680" y="2016"/>
            <a:chExt cx="2112" cy="1824"/>
          </a:xfrm>
        </p:grpSpPr>
        <p:sp>
          <p:nvSpPr>
            <p:cNvPr id="67592" name="Oval 8">
              <a:extLst>
                <a:ext uri="{FF2B5EF4-FFF2-40B4-BE49-F238E27FC236}">
                  <a16:creationId xmlns:a16="http://schemas.microsoft.com/office/drawing/2014/main" id="{5456E65E-5002-49DF-77A8-C45107D8C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016"/>
              <a:ext cx="720" cy="240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7593" name="Oval 9">
              <a:extLst>
                <a:ext uri="{FF2B5EF4-FFF2-40B4-BE49-F238E27FC236}">
                  <a16:creationId xmlns:a16="http://schemas.microsoft.com/office/drawing/2014/main" id="{60DD4DE5-7342-4C8F-6EDF-B21BA61B1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600"/>
              <a:ext cx="720" cy="240"/>
            </a:xfrm>
            <a:prstGeom prst="ellips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7594" name="AutoShape 10">
              <a:extLst>
                <a:ext uri="{FF2B5EF4-FFF2-40B4-BE49-F238E27FC236}">
                  <a16:creationId xmlns:a16="http://schemas.microsoft.com/office/drawing/2014/main" id="{09C402E7-EE17-91D6-6A4B-1E416EDA4E00}"/>
                </a:ext>
              </a:extLst>
            </p:cNvPr>
            <p:cNvCxnSpPr>
              <a:cxnSpLocks noChangeShapeType="1"/>
              <a:stCxn id="67592" idx="6"/>
              <a:endCxn id="67595" idx="1"/>
            </p:cNvCxnSpPr>
            <p:nvPr/>
          </p:nvCxnSpPr>
          <p:spPr bwMode="auto">
            <a:xfrm>
              <a:off x="2412" y="2136"/>
              <a:ext cx="1380" cy="504"/>
            </a:xfrm>
            <a:prstGeom prst="bentConnector3">
              <a:avLst>
                <a:gd name="adj1" fmla="val 75653"/>
              </a:avLst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596" name="AutoShape 12">
              <a:extLst>
                <a:ext uri="{FF2B5EF4-FFF2-40B4-BE49-F238E27FC236}">
                  <a16:creationId xmlns:a16="http://schemas.microsoft.com/office/drawing/2014/main" id="{E03367C7-0A23-2C77-F171-D1A261457520}"/>
                </a:ext>
              </a:extLst>
            </p:cNvPr>
            <p:cNvCxnSpPr>
              <a:cxnSpLocks noChangeShapeType="1"/>
              <a:stCxn id="67593" idx="6"/>
              <a:endCxn id="67595" idx="1"/>
            </p:cNvCxnSpPr>
            <p:nvPr/>
          </p:nvCxnSpPr>
          <p:spPr bwMode="auto">
            <a:xfrm flipV="1">
              <a:off x="2412" y="2640"/>
              <a:ext cx="1380" cy="1080"/>
            </a:xfrm>
            <a:prstGeom prst="bentConnector3">
              <a:avLst>
                <a:gd name="adj1" fmla="val 75505"/>
              </a:avLst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7608" name="Group 24">
            <a:extLst>
              <a:ext uri="{FF2B5EF4-FFF2-40B4-BE49-F238E27FC236}">
                <a16:creationId xmlns:a16="http://schemas.microsoft.com/office/drawing/2014/main" id="{A19923BD-338D-C02E-E700-2A74FA56EFD4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657600"/>
            <a:ext cx="4495800" cy="1143000"/>
            <a:chOff x="960" y="2304"/>
            <a:chExt cx="2832" cy="720"/>
          </a:xfrm>
        </p:grpSpPr>
        <p:sp>
          <p:nvSpPr>
            <p:cNvPr id="67598" name="Oval 14">
              <a:extLst>
                <a:ext uri="{FF2B5EF4-FFF2-40B4-BE49-F238E27FC236}">
                  <a16:creationId xmlns:a16="http://schemas.microsoft.com/office/drawing/2014/main" id="{6E7E7BC7-F2BC-5188-2AB3-B2654D741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04"/>
              <a:ext cx="480" cy="288"/>
            </a:xfrm>
            <a:prstGeom prst="ellips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67599" name="AutoShape 15">
              <a:extLst>
                <a:ext uri="{FF2B5EF4-FFF2-40B4-BE49-F238E27FC236}">
                  <a16:creationId xmlns:a16="http://schemas.microsoft.com/office/drawing/2014/main" id="{89DC762E-8E1E-1D1C-608B-4EF8758FEE3F}"/>
                </a:ext>
              </a:extLst>
            </p:cNvPr>
            <p:cNvCxnSpPr>
              <a:cxnSpLocks noChangeShapeType="1"/>
              <a:stCxn id="67598" idx="4"/>
              <a:endCxn id="67600" idx="1"/>
            </p:cNvCxnSpPr>
            <p:nvPr/>
          </p:nvCxnSpPr>
          <p:spPr bwMode="auto">
            <a:xfrm rot="16200000" flipH="1">
              <a:off x="2286" y="1518"/>
              <a:ext cx="420" cy="2592"/>
            </a:xfrm>
            <a:prstGeom prst="bentConnector2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7609" name="Group 25">
            <a:extLst>
              <a:ext uri="{FF2B5EF4-FFF2-40B4-BE49-F238E27FC236}">
                <a16:creationId xmlns:a16="http://schemas.microsoft.com/office/drawing/2014/main" id="{F86C99CA-3F66-5FD0-5E49-58C408741F2E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2909888"/>
            <a:ext cx="1111250" cy="2767012"/>
            <a:chOff x="3264" y="1833"/>
            <a:chExt cx="700" cy="1743"/>
          </a:xfrm>
        </p:grpSpPr>
        <p:grpSp>
          <p:nvGrpSpPr>
            <p:cNvPr id="67603" name="Group 19">
              <a:extLst>
                <a:ext uri="{FF2B5EF4-FFF2-40B4-BE49-F238E27FC236}">
                  <a16:creationId xmlns:a16="http://schemas.microsoft.com/office/drawing/2014/main" id="{FD0D59E2-9A7B-DAE3-3E8D-0FE79C2BD3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4" y="1833"/>
              <a:ext cx="700" cy="231"/>
              <a:chOff x="3264" y="1776"/>
              <a:chExt cx="700" cy="231"/>
            </a:xfrm>
          </p:grpSpPr>
          <p:sp>
            <p:nvSpPr>
              <p:cNvPr id="67601" name="Text Box 17">
                <a:extLst>
                  <a:ext uri="{FF2B5EF4-FFF2-40B4-BE49-F238E27FC236}">
                    <a16:creationId xmlns:a16="http://schemas.microsoft.com/office/drawing/2014/main" id="{4E20A77C-0158-A62E-0CA0-C0F352530D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8" y="1776"/>
                <a:ext cx="5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800" b="1">
                    <a:solidFill>
                      <a:srgbClr val="FF0000"/>
                    </a:solidFill>
                    <a:latin typeface="Arial" panose="020B0604020202020204" pitchFamily="34" charset="0"/>
                  </a:rPr>
                  <a:t>CLICK</a:t>
                </a:r>
              </a:p>
            </p:txBody>
          </p:sp>
          <p:sp>
            <p:nvSpPr>
              <p:cNvPr id="67602" name="Line 18">
                <a:extLst>
                  <a:ext uri="{FF2B5EF4-FFF2-40B4-BE49-F238E27FC236}">
                    <a16:creationId xmlns:a16="http://schemas.microsoft.com/office/drawing/2014/main" id="{48DA9DA1-D91C-8B35-4333-B62D3D6DD1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64" y="1968"/>
                <a:ext cx="28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cxnSp>
          <p:nvCxnSpPr>
            <p:cNvPr id="67604" name="AutoShape 20">
              <a:extLst>
                <a:ext uri="{FF2B5EF4-FFF2-40B4-BE49-F238E27FC236}">
                  <a16:creationId xmlns:a16="http://schemas.microsoft.com/office/drawing/2014/main" id="{9E636D35-43A1-082E-157F-415C43213E5F}"/>
                </a:ext>
              </a:extLst>
            </p:cNvPr>
            <p:cNvCxnSpPr>
              <a:cxnSpLocks noChangeShapeType="1"/>
              <a:stCxn id="67601" idx="2"/>
              <a:endCxn id="67605" idx="1"/>
            </p:cNvCxnSpPr>
            <p:nvPr/>
          </p:nvCxnSpPr>
          <p:spPr bwMode="auto">
            <a:xfrm rot="16200000" flipH="1">
              <a:off x="2983" y="2767"/>
              <a:ext cx="1512" cy="106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36D83B4-1F22-9EE5-45BB-19BBA9E956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rich contexts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8C388D1-6A9A-45DB-39E8-ACBA601CD6A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1D8A267-705A-CC70-A26F-E22CA8274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problem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CC4437F-B5F4-399F-26B5-D8A5FBB7F4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task models</a:t>
            </a:r>
          </a:p>
          <a:p>
            <a:pPr marL="1254125" lvl="1"/>
            <a:r>
              <a:rPr lang="en-GB" altLang="en-US"/>
              <a:t>formal description</a:t>
            </a:r>
          </a:p>
          <a:p>
            <a:r>
              <a:rPr lang="en-GB" altLang="en-US"/>
              <a:t>situatedness</a:t>
            </a:r>
          </a:p>
          <a:p>
            <a:pPr marL="1254125" lvl="1"/>
            <a:r>
              <a:rPr lang="en-GB" altLang="en-US"/>
              <a:t>unique contexts</a:t>
            </a:r>
          </a:p>
          <a:p>
            <a:r>
              <a:rPr lang="en-GB" altLang="en-US"/>
              <a:t>ethnography</a:t>
            </a:r>
          </a:p>
          <a:p>
            <a:pPr marL="1254125" lvl="1"/>
            <a:r>
              <a:rPr lang="en-GB" altLang="en-US"/>
              <a:t>rich ecologies</a:t>
            </a:r>
          </a:p>
        </p:txBody>
      </p:sp>
      <p:grpSp>
        <p:nvGrpSpPr>
          <p:cNvPr id="10244" name="Group 4">
            <a:extLst>
              <a:ext uri="{FF2B5EF4-FFF2-40B4-BE49-F238E27FC236}">
                <a16:creationId xmlns:a16="http://schemas.microsoft.com/office/drawing/2014/main" id="{0C2503BB-4605-D2E8-BF75-20D2488DFF27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1981200"/>
            <a:ext cx="2963863" cy="3352800"/>
            <a:chOff x="3168" y="1248"/>
            <a:chExt cx="1867" cy="2112"/>
          </a:xfrm>
        </p:grpSpPr>
        <p:sp>
          <p:nvSpPr>
            <p:cNvPr id="10245" name="AutoShape 5">
              <a:extLst>
                <a:ext uri="{FF2B5EF4-FFF2-40B4-BE49-F238E27FC236}">
                  <a16:creationId xmlns:a16="http://schemas.microsoft.com/office/drawing/2014/main" id="{47B23C6A-3626-3CAC-4D5D-A658426DC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8" y="1248"/>
              <a:ext cx="528" cy="2112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46" name="Text Box 6">
              <a:extLst>
                <a:ext uri="{FF2B5EF4-FFF2-40B4-BE49-F238E27FC236}">
                  <a16:creationId xmlns:a16="http://schemas.microsoft.com/office/drawing/2014/main" id="{44AB36ED-F182-186E-B1A3-F9B4AF89C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776"/>
              <a:ext cx="1195" cy="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3200">
                  <a:latin typeface="Arial" panose="020B0604020202020204" pitchFamily="34" charset="0"/>
                </a:rPr>
                <a:t>bringing</a:t>
              </a:r>
            </a:p>
            <a:p>
              <a:pPr algn="ctr"/>
              <a:r>
                <a:rPr lang="en-GB" altLang="en-US" sz="3200">
                  <a:latin typeface="Arial" panose="020B0604020202020204" pitchFamily="34" charset="0"/>
                </a:rPr>
                <a:t>them</a:t>
              </a:r>
              <a:br>
                <a:rPr lang="en-GB" altLang="en-US" sz="3200">
                  <a:latin typeface="Arial" panose="020B0604020202020204" pitchFamily="34" charset="0"/>
                </a:rPr>
              </a:br>
              <a:r>
                <a:rPr lang="en-GB" altLang="en-US" sz="3200">
                  <a:latin typeface="Arial" panose="020B0604020202020204" pitchFamily="34" charset="0"/>
                </a:rPr>
                <a:t>together?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2F4FE25-8B0D-2545-A4BF-1AE17BD48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collaboration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84AAC13-C62D-D92B-0264-55853A8A0C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already in several notations</a:t>
            </a:r>
          </a:p>
          <a:p>
            <a:pPr marL="819150" lvl="1"/>
            <a:r>
              <a:rPr lang="en-GB" altLang="en-US"/>
              <a:t>e.g. CTT, GTA</a:t>
            </a:r>
          </a:p>
          <a:p>
            <a:pPr marL="819150" lvl="1"/>
            <a:endParaRPr lang="en-GB" altLang="en-US"/>
          </a:p>
          <a:p>
            <a:r>
              <a:rPr lang="en-GB" altLang="en-US"/>
              <a:t>add artefacts too 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D3006A0-FD69-FA64-C58A-A89C3F519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ConcurTaskTrees (CTT)</a:t>
            </a:r>
            <a:br>
              <a:rPr lang="en-GB" altLang="en-US"/>
            </a:br>
            <a:r>
              <a:rPr lang="en-GB" altLang="en-US" sz="2800"/>
              <a:t>Paterno et al. CNUCE, Pisa</a:t>
            </a:r>
            <a:endParaRPr lang="en-GB" altLang="en-US"/>
          </a:p>
        </p:txBody>
      </p:sp>
      <p:grpSp>
        <p:nvGrpSpPr>
          <p:cNvPr id="48131" name="Group 3">
            <a:extLst>
              <a:ext uri="{FF2B5EF4-FFF2-40B4-BE49-F238E27FC236}">
                <a16:creationId xmlns:a16="http://schemas.microsoft.com/office/drawing/2014/main" id="{374BA693-4AAB-1448-7DD0-8C3A947093E8}"/>
              </a:ext>
            </a:extLst>
          </p:cNvPr>
          <p:cNvGrpSpPr>
            <a:grpSpLocks/>
          </p:cNvGrpSpPr>
          <p:nvPr/>
        </p:nvGrpSpPr>
        <p:grpSpPr bwMode="auto">
          <a:xfrm>
            <a:off x="0" y="2057400"/>
            <a:ext cx="9144000" cy="4038600"/>
            <a:chOff x="192" y="336"/>
            <a:chExt cx="5472" cy="2112"/>
          </a:xfrm>
        </p:grpSpPr>
        <p:sp>
          <p:nvSpPr>
            <p:cNvPr id="48132" name="Rectangle 4">
              <a:extLst>
                <a:ext uri="{FF2B5EF4-FFF2-40B4-BE49-F238E27FC236}">
                  <a16:creationId xmlns:a16="http://schemas.microsoft.com/office/drawing/2014/main" id="{F6EBC1B3-8DA6-FD27-DB81-FDD2006049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36"/>
              <a:ext cx="5472" cy="211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33" name="Rectangle 5">
              <a:extLst>
                <a:ext uri="{FF2B5EF4-FFF2-40B4-BE49-F238E27FC236}">
                  <a16:creationId xmlns:a16="http://schemas.microsoft.com/office/drawing/2014/main" id="{AA0AA28D-5ED8-62C3-E413-BF87F7EA8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576"/>
              <a:ext cx="1392" cy="1584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762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48134" name="Group 6">
              <a:extLst>
                <a:ext uri="{FF2B5EF4-FFF2-40B4-BE49-F238E27FC236}">
                  <a16:creationId xmlns:a16="http://schemas.microsoft.com/office/drawing/2014/main" id="{4BC26EE6-9C84-97A6-0367-3071FE394B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" y="672"/>
              <a:ext cx="1156" cy="1387"/>
              <a:chOff x="4416" y="912"/>
              <a:chExt cx="1156" cy="1387"/>
            </a:xfrm>
          </p:grpSpPr>
          <p:pic>
            <p:nvPicPr>
              <p:cNvPr id="48135" name="Picture 7">
                <a:extLst>
                  <a:ext uri="{FF2B5EF4-FFF2-40B4-BE49-F238E27FC236}">
                    <a16:creationId xmlns:a16="http://schemas.microsoft.com/office/drawing/2014/main" id="{F4400896-3573-A098-83F5-E5BA7C7E271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939"/>
                <a:ext cx="192" cy="1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0000"/>
                      </a:srgbClr>
                    </a:solidFill>
                  </a14:hiddenFill>
                </a:ext>
              </a:extLst>
            </p:spPr>
          </p:pic>
          <p:pic>
            <p:nvPicPr>
              <p:cNvPr id="48136" name="Picture 8">
                <a:extLst>
                  <a:ext uri="{FF2B5EF4-FFF2-40B4-BE49-F238E27FC236}">
                    <a16:creationId xmlns:a16="http://schemas.microsoft.com/office/drawing/2014/main" id="{7B4ABF58-ABCA-7880-850D-C83DABC856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2107"/>
                <a:ext cx="192" cy="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0000"/>
                      </a:srgbClr>
                    </a:solidFill>
                  </a14:hiddenFill>
                </a:ext>
              </a:extLst>
            </p:spPr>
          </p:pic>
          <p:pic>
            <p:nvPicPr>
              <p:cNvPr id="48137" name="Picture 9">
                <a:extLst>
                  <a:ext uri="{FF2B5EF4-FFF2-40B4-BE49-F238E27FC236}">
                    <a16:creationId xmlns:a16="http://schemas.microsoft.com/office/drawing/2014/main" id="{E48CCFDD-4FC6-7588-F73A-690AF908BD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1771"/>
                <a:ext cx="192" cy="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0000"/>
                      </a:srgbClr>
                    </a:solidFill>
                  </a14:hiddenFill>
                </a:ext>
              </a:extLst>
            </p:spPr>
          </p:pic>
          <p:pic>
            <p:nvPicPr>
              <p:cNvPr id="48138" name="Picture 10">
                <a:extLst>
                  <a:ext uri="{FF2B5EF4-FFF2-40B4-BE49-F238E27FC236}">
                    <a16:creationId xmlns:a16="http://schemas.microsoft.com/office/drawing/2014/main" id="{062EF7D1-4BB8-7FB4-EE37-DF8D3067EA4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1195"/>
                <a:ext cx="176" cy="1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0000"/>
                      </a:srgbClr>
                    </a:solidFill>
                  </a14:hiddenFill>
                </a:ext>
              </a:extLst>
            </p:spPr>
          </p:pic>
          <p:pic>
            <p:nvPicPr>
              <p:cNvPr id="48139" name="Picture 11">
                <a:extLst>
                  <a:ext uri="{FF2B5EF4-FFF2-40B4-BE49-F238E27FC236}">
                    <a16:creationId xmlns:a16="http://schemas.microsoft.com/office/drawing/2014/main" id="{2E05999B-4274-9064-2A40-A26263B2CBD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1483"/>
                <a:ext cx="192" cy="1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0000"/>
                      </a:srgbClr>
                    </a:solidFill>
                  </a14:hiddenFill>
                </a:ext>
              </a:extLst>
            </p:spPr>
          </p:pic>
          <p:sp>
            <p:nvSpPr>
              <p:cNvPr id="48140" name="Text Box 12">
                <a:extLst>
                  <a:ext uri="{FF2B5EF4-FFF2-40B4-BE49-F238E27FC236}">
                    <a16:creationId xmlns:a16="http://schemas.microsoft.com/office/drawing/2014/main" id="{78DC0E71-3CB1-66A4-BFD8-A388FCDB8C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912"/>
                <a:ext cx="627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5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200">
                    <a:latin typeface="Arial" panose="020B0604020202020204" pitchFamily="34" charset="0"/>
                  </a:rPr>
                  <a:t>abstract task</a:t>
                </a:r>
              </a:p>
            </p:txBody>
          </p:sp>
          <p:sp>
            <p:nvSpPr>
              <p:cNvPr id="48141" name="Text Box 13">
                <a:extLst>
                  <a:ext uri="{FF2B5EF4-FFF2-40B4-BE49-F238E27FC236}">
                    <a16:creationId xmlns:a16="http://schemas.microsoft.com/office/drawing/2014/main" id="{1D09F052-6F13-6038-C17A-1FAF08FBB7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1214"/>
                <a:ext cx="479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5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200">
                    <a:latin typeface="Arial" panose="020B0604020202020204" pitchFamily="34" charset="0"/>
                  </a:rPr>
                  <a:t>user task</a:t>
                </a:r>
              </a:p>
            </p:txBody>
          </p:sp>
          <p:sp>
            <p:nvSpPr>
              <p:cNvPr id="48142" name="Text Box 14">
                <a:extLst>
                  <a:ext uri="{FF2B5EF4-FFF2-40B4-BE49-F238E27FC236}">
                    <a16:creationId xmlns:a16="http://schemas.microsoft.com/office/drawing/2014/main" id="{7DC7E6AA-27CC-0376-72CB-F092D63981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1502"/>
                <a:ext cx="682" cy="1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5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200">
                    <a:latin typeface="Arial" panose="020B0604020202020204" pitchFamily="34" charset="0"/>
                  </a:rPr>
                  <a:t>computer task</a:t>
                </a:r>
              </a:p>
            </p:txBody>
          </p:sp>
          <p:sp>
            <p:nvSpPr>
              <p:cNvPr id="48143" name="Text Box 15">
                <a:extLst>
                  <a:ext uri="{FF2B5EF4-FFF2-40B4-BE49-F238E27FC236}">
                    <a16:creationId xmlns:a16="http://schemas.microsoft.com/office/drawing/2014/main" id="{472A33AC-0592-BAE5-D80C-1E26304992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1790"/>
                <a:ext cx="868" cy="1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5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200">
                    <a:latin typeface="Arial" panose="020B0604020202020204" pitchFamily="34" charset="0"/>
                  </a:rPr>
                  <a:t>user and computer</a:t>
                </a:r>
              </a:p>
            </p:txBody>
          </p:sp>
          <p:sp>
            <p:nvSpPr>
              <p:cNvPr id="48144" name="Text Box 16">
                <a:extLst>
                  <a:ext uri="{FF2B5EF4-FFF2-40B4-BE49-F238E27FC236}">
                    <a16:creationId xmlns:a16="http://schemas.microsoft.com/office/drawing/2014/main" id="{856686C1-0E70-179D-8546-E397A18722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2126"/>
                <a:ext cx="772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50000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1200">
                    <a:latin typeface="Arial" panose="020B0604020202020204" pitchFamily="34" charset="0"/>
                  </a:rPr>
                  <a:t>cooperative task</a:t>
                </a:r>
              </a:p>
            </p:txBody>
          </p:sp>
        </p:grpSp>
        <p:sp>
          <p:nvSpPr>
            <p:cNvPr id="48145" name="Text Box 17">
              <a:extLst>
                <a:ext uri="{FF2B5EF4-FFF2-40B4-BE49-F238E27FC236}">
                  <a16:creationId xmlns:a16="http://schemas.microsoft.com/office/drawing/2014/main" id="{D65EB45F-48B3-6433-5499-4AA16C4341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" y="2112"/>
              <a:ext cx="605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email advert</a:t>
              </a:r>
            </a:p>
          </p:txBody>
        </p:sp>
        <p:pic>
          <p:nvPicPr>
            <p:cNvPr id="48146" name="Picture 18">
              <a:extLst>
                <a:ext uri="{FF2B5EF4-FFF2-40B4-BE49-F238E27FC236}">
                  <a16:creationId xmlns:a16="http://schemas.microsoft.com/office/drawing/2014/main" id="{57A15E65-475A-156F-7505-16365CBE46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6" y="480"/>
              <a:ext cx="192" cy="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0000"/>
                    </a:srgbClr>
                  </a:solidFill>
                </a14:hiddenFill>
              </a:ext>
            </a:extLst>
          </p:spPr>
        </p:pic>
        <p:sp>
          <p:nvSpPr>
            <p:cNvPr id="48147" name="Text Box 19">
              <a:extLst>
                <a:ext uri="{FF2B5EF4-FFF2-40B4-BE49-F238E27FC236}">
                  <a16:creationId xmlns:a16="http://schemas.microsoft.com/office/drawing/2014/main" id="{D3B30108-8137-0B74-459B-07074FB53C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6" y="624"/>
              <a:ext cx="620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book holiday</a:t>
              </a:r>
            </a:p>
          </p:txBody>
        </p:sp>
        <p:pic>
          <p:nvPicPr>
            <p:cNvPr id="48148" name="Picture 20">
              <a:extLst>
                <a:ext uri="{FF2B5EF4-FFF2-40B4-BE49-F238E27FC236}">
                  <a16:creationId xmlns:a16="http://schemas.microsoft.com/office/drawing/2014/main" id="{AA6D2BC3-3135-1ADC-783F-5EFF9CD5D9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6" y="1920"/>
              <a:ext cx="17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0000"/>
                    </a:srgbClr>
                  </a:solidFill>
                </a14:hiddenFill>
              </a:ext>
            </a:extLst>
          </p:spPr>
        </p:pic>
        <p:pic>
          <p:nvPicPr>
            <p:cNvPr id="48149" name="Picture 21">
              <a:extLst>
                <a:ext uri="{FF2B5EF4-FFF2-40B4-BE49-F238E27FC236}">
                  <a16:creationId xmlns:a16="http://schemas.microsoft.com/office/drawing/2014/main" id="{2CC860B2-9299-CCF0-0DE0-91AF83C0BA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9" y="1075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0000"/>
                    </a:srgbClr>
                  </a:solidFill>
                </a14:hiddenFill>
              </a:ext>
            </a:extLst>
          </p:spPr>
        </p:pic>
        <p:sp>
          <p:nvSpPr>
            <p:cNvPr id="48150" name="Text Box 22">
              <a:extLst>
                <a:ext uri="{FF2B5EF4-FFF2-40B4-BE49-F238E27FC236}">
                  <a16:creationId xmlns:a16="http://schemas.microsoft.com/office/drawing/2014/main" id="{E829E79E-29FE-CD71-077F-3D61ED8BA2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9" y="1267"/>
              <a:ext cx="676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make booking</a:t>
              </a:r>
            </a:p>
          </p:txBody>
        </p:sp>
        <p:sp>
          <p:nvSpPr>
            <p:cNvPr id="48151" name="Text Box 23">
              <a:extLst>
                <a:ext uri="{FF2B5EF4-FFF2-40B4-BE49-F238E27FC236}">
                  <a16:creationId xmlns:a16="http://schemas.microsoft.com/office/drawing/2014/main" id="{EE608744-5B15-5FE3-55C0-C94790701E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112"/>
              <a:ext cx="84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decide destination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( customer :)</a:t>
              </a:r>
            </a:p>
          </p:txBody>
        </p:sp>
        <p:pic>
          <p:nvPicPr>
            <p:cNvPr id="48152" name="Picture 24">
              <a:extLst>
                <a:ext uri="{FF2B5EF4-FFF2-40B4-BE49-F238E27FC236}">
                  <a16:creationId xmlns:a16="http://schemas.microsoft.com/office/drawing/2014/main" id="{E7289323-35EB-F25D-EEE2-B2C969ABCA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920"/>
              <a:ext cx="192" cy="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0000"/>
                    </a:srgbClr>
                  </a:solidFill>
                </a14:hiddenFill>
              </a:ext>
            </a:extLst>
          </p:spPr>
        </p:pic>
        <p:sp>
          <p:nvSpPr>
            <p:cNvPr id="48153" name="Text Box 25">
              <a:extLst>
                <a:ext uri="{FF2B5EF4-FFF2-40B4-BE49-F238E27FC236}">
                  <a16:creationId xmlns:a16="http://schemas.microsoft.com/office/drawing/2014/main" id="{1F47F51F-9ED1-923A-0A4B-A164A583C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9" y="2112"/>
              <a:ext cx="698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book flights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( travel agent:)</a:t>
              </a:r>
            </a:p>
          </p:txBody>
        </p:sp>
        <p:sp>
          <p:nvSpPr>
            <p:cNvPr id="48154" name="Text Box 26">
              <a:extLst>
                <a:ext uri="{FF2B5EF4-FFF2-40B4-BE49-F238E27FC236}">
                  <a16:creationId xmlns:a16="http://schemas.microsoft.com/office/drawing/2014/main" id="{4E867E40-A207-A4F6-67BB-B35B1F8C7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112"/>
              <a:ext cx="651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choose hotel 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( customer :)</a:t>
              </a:r>
            </a:p>
          </p:txBody>
        </p:sp>
        <p:sp>
          <p:nvSpPr>
            <p:cNvPr id="48155" name="Text Box 27">
              <a:extLst>
                <a:ext uri="{FF2B5EF4-FFF2-40B4-BE49-F238E27FC236}">
                  <a16:creationId xmlns:a16="http://schemas.microsoft.com/office/drawing/2014/main" id="{5AABB7BC-A407-AD72-04B8-D42EF991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4" y="2112"/>
              <a:ext cx="697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book hotel</a:t>
              </a:r>
            </a:p>
            <a:p>
              <a:pPr algn="ctr"/>
              <a:r>
                <a:rPr lang="en-GB" altLang="en-US" sz="1200">
                  <a:latin typeface="Arial" panose="020B0604020202020204" pitchFamily="34" charset="0"/>
                </a:rPr>
                <a:t>( travel agent:)</a:t>
              </a:r>
            </a:p>
          </p:txBody>
        </p:sp>
        <p:pic>
          <p:nvPicPr>
            <p:cNvPr id="48156" name="Picture 28">
              <a:extLst>
                <a:ext uri="{FF2B5EF4-FFF2-40B4-BE49-F238E27FC236}">
                  <a16:creationId xmlns:a16="http://schemas.microsoft.com/office/drawing/2014/main" id="{0DDCE209-74C4-3D56-671B-9D3019859B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1" y="1920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0000"/>
                    </a:srgbClr>
                  </a:solidFill>
                </a14:hiddenFill>
              </a:ext>
            </a:extLst>
          </p:spPr>
        </p:pic>
        <p:pic>
          <p:nvPicPr>
            <p:cNvPr id="48157" name="Picture 29">
              <a:extLst>
                <a:ext uri="{FF2B5EF4-FFF2-40B4-BE49-F238E27FC236}">
                  <a16:creationId xmlns:a16="http://schemas.microsoft.com/office/drawing/2014/main" id="{177C5C0D-2C90-E228-3C81-762F31CC46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4" y="1920"/>
              <a:ext cx="176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0000"/>
                    </a:srgbClr>
                  </a:solidFill>
                </a14:hiddenFill>
              </a:ext>
            </a:extLst>
          </p:spPr>
        </p:pic>
        <p:pic>
          <p:nvPicPr>
            <p:cNvPr id="48158" name="Picture 30">
              <a:extLst>
                <a:ext uri="{FF2B5EF4-FFF2-40B4-BE49-F238E27FC236}">
                  <a16:creationId xmlns:a16="http://schemas.microsoft.com/office/drawing/2014/main" id="{E95F97A9-30AF-79DC-0283-0BAB41C6BC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7" y="1920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0000"/>
                    </a:srgbClr>
                  </a:solidFill>
                </a14:hiddenFill>
              </a:ext>
            </a:extLst>
          </p:spPr>
        </p:pic>
        <p:sp>
          <p:nvSpPr>
            <p:cNvPr id="48159" name="Line 31">
              <a:extLst>
                <a:ext uri="{FF2B5EF4-FFF2-40B4-BE49-F238E27FC236}">
                  <a16:creationId xmlns:a16="http://schemas.microsoft.com/office/drawing/2014/main" id="{D0625E08-4DCE-0824-C5B7-BB626FCBE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2" y="201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60" name="Rectangle 32">
              <a:extLst>
                <a:ext uri="{FF2B5EF4-FFF2-40B4-BE49-F238E27FC236}">
                  <a16:creationId xmlns:a16="http://schemas.microsoft.com/office/drawing/2014/main" id="{7B8E8185-AD99-B934-9AA2-EDEEA0090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6" y="1920"/>
              <a:ext cx="144" cy="19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 b="1">
                  <a:latin typeface="Arial" panose="020B0604020202020204" pitchFamily="34" charset="0"/>
                </a:rPr>
                <a:t>||</a:t>
              </a:r>
            </a:p>
          </p:txBody>
        </p:sp>
        <p:sp>
          <p:nvSpPr>
            <p:cNvPr id="48161" name="Line 33">
              <a:extLst>
                <a:ext uri="{FF2B5EF4-FFF2-40B4-BE49-F238E27FC236}">
                  <a16:creationId xmlns:a16="http://schemas.microsoft.com/office/drawing/2014/main" id="{993F7080-93BD-E8FD-ACB7-F68D3BC127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4" y="201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62" name="Rectangle 34">
              <a:extLst>
                <a:ext uri="{FF2B5EF4-FFF2-40B4-BE49-F238E27FC236}">
                  <a16:creationId xmlns:a16="http://schemas.microsoft.com/office/drawing/2014/main" id="{1847DA66-CD74-F346-2994-B235EB396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4" y="1920"/>
              <a:ext cx="192" cy="19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 b="1">
                  <a:latin typeface="Arial" panose="020B0604020202020204" pitchFamily="34" charset="0"/>
                </a:rPr>
                <a:t>&gt;&gt;</a:t>
              </a:r>
            </a:p>
          </p:txBody>
        </p:sp>
        <p:sp>
          <p:nvSpPr>
            <p:cNvPr id="48163" name="Line 35">
              <a:extLst>
                <a:ext uri="{FF2B5EF4-FFF2-40B4-BE49-F238E27FC236}">
                  <a16:creationId xmlns:a16="http://schemas.microsoft.com/office/drawing/2014/main" id="{9DF23C0A-8E11-0402-A370-F81A8DDF8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152"/>
              <a:ext cx="16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64" name="Rectangle 36">
              <a:extLst>
                <a:ext uri="{FF2B5EF4-FFF2-40B4-BE49-F238E27FC236}">
                  <a16:creationId xmlns:a16="http://schemas.microsoft.com/office/drawing/2014/main" id="{3AF6F6C9-6465-FD77-8A52-74943B627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056"/>
              <a:ext cx="192" cy="19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 b="1">
                  <a:latin typeface="Arial" panose="020B0604020202020204" pitchFamily="34" charset="0"/>
                </a:rPr>
                <a:t>&gt;&gt;</a:t>
              </a:r>
            </a:p>
          </p:txBody>
        </p:sp>
        <p:pic>
          <p:nvPicPr>
            <p:cNvPr id="48165" name="Picture 37">
              <a:extLst>
                <a:ext uri="{FF2B5EF4-FFF2-40B4-BE49-F238E27FC236}">
                  <a16:creationId xmlns:a16="http://schemas.microsoft.com/office/drawing/2014/main" id="{4F923803-3B43-343F-F55A-70B9915E23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" y="1094"/>
              <a:ext cx="192" cy="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0000"/>
                    </a:srgbClr>
                  </a:solidFill>
                </a14:hiddenFill>
              </a:ext>
            </a:extLst>
          </p:spPr>
        </p:pic>
        <p:sp>
          <p:nvSpPr>
            <p:cNvPr id="48166" name="Text Box 38">
              <a:extLst>
                <a:ext uri="{FF2B5EF4-FFF2-40B4-BE49-F238E27FC236}">
                  <a16:creationId xmlns:a16="http://schemas.microsoft.com/office/drawing/2014/main" id="{07E55C43-CB52-7F25-740C-08A344442C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" y="1267"/>
              <a:ext cx="594" cy="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5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200">
                  <a:latin typeface="Arial" panose="020B0604020202020204" pitchFamily="34" charset="0"/>
                </a:rPr>
                <a:t>holiday idea</a:t>
              </a:r>
            </a:p>
          </p:txBody>
        </p:sp>
        <p:sp>
          <p:nvSpPr>
            <p:cNvPr id="48167" name="Line 39">
              <a:extLst>
                <a:ext uri="{FF2B5EF4-FFF2-40B4-BE49-F238E27FC236}">
                  <a16:creationId xmlns:a16="http://schemas.microsoft.com/office/drawing/2014/main" id="{1871C3CA-8929-39F5-8030-4532228410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1440"/>
              <a:ext cx="528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68" name="Line 40">
              <a:extLst>
                <a:ext uri="{FF2B5EF4-FFF2-40B4-BE49-F238E27FC236}">
                  <a16:creationId xmlns:a16="http://schemas.microsoft.com/office/drawing/2014/main" id="{EE711E8C-9C48-11A6-DD2C-BD179B81AA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68" y="1440"/>
              <a:ext cx="528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69" name="Line 41">
              <a:extLst>
                <a:ext uri="{FF2B5EF4-FFF2-40B4-BE49-F238E27FC236}">
                  <a16:creationId xmlns:a16="http://schemas.microsoft.com/office/drawing/2014/main" id="{9B9FDA54-D7D4-EA86-D90F-1622F0A253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016"/>
              <a:ext cx="5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70" name="Rectangle 42">
              <a:extLst>
                <a:ext uri="{FF2B5EF4-FFF2-40B4-BE49-F238E27FC236}">
                  <a16:creationId xmlns:a16="http://schemas.microsoft.com/office/drawing/2014/main" id="{01C6C059-9F57-4017-A9EB-04B22C1EA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" y="1920"/>
              <a:ext cx="192" cy="19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1400" b="1">
                  <a:latin typeface="Arial" panose="020B0604020202020204" pitchFamily="34" charset="0"/>
                </a:rPr>
                <a:t>&gt;&gt;</a:t>
              </a:r>
            </a:p>
          </p:txBody>
        </p:sp>
        <p:sp>
          <p:nvSpPr>
            <p:cNvPr id="48171" name="Line 43">
              <a:extLst>
                <a:ext uri="{FF2B5EF4-FFF2-40B4-BE49-F238E27FC236}">
                  <a16:creationId xmlns:a16="http://schemas.microsoft.com/office/drawing/2014/main" id="{C9AF6F91-71AC-B908-4E43-0F6FA74FCD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8" y="1440"/>
              <a:ext cx="33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72" name="Line 44">
              <a:extLst>
                <a:ext uri="{FF2B5EF4-FFF2-40B4-BE49-F238E27FC236}">
                  <a16:creationId xmlns:a16="http://schemas.microsoft.com/office/drawing/2014/main" id="{EFAB998E-DCE7-CF3E-AD05-EDEF37E8A1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56" y="1440"/>
              <a:ext cx="33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73" name="Line 45">
              <a:extLst>
                <a:ext uri="{FF2B5EF4-FFF2-40B4-BE49-F238E27FC236}">
                  <a16:creationId xmlns:a16="http://schemas.microsoft.com/office/drawing/2014/main" id="{C00014BE-C1D5-4F97-0E03-5902E1C24F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768"/>
              <a:ext cx="72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74" name="Line 46">
              <a:extLst>
                <a:ext uri="{FF2B5EF4-FFF2-40B4-BE49-F238E27FC236}">
                  <a16:creationId xmlns:a16="http://schemas.microsoft.com/office/drawing/2014/main" id="{CB9CC9E2-CBEA-F201-27D2-DE13171CB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160" y="768"/>
              <a:ext cx="72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CA29D096-1C5E-450A-80FF-F04DAE66D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Groupware Task Analysis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4F170A5-C11E-4E76-2C2C-63024F92F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39700" indent="-139700">
              <a:buFontTx/>
              <a:buChar char=" "/>
            </a:pPr>
            <a:r>
              <a:rPr lang="en-GB" altLang="en-US" sz="2400"/>
              <a:t>GTA</a:t>
            </a:r>
          </a:p>
          <a:p>
            <a:pPr marL="615950" lvl="1"/>
            <a:r>
              <a:rPr lang="en-GB" altLang="en-US" sz="2000"/>
              <a:t>conceptual framework, tools, elicitation techniques</a:t>
            </a:r>
          </a:p>
          <a:p>
            <a:pPr marL="139700" indent="-139700"/>
            <a:endParaRPr lang="en-GB" altLang="en-US" sz="1800"/>
          </a:p>
          <a:p>
            <a:pPr marL="139700" indent="-139700">
              <a:buFontTx/>
              <a:buChar char=" "/>
            </a:pPr>
            <a:r>
              <a:rPr lang="en-GB" altLang="en-US" sz="2400"/>
              <a:t>rich model of task world</a:t>
            </a:r>
          </a:p>
          <a:p>
            <a:pPr marL="139700" indent="-139700">
              <a:buFontTx/>
              <a:buChar char=" "/>
            </a:pPr>
            <a:endParaRPr lang="en-GB" altLang="en-US" sz="1600"/>
          </a:p>
          <a:p>
            <a:pPr marL="139700" indent="-139700">
              <a:buFontTx/>
              <a:buChar char=" "/>
            </a:pPr>
            <a:r>
              <a:rPr lang="en-GB" altLang="en-US" sz="2400"/>
              <a:t>rich ontology</a:t>
            </a:r>
          </a:p>
          <a:p>
            <a:pPr marL="615950" lvl="1"/>
            <a:r>
              <a:rPr lang="en-GB" altLang="en-US" sz="1800"/>
              <a:t>human roles for</a:t>
            </a:r>
            <a:br>
              <a:rPr lang="en-GB" altLang="en-US" sz="1800"/>
            </a:br>
            <a:r>
              <a:rPr lang="en-GB" altLang="en-US" sz="1800"/>
              <a:t>collaboration</a:t>
            </a:r>
          </a:p>
          <a:p>
            <a:pPr marL="615950" lvl="1"/>
            <a:r>
              <a:rPr lang="en-GB" altLang="en-US" sz="1800"/>
              <a:t>physical and</a:t>
            </a:r>
            <a:br>
              <a:rPr lang="en-GB" altLang="en-US" sz="1800"/>
            </a:br>
            <a:r>
              <a:rPr lang="en-GB" altLang="en-US" sz="1800"/>
              <a:t>electronic objects</a:t>
            </a:r>
          </a:p>
        </p:txBody>
      </p:sp>
      <p:grpSp>
        <p:nvGrpSpPr>
          <p:cNvPr id="68612" name="Group 4">
            <a:extLst>
              <a:ext uri="{FF2B5EF4-FFF2-40B4-BE49-F238E27FC236}">
                <a16:creationId xmlns:a16="http://schemas.microsoft.com/office/drawing/2014/main" id="{65388D6B-037A-22CD-9A79-040FFAD90DA2}"/>
              </a:ext>
            </a:extLst>
          </p:cNvPr>
          <p:cNvGrpSpPr>
            <a:grpSpLocks/>
          </p:cNvGrpSpPr>
          <p:nvPr/>
        </p:nvGrpSpPr>
        <p:grpSpPr bwMode="auto">
          <a:xfrm>
            <a:off x="3687763" y="3084513"/>
            <a:ext cx="5227637" cy="3328987"/>
            <a:chOff x="1233" y="1251"/>
            <a:chExt cx="3552" cy="2261"/>
          </a:xfrm>
        </p:grpSpPr>
        <p:sp>
          <p:nvSpPr>
            <p:cNvPr id="68613" name="Rectangle 5">
              <a:extLst>
                <a:ext uri="{FF2B5EF4-FFF2-40B4-BE49-F238E27FC236}">
                  <a16:creationId xmlns:a16="http://schemas.microsoft.com/office/drawing/2014/main" id="{3584A17D-9E8C-274E-AF64-858CDC3EA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9" y="2613"/>
              <a:ext cx="432" cy="2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1800">
                  <a:solidFill>
                    <a:srgbClr val="FFFFFF"/>
                  </a:solidFill>
                  <a:latin typeface="Arial" panose="020B0604020202020204" pitchFamily="34" charset="0"/>
                </a:rPr>
                <a:t>Task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14" name="Rectangle 6">
              <a:extLst>
                <a:ext uri="{FF2B5EF4-FFF2-40B4-BE49-F238E27FC236}">
                  <a16:creationId xmlns:a16="http://schemas.microsoft.com/office/drawing/2014/main" id="{BB861ED7-2BE4-3C8C-C746-4E4BB7185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5" y="2517"/>
              <a:ext cx="576" cy="2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1800">
                  <a:solidFill>
                    <a:srgbClr val="FFFFFF"/>
                  </a:solidFill>
                  <a:latin typeface="Arial" panose="020B0604020202020204" pitchFamily="34" charset="0"/>
                </a:rPr>
                <a:t>Agent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15" name="Rectangle 7">
              <a:extLst>
                <a:ext uri="{FF2B5EF4-FFF2-40B4-BE49-F238E27FC236}">
                  <a16:creationId xmlns:a16="http://schemas.microsoft.com/office/drawing/2014/main" id="{CA5EDE0D-89BA-E839-2C7D-AB84456B6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5" y="1557"/>
              <a:ext cx="432" cy="2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1800">
                  <a:solidFill>
                    <a:srgbClr val="FFFFFF"/>
                  </a:solidFill>
                  <a:latin typeface="Arial" panose="020B0604020202020204" pitchFamily="34" charset="0"/>
                </a:rPr>
                <a:t>Role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16" name="Rectangle 8">
              <a:extLst>
                <a:ext uri="{FF2B5EF4-FFF2-40B4-BE49-F238E27FC236}">
                  <a16:creationId xmlns:a16="http://schemas.microsoft.com/office/drawing/2014/main" id="{2D834BB7-BDF2-5CDF-AA0A-17899DA80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9" y="1557"/>
              <a:ext cx="576" cy="2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1800">
                  <a:solidFill>
                    <a:srgbClr val="FFFFFF"/>
                  </a:solidFill>
                  <a:latin typeface="Arial" panose="020B0604020202020204" pitchFamily="34" charset="0"/>
                </a:rPr>
                <a:t>Object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17" name="Line 9">
              <a:extLst>
                <a:ext uri="{FF2B5EF4-FFF2-40B4-BE49-F238E27FC236}">
                  <a16:creationId xmlns:a16="http://schemas.microsoft.com/office/drawing/2014/main" id="{EBA0A86C-6449-6D87-4908-B8BD463058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81" y="1797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18" name="Line 10">
              <a:extLst>
                <a:ext uri="{FF2B5EF4-FFF2-40B4-BE49-F238E27FC236}">
                  <a16:creationId xmlns:a16="http://schemas.microsoft.com/office/drawing/2014/main" id="{4BEE9BB9-800F-2575-1C8A-2C0BD10DD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2661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19" name="Line 11">
              <a:extLst>
                <a:ext uri="{FF2B5EF4-FFF2-40B4-BE49-F238E27FC236}">
                  <a16:creationId xmlns:a16="http://schemas.microsoft.com/office/drawing/2014/main" id="{AF01417B-042B-95B5-D4B4-E7BF1699CD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9" y="2229"/>
              <a:ext cx="480" cy="384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20" name="Line 12">
              <a:extLst>
                <a:ext uri="{FF2B5EF4-FFF2-40B4-BE49-F238E27FC236}">
                  <a16:creationId xmlns:a16="http://schemas.microsoft.com/office/drawing/2014/main" id="{38A42143-4C1B-A259-BBBD-0C329664E4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7" y="1797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21" name="Arc 13">
              <a:extLst>
                <a:ext uri="{FF2B5EF4-FFF2-40B4-BE49-F238E27FC236}">
                  <a16:creationId xmlns:a16="http://schemas.microsoft.com/office/drawing/2014/main" id="{0C5CAABB-EC9A-AFDC-04C0-1720B4066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1655"/>
              <a:ext cx="336" cy="33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9552 w 43200"/>
                <a:gd name="T1" fmla="*/ 97 h 43200"/>
                <a:gd name="T2" fmla="*/ 167 w 43200"/>
                <a:gd name="T3" fmla="*/ 18921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9552" y="97"/>
                  </a:moveTo>
                  <a:cubicBezTo>
                    <a:pt x="20232" y="32"/>
                    <a:pt x="20916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0704"/>
                    <a:pt x="55" y="19809"/>
                    <a:pt x="166" y="18920"/>
                  </a:cubicBezTo>
                </a:path>
                <a:path w="43200" h="43200" stroke="0" extrusionOk="0">
                  <a:moveTo>
                    <a:pt x="19552" y="97"/>
                  </a:moveTo>
                  <a:cubicBezTo>
                    <a:pt x="20232" y="32"/>
                    <a:pt x="20916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0704"/>
                    <a:pt x="55" y="19809"/>
                    <a:pt x="166" y="1892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22" name="Arc 14">
              <a:extLst>
                <a:ext uri="{FF2B5EF4-FFF2-40B4-BE49-F238E27FC236}">
                  <a16:creationId xmlns:a16="http://schemas.microsoft.com/office/drawing/2014/main" id="{CD58AFD6-26F8-0B5C-C86F-A6AB03F06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" y="2710"/>
              <a:ext cx="336" cy="33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0572 w 43200"/>
                <a:gd name="T1" fmla="*/ 24 h 43200"/>
                <a:gd name="T2" fmla="*/ 167 w 43200"/>
                <a:gd name="T3" fmla="*/ 18921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0572" y="24"/>
                  </a:moveTo>
                  <a:cubicBezTo>
                    <a:pt x="20914" y="8"/>
                    <a:pt x="21257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0704"/>
                    <a:pt x="55" y="19809"/>
                    <a:pt x="166" y="18920"/>
                  </a:cubicBezTo>
                </a:path>
                <a:path w="43200" h="43200" stroke="0" extrusionOk="0">
                  <a:moveTo>
                    <a:pt x="20572" y="24"/>
                  </a:moveTo>
                  <a:cubicBezTo>
                    <a:pt x="20914" y="8"/>
                    <a:pt x="21257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0704"/>
                    <a:pt x="55" y="19809"/>
                    <a:pt x="166" y="1892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23" name="Text Box 15">
              <a:extLst>
                <a:ext uri="{FF2B5EF4-FFF2-40B4-BE49-F238E27FC236}">
                  <a16:creationId xmlns:a16="http://schemas.microsoft.com/office/drawing/2014/main" id="{583B6B40-A339-FDC2-CA83-B4D1D17DF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550"/>
              <a:ext cx="568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Contains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24" name="Text Box 16">
              <a:extLst>
                <a:ext uri="{FF2B5EF4-FFF2-40B4-BE49-F238E27FC236}">
                  <a16:creationId xmlns:a16="http://schemas.microsoft.com/office/drawing/2014/main" id="{CD9B4B70-958D-D36F-CC6C-B772D56CA2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0" y="2029"/>
              <a:ext cx="741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Responsible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25" name="Text Box 17">
              <a:extLst>
                <a:ext uri="{FF2B5EF4-FFF2-40B4-BE49-F238E27FC236}">
                  <a16:creationId xmlns:a16="http://schemas.microsoft.com/office/drawing/2014/main" id="{8728F651-BE14-672A-A725-21E072212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4" y="2498"/>
              <a:ext cx="819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Performed_by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26" name="Text Box 18">
              <a:extLst>
                <a:ext uri="{FF2B5EF4-FFF2-40B4-BE49-F238E27FC236}">
                  <a16:creationId xmlns:a16="http://schemas.microsoft.com/office/drawing/2014/main" id="{6242EB05-FB65-F70B-DAEE-13979EF43D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7" y="2191"/>
              <a:ext cx="395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Plays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27" name="Text Box 19">
              <a:extLst>
                <a:ext uri="{FF2B5EF4-FFF2-40B4-BE49-F238E27FC236}">
                  <a16:creationId xmlns:a16="http://schemas.microsoft.com/office/drawing/2014/main" id="{65077111-A4DC-CF4B-6C25-5B3DEE7BE8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8" y="2191"/>
              <a:ext cx="539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Triggers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28" name="Text Box 20">
              <a:extLst>
                <a:ext uri="{FF2B5EF4-FFF2-40B4-BE49-F238E27FC236}">
                  <a16:creationId xmlns:a16="http://schemas.microsoft.com/office/drawing/2014/main" id="{3CC3F512-07D0-DFE0-7982-438E80D3B6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5" y="2882"/>
              <a:ext cx="527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Subtask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29" name="Text Box 21">
              <a:extLst>
                <a:ext uri="{FF2B5EF4-FFF2-40B4-BE49-F238E27FC236}">
                  <a16:creationId xmlns:a16="http://schemas.microsoft.com/office/drawing/2014/main" id="{300B7897-BC80-76B2-F0AA-84C8456F2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2174"/>
              <a:ext cx="371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Uses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30" name="Freeform 22">
              <a:extLst>
                <a:ext uri="{FF2B5EF4-FFF2-40B4-BE49-F238E27FC236}">
                  <a16:creationId xmlns:a16="http://schemas.microsoft.com/office/drawing/2014/main" id="{9398FA3B-3927-097F-DA4C-F0DE9971B2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5" y="1413"/>
              <a:ext cx="2160" cy="1200"/>
            </a:xfrm>
            <a:custGeom>
              <a:avLst/>
              <a:gdLst>
                <a:gd name="T0" fmla="*/ 0 w 2160"/>
                <a:gd name="T1" fmla="*/ 144 h 1200"/>
                <a:gd name="T2" fmla="*/ 0 w 2160"/>
                <a:gd name="T3" fmla="*/ 0 h 1200"/>
                <a:gd name="T4" fmla="*/ 2160 w 2160"/>
                <a:gd name="T5" fmla="*/ 0 h 1200"/>
                <a:gd name="T6" fmla="*/ 2160 w 2160"/>
                <a:gd name="T7" fmla="*/ 1200 h 1200"/>
                <a:gd name="T8" fmla="*/ 1776 w 2160"/>
                <a:gd name="T9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" h="1200">
                  <a:moveTo>
                    <a:pt x="0" y="144"/>
                  </a:moveTo>
                  <a:lnTo>
                    <a:pt x="0" y="0"/>
                  </a:lnTo>
                  <a:lnTo>
                    <a:pt x="2160" y="0"/>
                  </a:lnTo>
                  <a:lnTo>
                    <a:pt x="2160" y="1200"/>
                  </a:lnTo>
                  <a:lnTo>
                    <a:pt x="1776" y="120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31" name="Text Box 23">
              <a:extLst>
                <a:ext uri="{FF2B5EF4-FFF2-40B4-BE49-F238E27FC236}">
                  <a16:creationId xmlns:a16="http://schemas.microsoft.com/office/drawing/2014/main" id="{EA5A0154-492F-5C75-E950-7B9072009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0" y="1251"/>
              <a:ext cx="555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Used_by</a:t>
              </a:r>
              <a:endParaRPr lang="en-US" altLang="en-US" sz="1800" b="1">
                <a:latin typeface="Arial" panose="020B0604020202020204" pitchFamily="34" charset="0"/>
              </a:endParaRPr>
            </a:p>
          </p:txBody>
        </p:sp>
        <p:sp>
          <p:nvSpPr>
            <p:cNvPr id="68632" name="Arc 24">
              <a:extLst>
                <a:ext uri="{FF2B5EF4-FFF2-40B4-BE49-F238E27FC236}">
                  <a16:creationId xmlns:a16="http://schemas.microsoft.com/office/drawing/2014/main" id="{E7551DCC-D8DC-FD05-30D0-E73CE7F09E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" y="1653"/>
              <a:ext cx="336" cy="33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9552 w 43200"/>
                <a:gd name="T1" fmla="*/ 97 h 43200"/>
                <a:gd name="T2" fmla="*/ 167 w 43200"/>
                <a:gd name="T3" fmla="*/ 18921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19552" y="97"/>
                  </a:moveTo>
                  <a:cubicBezTo>
                    <a:pt x="20232" y="32"/>
                    <a:pt x="20916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0704"/>
                    <a:pt x="55" y="19809"/>
                    <a:pt x="166" y="18920"/>
                  </a:cubicBezTo>
                </a:path>
                <a:path w="43200" h="43200" stroke="0" extrusionOk="0">
                  <a:moveTo>
                    <a:pt x="19552" y="97"/>
                  </a:moveTo>
                  <a:cubicBezTo>
                    <a:pt x="20232" y="32"/>
                    <a:pt x="20916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0704"/>
                    <a:pt x="55" y="19809"/>
                    <a:pt x="166" y="1892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33" name="Text Box 25">
              <a:extLst>
                <a:ext uri="{FF2B5EF4-FFF2-40B4-BE49-F238E27FC236}">
                  <a16:creationId xmlns:a16="http://schemas.microsoft.com/office/drawing/2014/main" id="{2BC1E564-80AE-670B-02D6-1B13764D3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502"/>
              <a:ext cx="511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Subrole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34" name="Text Box 26">
              <a:extLst>
                <a:ext uri="{FF2B5EF4-FFF2-40B4-BE49-F238E27FC236}">
                  <a16:creationId xmlns:a16="http://schemas.microsoft.com/office/drawing/2014/main" id="{96AB6EA6-CBFA-1A5F-42C7-3081C36B99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0" y="1934"/>
              <a:ext cx="211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Is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35" name="Line 27">
              <a:extLst>
                <a:ext uri="{FF2B5EF4-FFF2-40B4-BE49-F238E27FC236}">
                  <a16:creationId xmlns:a16="http://schemas.microsoft.com/office/drawing/2014/main" id="{35FC5D37-7502-04A4-82CE-4FD6DE8D8A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7" y="1413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36" name="Line 28">
              <a:extLst>
                <a:ext uri="{FF2B5EF4-FFF2-40B4-BE49-F238E27FC236}">
                  <a16:creationId xmlns:a16="http://schemas.microsoft.com/office/drawing/2014/main" id="{66FCC364-B8CF-A106-FAD5-F3ADD3C69A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1" y="1797"/>
              <a:ext cx="1104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37" name="Freeform 29">
              <a:extLst>
                <a:ext uri="{FF2B5EF4-FFF2-40B4-BE49-F238E27FC236}">
                  <a16:creationId xmlns:a16="http://schemas.microsoft.com/office/drawing/2014/main" id="{68D9EBEB-FDC5-3512-6EEB-6C81D05E0A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1653"/>
              <a:ext cx="1104" cy="960"/>
            </a:xfrm>
            <a:custGeom>
              <a:avLst/>
              <a:gdLst>
                <a:gd name="T0" fmla="*/ 0 w 1104"/>
                <a:gd name="T1" fmla="*/ 960 h 960"/>
                <a:gd name="T2" fmla="*/ 480 w 1104"/>
                <a:gd name="T3" fmla="*/ 432 h 960"/>
                <a:gd name="T4" fmla="*/ 1104 w 1104"/>
                <a:gd name="T5" fmla="*/ 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04" h="960">
                  <a:moveTo>
                    <a:pt x="0" y="960"/>
                  </a:moveTo>
                  <a:cubicBezTo>
                    <a:pt x="148" y="776"/>
                    <a:pt x="296" y="592"/>
                    <a:pt x="480" y="432"/>
                  </a:cubicBezTo>
                  <a:cubicBezTo>
                    <a:pt x="664" y="272"/>
                    <a:pt x="884" y="136"/>
                    <a:pt x="110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38" name="Text Box 30">
              <a:extLst>
                <a:ext uri="{FF2B5EF4-FFF2-40B4-BE49-F238E27FC236}">
                  <a16:creationId xmlns:a16="http://schemas.microsoft.com/office/drawing/2014/main" id="{4802C1DE-FA20-202B-E672-475F0B6559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0" y="2259"/>
              <a:ext cx="819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Performed_by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39" name="Line 31">
              <a:extLst>
                <a:ext uri="{FF2B5EF4-FFF2-40B4-BE49-F238E27FC236}">
                  <a16:creationId xmlns:a16="http://schemas.microsoft.com/office/drawing/2014/main" id="{DDB7E948-5DC4-E433-0008-8F17BF6FB6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2832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40" name="Rectangle 32">
              <a:extLst>
                <a:ext uri="{FF2B5EF4-FFF2-40B4-BE49-F238E27FC236}">
                  <a16:creationId xmlns:a16="http://schemas.microsoft.com/office/drawing/2014/main" id="{3C6A5FB8-D52D-6254-31E3-738142271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" y="2133"/>
              <a:ext cx="591" cy="2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1800">
                  <a:solidFill>
                    <a:srgbClr val="FFFFFF"/>
                  </a:solidFill>
                  <a:latin typeface="Arial" panose="020B0604020202020204" pitchFamily="34" charset="0"/>
                </a:rPr>
                <a:t>Event</a:t>
              </a:r>
            </a:p>
          </p:txBody>
        </p:sp>
        <p:sp>
          <p:nvSpPr>
            <p:cNvPr id="68641" name="Rectangle 33">
              <a:extLst>
                <a:ext uri="{FF2B5EF4-FFF2-40B4-BE49-F238E27FC236}">
                  <a16:creationId xmlns:a16="http://schemas.microsoft.com/office/drawing/2014/main" id="{1F05067D-6CBE-81F3-A139-79D4D295D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880"/>
              <a:ext cx="591" cy="24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1800">
                  <a:solidFill>
                    <a:srgbClr val="FFFFFF"/>
                  </a:solidFill>
                  <a:latin typeface="Arial" panose="020B0604020202020204" pitchFamily="34" charset="0"/>
                </a:rPr>
                <a:t>Goal</a:t>
              </a:r>
            </a:p>
          </p:txBody>
        </p:sp>
        <p:sp>
          <p:nvSpPr>
            <p:cNvPr id="68642" name="Text Box 34">
              <a:extLst>
                <a:ext uri="{FF2B5EF4-FFF2-40B4-BE49-F238E27FC236}">
                  <a16:creationId xmlns:a16="http://schemas.microsoft.com/office/drawing/2014/main" id="{363EEC81-112A-D755-BBE5-301A77F6A5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9" y="2718"/>
              <a:ext cx="314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Has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43" name="Arc 35">
              <a:extLst>
                <a:ext uri="{FF2B5EF4-FFF2-40B4-BE49-F238E27FC236}">
                  <a16:creationId xmlns:a16="http://schemas.microsoft.com/office/drawing/2014/main" id="{6C22F079-DA08-A242-2DC6-54111AB0D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0" y="2976"/>
              <a:ext cx="336" cy="33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0572 w 43200"/>
                <a:gd name="T1" fmla="*/ 24 h 43200"/>
                <a:gd name="T2" fmla="*/ 167 w 43200"/>
                <a:gd name="T3" fmla="*/ 18921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0572" y="24"/>
                  </a:moveTo>
                  <a:cubicBezTo>
                    <a:pt x="20914" y="8"/>
                    <a:pt x="21257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0704"/>
                    <a:pt x="55" y="19809"/>
                    <a:pt x="166" y="18920"/>
                  </a:cubicBezTo>
                </a:path>
                <a:path w="43200" h="43200" stroke="0" extrusionOk="0">
                  <a:moveTo>
                    <a:pt x="20572" y="24"/>
                  </a:moveTo>
                  <a:cubicBezTo>
                    <a:pt x="20914" y="8"/>
                    <a:pt x="21257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20704"/>
                    <a:pt x="55" y="19809"/>
                    <a:pt x="166" y="1892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44" name="Text Box 36">
              <a:extLst>
                <a:ext uri="{FF2B5EF4-FFF2-40B4-BE49-F238E27FC236}">
                  <a16:creationId xmlns:a16="http://schemas.microsoft.com/office/drawing/2014/main" id="{1A4952BB-F53E-979A-4E12-C0898819EB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326"/>
              <a:ext cx="535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Subgoal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645" name="Arc 37">
              <a:extLst>
                <a:ext uri="{FF2B5EF4-FFF2-40B4-BE49-F238E27FC236}">
                  <a16:creationId xmlns:a16="http://schemas.microsoft.com/office/drawing/2014/main" id="{18435B9E-A934-4513-9066-1192D3A2F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3" y="2809"/>
              <a:ext cx="432" cy="340"/>
            </a:xfrm>
            <a:custGeom>
              <a:avLst/>
              <a:gdLst>
                <a:gd name="G0" fmla="+- 21600 0 0"/>
                <a:gd name="G1" fmla="+- 18932 0 0"/>
                <a:gd name="G2" fmla="+- 21600 0 0"/>
                <a:gd name="T0" fmla="*/ 31997 w 43200"/>
                <a:gd name="T1" fmla="*/ 0 h 40532"/>
                <a:gd name="T2" fmla="*/ 3194 w 43200"/>
                <a:gd name="T3" fmla="*/ 7629 h 40532"/>
                <a:gd name="T4" fmla="*/ 21600 w 43200"/>
                <a:gd name="T5" fmla="*/ 18932 h 40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0532" fill="none" extrusionOk="0">
                  <a:moveTo>
                    <a:pt x="31997" y="-1"/>
                  </a:moveTo>
                  <a:cubicBezTo>
                    <a:pt x="38906" y="3793"/>
                    <a:pt x="43200" y="11049"/>
                    <a:pt x="43200" y="18932"/>
                  </a:cubicBezTo>
                  <a:cubicBezTo>
                    <a:pt x="43200" y="30861"/>
                    <a:pt x="33529" y="40532"/>
                    <a:pt x="21600" y="40532"/>
                  </a:cubicBezTo>
                  <a:cubicBezTo>
                    <a:pt x="9670" y="40532"/>
                    <a:pt x="0" y="30861"/>
                    <a:pt x="0" y="18932"/>
                  </a:cubicBezTo>
                  <a:cubicBezTo>
                    <a:pt x="0" y="14941"/>
                    <a:pt x="1105" y="11029"/>
                    <a:pt x="3193" y="7628"/>
                  </a:cubicBezTo>
                </a:path>
                <a:path w="43200" h="40532" stroke="0" extrusionOk="0">
                  <a:moveTo>
                    <a:pt x="31997" y="-1"/>
                  </a:moveTo>
                  <a:cubicBezTo>
                    <a:pt x="38906" y="3793"/>
                    <a:pt x="43200" y="11049"/>
                    <a:pt x="43200" y="18932"/>
                  </a:cubicBezTo>
                  <a:cubicBezTo>
                    <a:pt x="43200" y="30861"/>
                    <a:pt x="33529" y="40532"/>
                    <a:pt x="21600" y="40532"/>
                  </a:cubicBezTo>
                  <a:cubicBezTo>
                    <a:pt x="9670" y="40532"/>
                    <a:pt x="0" y="30861"/>
                    <a:pt x="0" y="18932"/>
                  </a:cubicBezTo>
                  <a:cubicBezTo>
                    <a:pt x="0" y="14941"/>
                    <a:pt x="1105" y="11029"/>
                    <a:pt x="3193" y="7628"/>
                  </a:cubicBezTo>
                  <a:lnTo>
                    <a:pt x="21600" y="18932"/>
                  </a:lnTo>
                  <a:close/>
                </a:path>
              </a:pathLst>
            </a:custGeom>
            <a:noFill/>
            <a:ln w="28575">
              <a:solidFill>
                <a:srgbClr val="ED181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8646" name="Text Box 38">
              <a:extLst>
                <a:ext uri="{FF2B5EF4-FFF2-40B4-BE49-F238E27FC236}">
                  <a16:creationId xmlns:a16="http://schemas.microsoft.com/office/drawing/2014/main" id="{AFFEF868-189E-0B13-4A74-08CA6048A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3134"/>
              <a:ext cx="539" cy="1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200" b="1">
                  <a:latin typeface="Arial" panose="020B0604020202020204" pitchFamily="34" charset="0"/>
                </a:rPr>
                <a:t>Triggers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3E67D4B-5595-D1DB-FFA0-C6CF14EAA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Modelling Rich Interaction</a:t>
            </a:r>
            <a:endParaRPr lang="en-GB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B63369B-F015-B0D2-78D4-D528015E2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status–event analysis</a:t>
            </a:r>
          </a:p>
          <a:p>
            <a:endParaRPr lang="en-GB" altLang="en-US"/>
          </a:p>
          <a:p>
            <a:r>
              <a:rPr lang="en-GB" altLang="en-US"/>
              <a:t>rich environments in task analysis</a:t>
            </a:r>
          </a:p>
          <a:p>
            <a:endParaRPr lang="en-GB" altLang="en-US"/>
          </a:p>
          <a:p>
            <a:r>
              <a:rPr lang="en-GB" altLang="en-US"/>
              <a:t>sensor-based systems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2DD1C78-B50D-4E4A-251A-7C0D2788B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information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9906DEB-5931-4E23-43FC-73DD3A52A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tabLst>
                <a:tab pos="3194050" algn="ctr"/>
                <a:tab pos="3717925" algn="l"/>
              </a:tabLst>
            </a:pPr>
            <a:r>
              <a:rPr lang="en-GB" altLang="en-US"/>
              <a:t>pre-planned cognitive model</a:t>
            </a:r>
          </a:p>
          <a:p>
            <a:pPr>
              <a:buFontTx/>
              <a:buNone/>
              <a:tabLst>
                <a:tab pos="3194050" algn="ctr"/>
                <a:tab pos="3717925" algn="l"/>
              </a:tabLst>
            </a:pPr>
            <a:r>
              <a:rPr lang="en-GB" altLang="en-US"/>
              <a:t>		goal  </a:t>
            </a:r>
            <a:r>
              <a:rPr lang="en-GB" altLang="en-US" sz="2400">
                <a:solidFill>
                  <a:srgbClr val="EF1F1D"/>
                </a:solidFill>
                <a:sym typeface="Monotype Sorts" pitchFamily="2" charset="2"/>
              </a:rPr>
              <a:t></a:t>
            </a:r>
            <a:r>
              <a:rPr lang="en-GB" altLang="en-US"/>
              <a:t>  action</a:t>
            </a:r>
          </a:p>
          <a:p>
            <a:pPr>
              <a:buFontTx/>
              <a:buNone/>
              <a:tabLst>
                <a:tab pos="3194050" algn="ctr"/>
                <a:tab pos="3717925" algn="l"/>
              </a:tabLst>
            </a:pPr>
            <a:endParaRPr lang="en-GB" altLang="en-US"/>
          </a:p>
          <a:p>
            <a:pPr>
              <a:buFontTx/>
              <a:buNone/>
              <a:tabLst>
                <a:tab pos="3194050" algn="ctr"/>
                <a:tab pos="3717925" algn="l"/>
              </a:tabLst>
            </a:pPr>
            <a:r>
              <a:rPr lang="en-GB" altLang="en-US"/>
              <a:t>situated action</a:t>
            </a:r>
          </a:p>
          <a:p>
            <a:pPr>
              <a:buFontTx/>
              <a:buNone/>
              <a:tabLst>
                <a:tab pos="3194050" algn="ctr"/>
                <a:tab pos="3717925" algn="l"/>
              </a:tabLst>
            </a:pPr>
            <a:r>
              <a:rPr lang="en-GB" altLang="en-US"/>
              <a:t>		environment  </a:t>
            </a:r>
            <a:r>
              <a:rPr lang="en-GB" altLang="en-US" sz="2400">
                <a:solidFill>
                  <a:srgbClr val="EF1F1D"/>
                </a:solidFill>
                <a:sym typeface="Monotype Sorts" pitchFamily="2" charset="2"/>
              </a:rPr>
              <a:t></a:t>
            </a:r>
            <a:r>
              <a:rPr lang="en-GB" altLang="en-US"/>
              <a:t>  action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5E0F040-D2AB-ADD4-66E7-61B8B893CE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control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AB6ED63-5E2E-B3C8-0EE9-77FEDCF84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open loop control</a:t>
            </a:r>
          </a:p>
          <a:p>
            <a:pPr lvl="1"/>
            <a:r>
              <a:rPr lang="en-GB" altLang="en-US"/>
              <a:t>no feedback</a:t>
            </a:r>
          </a:p>
          <a:p>
            <a:pPr lvl="1"/>
            <a:r>
              <a:rPr lang="en-GB" altLang="en-US"/>
              <a:t>fragile</a:t>
            </a:r>
          </a:p>
          <a:p>
            <a:endParaRPr lang="en-GB" altLang="en-US"/>
          </a:p>
          <a:p>
            <a:pPr lvl="1"/>
            <a:endParaRPr lang="en-GB" altLang="en-US"/>
          </a:p>
        </p:txBody>
      </p:sp>
      <p:grpSp>
        <p:nvGrpSpPr>
          <p:cNvPr id="13316" name="Group 4">
            <a:extLst>
              <a:ext uri="{FF2B5EF4-FFF2-40B4-BE49-F238E27FC236}">
                <a16:creationId xmlns:a16="http://schemas.microsoft.com/office/drawing/2014/main" id="{4D22B8FE-E363-B018-14D4-4A057318CCE9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5105400"/>
            <a:ext cx="4876800" cy="854075"/>
            <a:chOff x="1200" y="1728"/>
            <a:chExt cx="3072" cy="538"/>
          </a:xfrm>
        </p:grpSpPr>
        <p:sp>
          <p:nvSpPr>
            <p:cNvPr id="13317" name="Rectangle 5">
              <a:extLst>
                <a:ext uri="{FF2B5EF4-FFF2-40B4-BE49-F238E27FC236}">
                  <a16:creationId xmlns:a16="http://schemas.microsoft.com/office/drawing/2014/main" id="{33B44135-8B83-5770-8936-184C33533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728"/>
              <a:ext cx="912" cy="5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control</a:t>
              </a:r>
              <a:br>
                <a:rPr lang="en-GB" altLang="en-US" sz="2000">
                  <a:latin typeface="Arial" panose="020B0604020202020204" pitchFamily="34" charset="0"/>
                </a:rPr>
              </a:br>
              <a:r>
                <a:rPr lang="en-GB" altLang="en-US" sz="2000">
                  <a:latin typeface="Arial" panose="020B0604020202020204" pitchFamily="34" charset="0"/>
                </a:rPr>
                <a:t>system</a:t>
              </a:r>
            </a:p>
          </p:txBody>
        </p:sp>
        <p:sp>
          <p:nvSpPr>
            <p:cNvPr id="13318" name="Rectangle 6">
              <a:extLst>
                <a:ext uri="{FF2B5EF4-FFF2-40B4-BE49-F238E27FC236}">
                  <a16:creationId xmlns:a16="http://schemas.microsoft.com/office/drawing/2014/main" id="{DAD6B38A-6395-CCFD-358A-F8ADAA65D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1728"/>
              <a:ext cx="1056" cy="5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environment</a:t>
              </a:r>
            </a:p>
          </p:txBody>
        </p:sp>
        <p:cxnSp>
          <p:nvCxnSpPr>
            <p:cNvPr id="13319" name="AutoShape 7">
              <a:extLst>
                <a:ext uri="{FF2B5EF4-FFF2-40B4-BE49-F238E27FC236}">
                  <a16:creationId xmlns:a16="http://schemas.microsoft.com/office/drawing/2014/main" id="{756840CE-EDF4-DA35-92BD-A8AB9DFD0F10}"/>
                </a:ext>
              </a:extLst>
            </p:cNvPr>
            <p:cNvCxnSpPr>
              <a:cxnSpLocks noChangeShapeType="1"/>
              <a:stCxn id="13317" idx="3"/>
              <a:endCxn id="13318" idx="1"/>
            </p:cNvCxnSpPr>
            <p:nvPr/>
          </p:nvCxnSpPr>
          <p:spPr bwMode="auto">
            <a:xfrm>
              <a:off x="2121" y="1992"/>
              <a:ext cx="1086" cy="0"/>
            </a:xfrm>
            <a:prstGeom prst="straightConnector1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320" name="Text Box 8">
              <a:extLst>
                <a:ext uri="{FF2B5EF4-FFF2-40B4-BE49-F238E27FC236}">
                  <a16:creationId xmlns:a16="http://schemas.microsoft.com/office/drawing/2014/main" id="{FA7E69F4-96AA-8FA2-DA6D-97B773B3B1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016"/>
              <a:ext cx="6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actions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22EC790-B588-086B-0A86-95FBD720A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control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A107AFA-C512-DCBE-830B-D61DFD84AC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solidFill>
                  <a:schemeClr val="bg2"/>
                </a:solidFill>
              </a:rPr>
              <a:t>open loop control</a:t>
            </a:r>
          </a:p>
          <a:p>
            <a:pPr lvl="1"/>
            <a:r>
              <a:rPr lang="en-GB" altLang="en-US">
                <a:solidFill>
                  <a:schemeClr val="bg2"/>
                </a:solidFill>
              </a:rPr>
              <a:t>no feedback</a:t>
            </a:r>
          </a:p>
          <a:p>
            <a:pPr lvl="1"/>
            <a:r>
              <a:rPr lang="en-GB" altLang="en-US">
                <a:solidFill>
                  <a:schemeClr val="bg2"/>
                </a:solidFill>
              </a:rPr>
              <a:t>fragile</a:t>
            </a:r>
          </a:p>
          <a:p>
            <a:r>
              <a:rPr lang="en-GB" altLang="en-US"/>
              <a:t>closed loop control</a:t>
            </a:r>
          </a:p>
          <a:p>
            <a:pPr lvl="1"/>
            <a:r>
              <a:rPr lang="en-GB" altLang="en-US"/>
              <a:t>uses feedback</a:t>
            </a:r>
          </a:p>
          <a:p>
            <a:pPr lvl="1"/>
            <a:r>
              <a:rPr lang="en-GB" altLang="en-US"/>
              <a:t>robust</a:t>
            </a:r>
          </a:p>
          <a:p>
            <a:pPr lvl="1"/>
            <a:endParaRPr lang="en-GB" altLang="en-US"/>
          </a:p>
        </p:txBody>
      </p:sp>
      <p:grpSp>
        <p:nvGrpSpPr>
          <p:cNvPr id="14340" name="Group 4">
            <a:extLst>
              <a:ext uri="{FF2B5EF4-FFF2-40B4-BE49-F238E27FC236}">
                <a16:creationId xmlns:a16="http://schemas.microsoft.com/office/drawing/2014/main" id="{4F0058E3-76AB-3E5B-2370-A6A2E98D7A1C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5105400"/>
            <a:ext cx="4876800" cy="854075"/>
            <a:chOff x="1200" y="1728"/>
            <a:chExt cx="3072" cy="538"/>
          </a:xfrm>
        </p:grpSpPr>
        <p:sp>
          <p:nvSpPr>
            <p:cNvPr id="14341" name="Rectangle 5">
              <a:extLst>
                <a:ext uri="{FF2B5EF4-FFF2-40B4-BE49-F238E27FC236}">
                  <a16:creationId xmlns:a16="http://schemas.microsoft.com/office/drawing/2014/main" id="{FD03ADEB-797B-D1E1-06A1-9367BEC40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728"/>
              <a:ext cx="912" cy="5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control</a:t>
              </a:r>
              <a:br>
                <a:rPr lang="en-GB" altLang="en-US" sz="2000">
                  <a:latin typeface="Arial" panose="020B0604020202020204" pitchFamily="34" charset="0"/>
                </a:rPr>
              </a:br>
              <a:r>
                <a:rPr lang="en-GB" altLang="en-US" sz="2000">
                  <a:latin typeface="Arial" panose="020B0604020202020204" pitchFamily="34" charset="0"/>
                </a:rPr>
                <a:t>system</a:t>
              </a:r>
            </a:p>
          </p:txBody>
        </p:sp>
        <p:sp>
          <p:nvSpPr>
            <p:cNvPr id="14342" name="Rectangle 6">
              <a:extLst>
                <a:ext uri="{FF2B5EF4-FFF2-40B4-BE49-F238E27FC236}">
                  <a16:creationId xmlns:a16="http://schemas.microsoft.com/office/drawing/2014/main" id="{0F0BAC2F-D187-F9DD-3649-11ABF0A19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1728"/>
              <a:ext cx="1056" cy="5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environment</a:t>
              </a:r>
            </a:p>
          </p:txBody>
        </p:sp>
        <p:cxnSp>
          <p:nvCxnSpPr>
            <p:cNvPr id="14343" name="AutoShape 7">
              <a:extLst>
                <a:ext uri="{FF2B5EF4-FFF2-40B4-BE49-F238E27FC236}">
                  <a16:creationId xmlns:a16="http://schemas.microsoft.com/office/drawing/2014/main" id="{F845BFEB-77FA-C067-4B95-4DA2C81FCC1A}"/>
                </a:ext>
              </a:extLst>
            </p:cNvPr>
            <p:cNvCxnSpPr>
              <a:cxnSpLocks noChangeShapeType="1"/>
              <a:stCxn id="14341" idx="3"/>
              <a:endCxn id="14342" idx="1"/>
            </p:cNvCxnSpPr>
            <p:nvPr/>
          </p:nvCxnSpPr>
          <p:spPr bwMode="auto">
            <a:xfrm>
              <a:off x="2121" y="1992"/>
              <a:ext cx="1086" cy="0"/>
            </a:xfrm>
            <a:prstGeom prst="straightConnector1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344" name="Text Box 8">
              <a:extLst>
                <a:ext uri="{FF2B5EF4-FFF2-40B4-BE49-F238E27FC236}">
                  <a16:creationId xmlns:a16="http://schemas.microsoft.com/office/drawing/2014/main" id="{3CCEF2D6-F9AA-1F95-BA3B-6108F89FC8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016"/>
              <a:ext cx="6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actions</a:t>
              </a:r>
            </a:p>
          </p:txBody>
        </p:sp>
      </p:grpSp>
      <p:grpSp>
        <p:nvGrpSpPr>
          <p:cNvPr id="14345" name="Group 9">
            <a:extLst>
              <a:ext uri="{FF2B5EF4-FFF2-40B4-BE49-F238E27FC236}">
                <a16:creationId xmlns:a16="http://schemas.microsoft.com/office/drawing/2014/main" id="{C39C42B6-665A-36A8-8890-EB199C067D45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4343400"/>
            <a:ext cx="3352800" cy="747713"/>
            <a:chOff x="1632" y="1248"/>
            <a:chExt cx="2112" cy="471"/>
          </a:xfrm>
        </p:grpSpPr>
        <p:sp>
          <p:nvSpPr>
            <p:cNvPr id="14346" name="Text Box 10">
              <a:extLst>
                <a:ext uri="{FF2B5EF4-FFF2-40B4-BE49-F238E27FC236}">
                  <a16:creationId xmlns:a16="http://schemas.microsoft.com/office/drawing/2014/main" id="{E69496D4-CB32-D0CF-860F-D5896EBF73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9" y="1382"/>
              <a:ext cx="7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2000">
                  <a:latin typeface="Arial" panose="020B0604020202020204" pitchFamily="34" charset="0"/>
                </a:rPr>
                <a:t>feedback</a:t>
              </a:r>
            </a:p>
          </p:txBody>
        </p:sp>
        <p:sp>
          <p:nvSpPr>
            <p:cNvPr id="14347" name="Rectangle 11">
              <a:extLst>
                <a:ext uri="{FF2B5EF4-FFF2-40B4-BE49-F238E27FC236}">
                  <a16:creationId xmlns:a16="http://schemas.microsoft.com/office/drawing/2014/main" id="{FB792ABB-9B4D-AECF-E25F-0393FBA97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1248"/>
              <a:ext cx="91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8" name="Rectangle 12">
              <a:extLst>
                <a:ext uri="{FF2B5EF4-FFF2-40B4-BE49-F238E27FC236}">
                  <a16:creationId xmlns:a16="http://schemas.microsoft.com/office/drawing/2014/main" id="{AD00AFF7-1537-2CA8-E703-C9A344C72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248"/>
              <a:ext cx="912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4349" name="AutoShape 13">
              <a:extLst>
                <a:ext uri="{FF2B5EF4-FFF2-40B4-BE49-F238E27FC236}">
                  <a16:creationId xmlns:a16="http://schemas.microsoft.com/office/drawing/2014/main" id="{2EBBAE5F-F0AE-5874-D7BA-8E6521FCB653}"/>
                </a:ext>
              </a:extLst>
            </p:cNvPr>
            <p:cNvCxnSpPr>
              <a:cxnSpLocks noChangeShapeType="1"/>
              <a:stCxn id="14342" idx="0"/>
              <a:endCxn id="14347" idx="3"/>
            </p:cNvCxnSpPr>
            <p:nvPr/>
          </p:nvCxnSpPr>
          <p:spPr bwMode="auto">
            <a:xfrm rot="5400000" flipH="1">
              <a:off x="2956" y="932"/>
              <a:ext cx="375" cy="1200"/>
            </a:xfrm>
            <a:prstGeom prst="bentConnector2">
              <a:avLst/>
            </a:prstGeom>
            <a:noFill/>
            <a:ln w="57150">
              <a:solidFill>
                <a:schemeClr val="accent2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50" name="AutoShape 14">
              <a:extLst>
                <a:ext uri="{FF2B5EF4-FFF2-40B4-BE49-F238E27FC236}">
                  <a16:creationId xmlns:a16="http://schemas.microsoft.com/office/drawing/2014/main" id="{2419B271-88E8-ACB9-C89E-10C9BB218F39}"/>
                </a:ext>
              </a:extLst>
            </p:cNvPr>
            <p:cNvCxnSpPr>
              <a:cxnSpLocks noChangeShapeType="1"/>
              <a:stCxn id="14348" idx="1"/>
              <a:endCxn id="14341" idx="0"/>
            </p:cNvCxnSpPr>
            <p:nvPr/>
          </p:nvCxnSpPr>
          <p:spPr bwMode="auto">
            <a:xfrm rot="10800000" flipV="1">
              <a:off x="1656" y="1344"/>
              <a:ext cx="984" cy="375"/>
            </a:xfrm>
            <a:prstGeom prst="bentConnector2">
              <a:avLst/>
            </a:prstGeom>
            <a:noFill/>
            <a:ln w="57150">
              <a:solidFill>
                <a:schemeClr val="accent2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D66C2B5-568E-B9E4-269B-B60763F7D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adding information</a:t>
            </a:r>
          </a:p>
        </p:txBody>
      </p:sp>
      <p:pic>
        <p:nvPicPr>
          <p:cNvPr id="3" name="Picture 2" descr="A diagram of a tea ceremony&#10;&#10;AI-generated content may be incorrect.">
            <a:extLst>
              <a:ext uri="{FF2B5EF4-FFF2-40B4-BE49-F238E27FC236}">
                <a16:creationId xmlns:a16="http://schemas.microsoft.com/office/drawing/2014/main" id="{06DE7700-AC2C-6BCF-B817-897F00F80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82" y="2362652"/>
            <a:ext cx="8210835" cy="287103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4BF6EEA7-6688-0669-A961-B54C7988E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adding information (ctd)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D7A252F-7E42-FAA2-4858-24AF67318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03200" indent="-203200">
              <a:lnSpc>
                <a:spcPct val="90000"/>
              </a:lnSpc>
              <a:buFontTx/>
              <a:buChar char=" "/>
            </a:pPr>
            <a:r>
              <a:rPr lang="en-GB" altLang="en-US" sz="2000"/>
              <a:t>information required when</a:t>
            </a:r>
          </a:p>
          <a:p>
            <a:pPr marL="806450" lvl="1" indent="-412750">
              <a:lnSpc>
                <a:spcPct val="90000"/>
              </a:lnSpc>
            </a:pPr>
            <a:r>
              <a:rPr lang="en-GB" altLang="en-US" sz="1800"/>
              <a:t>subtask involves input </a:t>
            </a:r>
            <a:r>
              <a:rPr lang="en-GB" altLang="en-US" sz="1400"/>
              <a:t>(or output)</a:t>
            </a:r>
          </a:p>
          <a:p>
            <a:pPr marL="806450" lvl="1" indent="-412750">
              <a:lnSpc>
                <a:spcPct val="90000"/>
              </a:lnSpc>
            </a:pPr>
            <a:r>
              <a:rPr lang="en-GB" altLang="en-US" sz="1800"/>
              <a:t>some kind of choice </a:t>
            </a:r>
            <a:r>
              <a:rPr lang="en-GB" altLang="en-US" sz="1400"/>
              <a:t>(how to know what to do)</a:t>
            </a:r>
            <a:endParaRPr lang="en-GB" altLang="en-US" sz="1800"/>
          </a:p>
          <a:p>
            <a:pPr marL="806450" lvl="1" indent="-412750">
              <a:lnSpc>
                <a:spcPct val="90000"/>
              </a:lnSpc>
            </a:pPr>
            <a:r>
              <a:rPr lang="en-GB" altLang="en-US" sz="1800"/>
              <a:t>subtask repeated </a:t>
            </a:r>
            <a:r>
              <a:rPr lang="en-GB" altLang="en-US" sz="1400"/>
              <a:t>(but iterations unspecified)</a:t>
            </a:r>
            <a:endParaRPr lang="en-GB" altLang="en-US" sz="1800"/>
          </a:p>
          <a:p>
            <a:pPr marL="203200" indent="-203200">
              <a:lnSpc>
                <a:spcPct val="90000"/>
              </a:lnSpc>
              <a:buFontTx/>
              <a:buChar char=" "/>
            </a:pPr>
            <a:endParaRPr lang="en-GB" altLang="en-US" sz="1000"/>
          </a:p>
          <a:p>
            <a:pPr marL="203200" indent="-203200">
              <a:lnSpc>
                <a:spcPct val="90000"/>
              </a:lnSpc>
              <a:buFontTx/>
              <a:buChar char=" "/>
            </a:pPr>
            <a:r>
              <a:rPr lang="en-GB" altLang="en-US" sz="2000"/>
              <a:t>sources of information</a:t>
            </a:r>
          </a:p>
          <a:p>
            <a:pPr marL="806450" lvl="1" indent="-412750">
              <a:lnSpc>
                <a:spcPct val="90000"/>
              </a:lnSpc>
              <a:buFont typeface="Times" charset="0"/>
              <a:buAutoNum type="romanLcPeriod"/>
            </a:pPr>
            <a:r>
              <a:rPr lang="en-GB" altLang="en-US" sz="1800"/>
              <a:t>part of existing task  </a:t>
            </a:r>
            <a:r>
              <a:rPr lang="en-GB" altLang="en-US" sz="1200"/>
              <a:t>(e.g. phone number entered)</a:t>
            </a:r>
            <a:endParaRPr lang="en-GB" altLang="en-US" sz="1400"/>
          </a:p>
          <a:p>
            <a:pPr marL="806450" lvl="1" indent="-412750">
              <a:lnSpc>
                <a:spcPct val="90000"/>
              </a:lnSpc>
              <a:buFont typeface="Times" charset="0"/>
              <a:buAutoNum type="romanLcPeriod"/>
            </a:pPr>
            <a:r>
              <a:rPr lang="en-GB" altLang="en-US" sz="1800"/>
              <a:t>user remembers it  </a:t>
            </a:r>
            <a:r>
              <a:rPr lang="en-GB" altLang="en-US" sz="1200"/>
              <a:t>(e.g. recall number after directory enquiry)</a:t>
            </a:r>
          </a:p>
          <a:p>
            <a:pPr marL="806450" lvl="1" indent="-412750">
              <a:lnSpc>
                <a:spcPct val="90000"/>
              </a:lnSpc>
              <a:buFont typeface="Times" charset="0"/>
              <a:buAutoNum type="romanLcPeriod"/>
            </a:pPr>
            <a:r>
              <a:rPr lang="en-GB" altLang="en-US" sz="1800"/>
              <a:t>on device display  </a:t>
            </a:r>
            <a:r>
              <a:rPr lang="en-GB" altLang="en-US" sz="1200"/>
              <a:t>(e.g. PDA address book, then dial)</a:t>
            </a:r>
            <a:r>
              <a:rPr lang="en-GB" altLang="en-US" sz="1800"/>
              <a:t> </a:t>
            </a:r>
          </a:p>
          <a:p>
            <a:pPr marL="806450" lvl="1" indent="-412750">
              <a:lnSpc>
                <a:spcPct val="90000"/>
              </a:lnSpc>
              <a:buFont typeface="Times" charset="0"/>
              <a:buAutoNum type="romanLcPeriod"/>
            </a:pPr>
            <a:r>
              <a:rPr lang="en-GB" altLang="en-US" sz="1800"/>
              <a:t>in the environment</a:t>
            </a:r>
          </a:p>
          <a:p>
            <a:pPr marL="1222375" lvl="2" indent="-225425">
              <a:lnSpc>
                <a:spcPct val="90000"/>
              </a:lnSpc>
            </a:pPr>
            <a:r>
              <a:rPr lang="en-GB" altLang="en-US" sz="1800"/>
              <a:t>pre-existing</a:t>
            </a:r>
            <a:r>
              <a:rPr lang="en-GB" altLang="en-US" sz="1600"/>
              <a:t>  </a:t>
            </a:r>
            <a:r>
              <a:rPr lang="en-GB" altLang="en-US" sz="1200"/>
              <a:t>(e.g. phone directory)</a:t>
            </a:r>
            <a:endParaRPr lang="en-GB" altLang="en-US" sz="1400"/>
          </a:p>
          <a:p>
            <a:pPr marL="1222375" lvl="2" indent="-225425">
              <a:lnSpc>
                <a:spcPct val="90000"/>
              </a:lnSpc>
            </a:pPr>
            <a:r>
              <a:rPr lang="en-GB" altLang="en-US" sz="1800"/>
              <a:t>created in task</a:t>
            </a:r>
            <a:r>
              <a:rPr lang="en-GB" altLang="en-US" sz="1600"/>
              <a:t>  </a:t>
            </a:r>
            <a:r>
              <a:rPr lang="en-GB" altLang="en-US" sz="1200"/>
              <a:t>(e.g. write number down on paper)</a:t>
            </a:r>
            <a:r>
              <a:rPr lang="en-GB" altLang="en-US" sz="1600"/>
              <a:t> </a:t>
            </a:r>
          </a:p>
          <a:p>
            <a:pPr marL="203200" indent="-203200">
              <a:lnSpc>
                <a:spcPct val="90000"/>
              </a:lnSpc>
              <a:buFontTx/>
              <a:buChar char=" "/>
            </a:pPr>
            <a:endParaRPr lang="en-GB" altLang="en-US" sz="1000"/>
          </a:p>
          <a:p>
            <a:pPr marL="203200" indent="-203200">
              <a:lnSpc>
                <a:spcPct val="90000"/>
              </a:lnSpc>
              <a:buFontTx/>
              <a:buChar char=" "/>
            </a:pPr>
            <a:r>
              <a:rPr lang="en-GB" altLang="en-US" sz="2000"/>
              <a:t>GUI easy </a:t>
            </a:r>
            <a:r>
              <a:rPr lang="en-GB" altLang="en-US" sz="1400"/>
              <a:t>(lots of space)</a:t>
            </a:r>
            <a:r>
              <a:rPr lang="en-GB" altLang="en-US" sz="2000"/>
              <a:t> mobile/PDA need to think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542E2A4-E322-CE7B-6DB6-D2D165C7F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triggers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B445BAF-2D5D-AAF4-FD1D-B8DB8D9ED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buFontTx/>
              <a:buNone/>
              <a:tabLst>
                <a:tab pos="1603375" algn="l"/>
                <a:tab pos="2168525" algn="l"/>
              </a:tabLst>
            </a:pPr>
            <a:r>
              <a:rPr lang="en-GB" altLang="en-US"/>
              <a:t>process	–	what happens and order</a:t>
            </a:r>
          </a:p>
          <a:p>
            <a:pPr>
              <a:buFontTx/>
              <a:buNone/>
              <a:tabLst>
                <a:tab pos="1603375" algn="l"/>
                <a:tab pos="2168525" algn="l"/>
              </a:tabLst>
            </a:pPr>
            <a:endParaRPr lang="en-GB" alt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32BAC3E-9ABF-CA5B-80A9-FAF52EB0B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953000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get post from</a:t>
            </a:r>
            <a:br>
              <a:rPr lang="en-GB" altLang="en-US" sz="1600">
                <a:latin typeface="Arial" panose="020B0604020202020204" pitchFamily="34" charset="0"/>
              </a:rPr>
            </a:br>
            <a:r>
              <a:rPr lang="en-GB" altLang="en-US" sz="1600">
                <a:latin typeface="Arial" panose="020B0604020202020204" pitchFamily="34" charset="0"/>
              </a:rPr>
              <a:t>pigeon hole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E98BC26B-A1BD-C776-9AA6-8012DA4F0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953000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bring post</a:t>
            </a:r>
            <a:br>
              <a:rPr lang="en-GB" altLang="en-US" sz="1600">
                <a:latin typeface="Arial" panose="020B0604020202020204" pitchFamily="34" charset="0"/>
              </a:rPr>
            </a:br>
            <a:r>
              <a:rPr lang="en-GB" altLang="en-US" sz="1600">
                <a:latin typeface="Arial" panose="020B0604020202020204" pitchFamily="34" charset="0"/>
              </a:rPr>
              <a:t>to desk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C26C634E-F6BA-4F59-E047-1BF356CBD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953000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open post</a:t>
            </a:r>
          </a:p>
        </p:txBody>
      </p:sp>
      <p:cxnSp>
        <p:nvCxnSpPr>
          <p:cNvPr id="16391" name="AutoShape 7">
            <a:extLst>
              <a:ext uri="{FF2B5EF4-FFF2-40B4-BE49-F238E27FC236}">
                <a16:creationId xmlns:a16="http://schemas.microsoft.com/office/drawing/2014/main" id="{713D3136-83DC-89EC-BDB7-4E49361442FF}"/>
              </a:ext>
            </a:extLst>
          </p:cNvPr>
          <p:cNvCxnSpPr>
            <a:cxnSpLocks noChangeShapeType="1"/>
            <a:stCxn id="16388" idx="3"/>
            <a:endCxn id="16389" idx="1"/>
          </p:cNvCxnSpPr>
          <p:nvPr/>
        </p:nvCxnSpPr>
        <p:spPr bwMode="auto">
          <a:xfrm>
            <a:off x="3290888" y="5334000"/>
            <a:ext cx="809625" cy="0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2" name="AutoShape 8">
            <a:extLst>
              <a:ext uri="{FF2B5EF4-FFF2-40B4-BE49-F238E27FC236}">
                <a16:creationId xmlns:a16="http://schemas.microsoft.com/office/drawing/2014/main" id="{C0011F82-4FDE-26BB-B947-1BEE9ABF253B}"/>
              </a:ext>
            </a:extLst>
          </p:cNvPr>
          <p:cNvCxnSpPr>
            <a:cxnSpLocks noChangeShapeType="1"/>
            <a:stCxn id="16389" idx="3"/>
            <a:endCxn id="16390" idx="1"/>
          </p:cNvCxnSpPr>
          <p:nvPr/>
        </p:nvCxnSpPr>
        <p:spPr bwMode="auto">
          <a:xfrm>
            <a:off x="5653088" y="5334000"/>
            <a:ext cx="809625" cy="0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8D20F5-2A9C-9A13-8961-88685AA91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triggers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9B37337-5195-EE09-3377-6AF654069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buFontTx/>
              <a:buNone/>
              <a:tabLst>
                <a:tab pos="1603375" algn="l"/>
                <a:tab pos="2168525" algn="l"/>
              </a:tabLst>
            </a:pPr>
            <a:r>
              <a:rPr lang="en-GB" altLang="en-US"/>
              <a:t>process	–	what happens and order</a:t>
            </a:r>
          </a:p>
          <a:p>
            <a:pPr>
              <a:buFontTx/>
              <a:buNone/>
              <a:tabLst>
                <a:tab pos="1603375" algn="l"/>
                <a:tab pos="2168525" algn="l"/>
              </a:tabLst>
            </a:pPr>
            <a:r>
              <a:rPr lang="en-GB" altLang="en-US"/>
              <a:t>triggers	–	when and why</a:t>
            </a:r>
          </a:p>
        </p:txBody>
      </p:sp>
      <p:sp>
        <p:nvSpPr>
          <p:cNvPr id="17412" name="AutoShape 4">
            <a:extLst>
              <a:ext uri="{FF2B5EF4-FFF2-40B4-BE49-F238E27FC236}">
                <a16:creationId xmlns:a16="http://schemas.microsoft.com/office/drawing/2014/main" id="{962230CC-EE9A-C522-4153-8774A7178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191000"/>
            <a:ext cx="685800" cy="1143000"/>
          </a:xfrm>
          <a:prstGeom prst="lightningBolt">
            <a:avLst/>
          </a:prstGeom>
          <a:solidFill>
            <a:srgbClr val="FFCC1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3" name="AutoShape 5">
            <a:extLst>
              <a:ext uri="{FF2B5EF4-FFF2-40B4-BE49-F238E27FC236}">
                <a16:creationId xmlns:a16="http://schemas.microsoft.com/office/drawing/2014/main" id="{C104BF64-93CB-094A-CF32-1B405EEDF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91000"/>
            <a:ext cx="685800" cy="1143000"/>
          </a:xfrm>
          <a:prstGeom prst="lightningBolt">
            <a:avLst/>
          </a:prstGeom>
          <a:solidFill>
            <a:srgbClr val="FFCC1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A1988809-5C83-45E4-6C11-502B88333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191000"/>
            <a:ext cx="685800" cy="1143000"/>
          </a:xfrm>
          <a:prstGeom prst="lightningBolt">
            <a:avLst/>
          </a:prstGeom>
          <a:solidFill>
            <a:srgbClr val="FFCC1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D13B9878-0B75-E8F6-3BCE-478DB3F0E6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86200"/>
            <a:ext cx="15636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first thing in the</a:t>
            </a:r>
          </a:p>
          <a:p>
            <a:pPr algn="ctr"/>
            <a:r>
              <a:rPr lang="en-GB" altLang="en-US" sz="1600">
                <a:latin typeface="Arial" panose="020B0604020202020204" pitchFamily="34" charset="0"/>
              </a:rPr>
              <a:t>morning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75059806-BF55-E29B-3140-011209D8E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962400"/>
            <a:ext cx="1277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holding post</a:t>
            </a: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F332E758-273A-BE63-7BE1-1797C125E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962400"/>
            <a:ext cx="1406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at coffee time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B2364936-F29A-2361-44B4-9A576A291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953000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get post from</a:t>
            </a:r>
            <a:br>
              <a:rPr lang="en-GB" altLang="en-US" sz="1600">
                <a:latin typeface="Arial" panose="020B0604020202020204" pitchFamily="34" charset="0"/>
              </a:rPr>
            </a:br>
            <a:r>
              <a:rPr lang="en-GB" altLang="en-US" sz="1600">
                <a:latin typeface="Arial" panose="020B0604020202020204" pitchFamily="34" charset="0"/>
              </a:rPr>
              <a:t>pigeon hole</a:t>
            </a:r>
          </a:p>
        </p:txBody>
      </p:sp>
      <p:sp>
        <p:nvSpPr>
          <p:cNvPr id="17419" name="Rectangle 11">
            <a:extLst>
              <a:ext uri="{FF2B5EF4-FFF2-40B4-BE49-F238E27FC236}">
                <a16:creationId xmlns:a16="http://schemas.microsoft.com/office/drawing/2014/main" id="{A0A94992-895C-E3CF-DBD4-31C562907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953000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bring post</a:t>
            </a:r>
            <a:br>
              <a:rPr lang="en-GB" altLang="en-US" sz="1600">
                <a:latin typeface="Arial" panose="020B0604020202020204" pitchFamily="34" charset="0"/>
              </a:rPr>
            </a:br>
            <a:r>
              <a:rPr lang="en-GB" altLang="en-US" sz="1600">
                <a:latin typeface="Arial" panose="020B0604020202020204" pitchFamily="34" charset="0"/>
              </a:rPr>
              <a:t>to desk</a:t>
            </a:r>
          </a:p>
        </p:txBody>
      </p:sp>
      <p:sp>
        <p:nvSpPr>
          <p:cNvPr id="17420" name="Rectangle 12">
            <a:extLst>
              <a:ext uri="{FF2B5EF4-FFF2-40B4-BE49-F238E27FC236}">
                <a16:creationId xmlns:a16="http://schemas.microsoft.com/office/drawing/2014/main" id="{89067886-E798-AAE6-9D5A-B304D093E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953000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sz="1600">
                <a:latin typeface="Arial" panose="020B0604020202020204" pitchFamily="34" charset="0"/>
              </a:rPr>
              <a:t>open post</a:t>
            </a:r>
          </a:p>
        </p:txBody>
      </p:sp>
      <p:cxnSp>
        <p:nvCxnSpPr>
          <p:cNvPr id="17421" name="AutoShape 13">
            <a:extLst>
              <a:ext uri="{FF2B5EF4-FFF2-40B4-BE49-F238E27FC236}">
                <a16:creationId xmlns:a16="http://schemas.microsoft.com/office/drawing/2014/main" id="{2CE09FF5-9DE5-4C84-4E13-412570F52CB7}"/>
              </a:ext>
            </a:extLst>
          </p:cNvPr>
          <p:cNvCxnSpPr>
            <a:cxnSpLocks noChangeShapeType="1"/>
            <a:stCxn id="17418" idx="3"/>
            <a:endCxn id="17419" idx="1"/>
          </p:cNvCxnSpPr>
          <p:nvPr/>
        </p:nvCxnSpPr>
        <p:spPr bwMode="auto">
          <a:xfrm>
            <a:off x="3290888" y="5334000"/>
            <a:ext cx="809625" cy="0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2" name="AutoShape 14">
            <a:extLst>
              <a:ext uri="{FF2B5EF4-FFF2-40B4-BE49-F238E27FC236}">
                <a16:creationId xmlns:a16="http://schemas.microsoft.com/office/drawing/2014/main" id="{27C2A19B-0704-033E-5D93-3708C9E333EF}"/>
              </a:ext>
            </a:extLst>
          </p:cNvPr>
          <p:cNvCxnSpPr>
            <a:cxnSpLocks noChangeShapeType="1"/>
            <a:stCxn id="17419" idx="3"/>
            <a:endCxn id="17420" idx="1"/>
          </p:cNvCxnSpPr>
          <p:nvPr/>
        </p:nvCxnSpPr>
        <p:spPr bwMode="auto">
          <a:xfrm>
            <a:off x="5653088" y="5334000"/>
            <a:ext cx="809625" cy="0"/>
          </a:xfrm>
          <a:prstGeom prst="straightConnector1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840180BD-166D-229B-5F2F-09CB4487B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common triggers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C745F15-F9B4-69F6-1D33-5FC4E1F0A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immediate</a:t>
            </a:r>
          </a:p>
          <a:p>
            <a:pPr lvl="1"/>
            <a:r>
              <a:rPr lang="en-GB" altLang="en-US" sz="2000"/>
              <a:t>straight after previous task</a:t>
            </a:r>
          </a:p>
          <a:p>
            <a:r>
              <a:rPr lang="en-GB" altLang="en-US" sz="2400"/>
              <a:t>temporal</a:t>
            </a:r>
          </a:p>
          <a:p>
            <a:pPr lvl="1"/>
            <a:r>
              <a:rPr lang="en-GB" altLang="en-US" sz="2000"/>
              <a:t>at a particular time</a:t>
            </a:r>
          </a:p>
          <a:p>
            <a:r>
              <a:rPr lang="en-GB" altLang="en-US" sz="2400"/>
              <a:t>sporadic</a:t>
            </a:r>
          </a:p>
          <a:p>
            <a:pPr lvl="1"/>
            <a:r>
              <a:rPr lang="en-GB" altLang="en-US" sz="2000"/>
              <a:t>when someone thinks of it!</a:t>
            </a:r>
          </a:p>
          <a:p>
            <a:r>
              <a:rPr lang="en-GB" altLang="en-US" sz="2400"/>
              <a:t>external event</a:t>
            </a:r>
          </a:p>
          <a:p>
            <a:pPr lvl="1"/>
            <a:r>
              <a:rPr lang="en-GB" altLang="en-US" sz="2000"/>
              <a:t>when something happens, e.g. phone call</a:t>
            </a:r>
          </a:p>
          <a:p>
            <a:r>
              <a:rPr lang="en-GB" altLang="en-US" sz="2400"/>
              <a:t>environmental cue</a:t>
            </a:r>
          </a:p>
          <a:p>
            <a:pPr lvl="1"/>
            <a:r>
              <a:rPr lang="en-GB" altLang="en-US" sz="2000"/>
              <a:t>something prompts action  …  artefacts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FB18885-2BDE-71F2-A768-AB3128291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artefacts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5EB2D1-261C-EC38-1F14-CA79D5C00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GB" altLang="en-US"/>
              <a:t>ethnographic studies</a:t>
            </a:r>
          </a:p>
          <a:p>
            <a:r>
              <a:rPr lang="en-GB" altLang="en-US"/>
              <a:t>as shared representation</a:t>
            </a:r>
          </a:p>
          <a:p>
            <a:r>
              <a:rPr lang="en-GB" altLang="en-US"/>
              <a:t>as focus of activity</a:t>
            </a:r>
          </a:p>
          <a:p>
            <a:pPr>
              <a:spcBef>
                <a:spcPct val="50000"/>
              </a:spcBef>
            </a:pPr>
            <a:r>
              <a:rPr lang="en-GB" altLang="en-US"/>
              <a:t>act as triggers, information sources, etc.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38AEB1B0-6789-0AC9-51F3-6FF8EED07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029200"/>
            <a:ext cx="8229600" cy="130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B776624-BAC1-1818-32F9-BF849BFAF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chemeClr val="tx1"/>
                </a:solidFill>
              </a:rPr>
              <a:t>placeholders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E355A09-07F4-387B-B8F6-DD32F44A3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knowing where you are in a process</a:t>
            </a:r>
          </a:p>
          <a:p>
            <a:pPr lvl="1"/>
            <a:r>
              <a:rPr lang="en-GB" altLang="en-US"/>
              <a:t>like a program counter</a:t>
            </a:r>
          </a:p>
          <a:p>
            <a:endParaRPr lang="en-GB" altLang="en-US"/>
          </a:p>
          <a:p>
            <a:r>
              <a:rPr lang="en-GB" altLang="en-US"/>
              <a:t>coding:</a:t>
            </a:r>
          </a:p>
          <a:p>
            <a:pPr lvl="1"/>
            <a:r>
              <a:rPr lang="en-GB" altLang="en-US"/>
              <a:t>memory</a:t>
            </a:r>
          </a:p>
          <a:p>
            <a:pPr lvl="1"/>
            <a:r>
              <a:rPr lang="en-GB" altLang="en-US"/>
              <a:t>explicit (e.g. to do list)</a:t>
            </a:r>
          </a:p>
          <a:p>
            <a:pPr lvl="1"/>
            <a:r>
              <a:rPr lang="en-GB" altLang="en-US"/>
              <a:t>in artefacts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731F6A8-17D1-6D2B-2A22-76F0E17BF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status–event analysis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9F20784-6E4E-AE75-6F82-304396144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714500" algn="l"/>
                <a:tab pos="2197100" algn="l"/>
                <a:tab pos="2959100" algn="l"/>
              </a:tabLst>
            </a:pPr>
            <a:r>
              <a:rPr lang="en-GB" altLang="en-US" sz="2400"/>
              <a:t>events	–	</a:t>
            </a:r>
            <a:r>
              <a:rPr lang="en-GB" altLang="en-US" sz="2000"/>
              <a:t>things that happen</a:t>
            </a:r>
            <a:endParaRPr lang="en-GB" altLang="en-US" sz="2400"/>
          </a:p>
          <a:p>
            <a:pPr lvl="2">
              <a:tabLst>
                <a:tab pos="1714500" algn="l"/>
                <a:tab pos="2197100" algn="l"/>
                <a:tab pos="2959100" algn="l"/>
              </a:tabLst>
            </a:pPr>
            <a:r>
              <a:rPr lang="en-GB" altLang="en-US" sz="1800"/>
              <a:t>e.g.  alarm bell, beeps, keystrokes</a:t>
            </a:r>
          </a:p>
          <a:p>
            <a:pPr>
              <a:tabLst>
                <a:tab pos="1714500" algn="l"/>
                <a:tab pos="2197100" algn="l"/>
                <a:tab pos="2959100" algn="l"/>
              </a:tabLst>
            </a:pPr>
            <a:r>
              <a:rPr lang="en-GB" altLang="en-US" sz="2400"/>
              <a:t>status	–	</a:t>
            </a:r>
            <a:r>
              <a:rPr lang="en-GB" altLang="en-US" sz="2000"/>
              <a:t>things that are</a:t>
            </a:r>
          </a:p>
          <a:p>
            <a:pPr lvl="2">
              <a:tabLst>
                <a:tab pos="1714500" algn="l"/>
                <a:tab pos="2197100" algn="l"/>
                <a:tab pos="2959100" algn="l"/>
              </a:tabLst>
            </a:pPr>
            <a:r>
              <a:rPr lang="en-GB" altLang="en-US" sz="1800"/>
              <a:t>e.g.  screen display, watch face, mouse position</a:t>
            </a:r>
          </a:p>
          <a:p>
            <a:pPr>
              <a:tabLst>
                <a:tab pos="1714500" algn="l"/>
                <a:tab pos="2197100" algn="l"/>
                <a:tab pos="2959100" algn="l"/>
              </a:tabLst>
            </a:pPr>
            <a:endParaRPr lang="en-GB" altLang="en-US" sz="1800"/>
          </a:p>
          <a:p>
            <a:pPr>
              <a:tabLst>
                <a:tab pos="1714500" algn="l"/>
                <a:tab pos="2197100" algn="l"/>
                <a:tab pos="2959100" algn="l"/>
              </a:tabLst>
            </a:pPr>
            <a:r>
              <a:rPr lang="en-GB" altLang="en-US" sz="1800"/>
              <a:t>unifying framework  –  system	</a:t>
            </a:r>
            <a:r>
              <a:rPr lang="en-GB" altLang="en-US" sz="1400"/>
              <a:t>(formal analysis)</a:t>
            </a:r>
            <a:br>
              <a:rPr lang="en-GB" altLang="en-US" sz="1800"/>
            </a:br>
            <a:r>
              <a:rPr lang="en-GB" altLang="en-US" sz="1800"/>
              <a:t>			–  user	</a:t>
            </a:r>
            <a:r>
              <a:rPr lang="en-GB" altLang="en-US" sz="1400"/>
              <a:t>(psychology &amp; heuristics)</a:t>
            </a:r>
          </a:p>
          <a:p>
            <a:pPr>
              <a:tabLst>
                <a:tab pos="1714500" algn="l"/>
                <a:tab pos="2197100" algn="l"/>
                <a:tab pos="2959100" algn="l"/>
              </a:tabLst>
            </a:pPr>
            <a:r>
              <a:rPr lang="en-GB" altLang="en-US" sz="1800"/>
              <a:t>time behaviour – detect delays,  select feedback</a:t>
            </a:r>
          </a:p>
          <a:p>
            <a:pPr>
              <a:tabLst>
                <a:tab pos="1714500" algn="l"/>
                <a:tab pos="2197100" algn="l"/>
                <a:tab pos="2959100" algn="l"/>
              </a:tabLst>
            </a:pPr>
            <a:r>
              <a:rPr lang="en-GB" altLang="en-US" sz="1800"/>
              <a:t>transferable phenomena</a:t>
            </a:r>
            <a:br>
              <a:rPr lang="en-GB" altLang="en-US" sz="1800"/>
            </a:br>
            <a:r>
              <a:rPr lang="en-GB" altLang="en-US" sz="1800"/>
              <a:t>	</a:t>
            </a:r>
            <a:r>
              <a:rPr lang="en-GB" altLang="en-US" sz="1400"/>
              <a:t>e.g.  polling  –  active agent discovers status change</a:t>
            </a:r>
            <a:endParaRPr lang="en-GB" altLang="en-US" sz="1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F0B75C8-8608-74F3-142C-BA6ADCF1BB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where are you?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7127CA-72C3-B04E-9CC1-7F2D45F4A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8" y="2132855"/>
            <a:ext cx="8748000" cy="748666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7B3976-BAD9-E02C-DD6F-7C7DC8A82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8" y="2132855"/>
            <a:ext cx="8748000" cy="748666"/>
          </a:xfrm>
          <a:prstGeom prst="rect">
            <a:avLst/>
          </a:prstGeom>
        </p:spPr>
      </p:pic>
      <p:sp>
        <p:nvSpPr>
          <p:cNvPr id="21506" name="Rectangle 2">
            <a:extLst>
              <a:ext uri="{FF2B5EF4-FFF2-40B4-BE49-F238E27FC236}">
                <a16:creationId xmlns:a16="http://schemas.microsoft.com/office/drawing/2014/main" id="{1F183141-351D-663D-3490-43FFE2DF92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/>
              <a:t>step 1. choose new flight level</a:t>
            </a: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907F5344-A5D7-B287-5C47-88DAC46B40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24200"/>
            <a:ext cx="590550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Rectangle 5">
            <a:extLst>
              <a:ext uri="{FF2B5EF4-FFF2-40B4-BE49-F238E27FC236}">
                <a16:creationId xmlns:a16="http://schemas.microsoft.com/office/drawing/2014/main" id="{C318341A-A778-CBA6-B3E7-3E3207348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57400"/>
            <a:ext cx="1524000" cy="914400"/>
          </a:xfrm>
          <a:prstGeom prst="rect">
            <a:avLst/>
          </a:prstGeom>
          <a:noFill/>
          <a:ln w="57150">
            <a:solidFill>
              <a:srgbClr val="4EA1D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0" name="Oval 6">
            <a:extLst>
              <a:ext uri="{FF2B5EF4-FFF2-40B4-BE49-F238E27FC236}">
                <a16:creationId xmlns:a16="http://schemas.microsoft.com/office/drawing/2014/main" id="{6139F61E-B9EB-F780-A0EE-962551780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505200"/>
            <a:ext cx="533400" cy="381000"/>
          </a:xfrm>
          <a:prstGeom prst="ellipse">
            <a:avLst/>
          </a:prstGeom>
          <a:noFill/>
          <a:ln w="57150">
            <a:solidFill>
              <a:srgbClr val="F63F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1" name="Oval 7">
            <a:extLst>
              <a:ext uri="{FF2B5EF4-FFF2-40B4-BE49-F238E27FC236}">
                <a16:creationId xmlns:a16="http://schemas.microsoft.com/office/drawing/2014/main" id="{089CEA38-44A9-8E9B-6784-43F0AF197F0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24200" y="3352800"/>
            <a:ext cx="533400" cy="381000"/>
          </a:xfrm>
          <a:prstGeom prst="ellipse">
            <a:avLst/>
          </a:prstGeom>
          <a:noFill/>
          <a:ln w="57150">
            <a:solidFill>
              <a:srgbClr val="F63F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47D356-4EDB-DB3E-FC77-5EFD6E749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8" y="2132855"/>
            <a:ext cx="8748000" cy="748666"/>
          </a:xfrm>
          <a:prstGeom prst="rect">
            <a:avLst/>
          </a:prstGeom>
        </p:spPr>
      </p:pic>
      <p:sp>
        <p:nvSpPr>
          <p:cNvPr id="22530" name="Rectangle 2">
            <a:extLst>
              <a:ext uri="{FF2B5EF4-FFF2-40B4-BE49-F238E27FC236}">
                <a16:creationId xmlns:a16="http://schemas.microsoft.com/office/drawing/2014/main" id="{70CF0DC7-FA9D-8022-8DCC-D56F4FEA02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/>
              <a:t>step 3. flight level confirmed</a:t>
            </a:r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38597672-9E25-D40A-95A0-A957E2568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124200"/>
            <a:ext cx="590550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3" name="Picture 5">
            <a:extLst>
              <a:ext uri="{FF2B5EF4-FFF2-40B4-BE49-F238E27FC236}">
                <a16:creationId xmlns:a16="http://schemas.microsoft.com/office/drawing/2014/main" id="{FD4BEF1C-0938-457B-D4ED-AE18332F1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164013"/>
            <a:ext cx="5867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4" name="Rectangle 6">
            <a:extLst>
              <a:ext uri="{FF2B5EF4-FFF2-40B4-BE49-F238E27FC236}">
                <a16:creationId xmlns:a16="http://schemas.microsoft.com/office/drawing/2014/main" id="{3E85A52D-4644-C03D-E62D-A5297186E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1524000" cy="914400"/>
          </a:xfrm>
          <a:prstGeom prst="rect">
            <a:avLst/>
          </a:prstGeom>
          <a:noFill/>
          <a:ln w="57150">
            <a:solidFill>
              <a:srgbClr val="4EA1D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C3344E97-3A5C-19A2-FDB7-6E861E0E6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087813"/>
            <a:ext cx="6019800" cy="1066800"/>
          </a:xfrm>
          <a:prstGeom prst="rect">
            <a:avLst/>
          </a:prstGeom>
          <a:noFill/>
          <a:ln w="57150">
            <a:solidFill>
              <a:srgbClr val="4EA1D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36" name="Oval 8">
            <a:extLst>
              <a:ext uri="{FF2B5EF4-FFF2-40B4-BE49-F238E27FC236}">
                <a16:creationId xmlns:a16="http://schemas.microsoft.com/office/drawing/2014/main" id="{FB1045A6-8784-4D9A-15E1-5FFDD2FB9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343400"/>
            <a:ext cx="533400" cy="381000"/>
          </a:xfrm>
          <a:prstGeom prst="ellipse">
            <a:avLst/>
          </a:prstGeom>
          <a:noFill/>
          <a:ln w="57150">
            <a:solidFill>
              <a:srgbClr val="F63F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37" name="AutoShape 9">
            <a:extLst>
              <a:ext uri="{FF2B5EF4-FFF2-40B4-BE49-F238E27FC236}">
                <a16:creationId xmlns:a16="http://schemas.microsoft.com/office/drawing/2014/main" id="{B5A56365-E11A-A728-137D-C33887BB0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05200"/>
            <a:ext cx="685800" cy="13716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921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A88D7F-DBB7-A468-7F30-9DAC100168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8" y="2132855"/>
            <a:ext cx="8748000" cy="748666"/>
          </a:xfrm>
          <a:prstGeom prst="rect">
            <a:avLst/>
          </a:prstGeom>
        </p:spPr>
      </p:pic>
      <p:sp>
        <p:nvSpPr>
          <p:cNvPr id="23554" name="Rectangle 2">
            <a:extLst>
              <a:ext uri="{FF2B5EF4-FFF2-40B4-BE49-F238E27FC236}">
                <a16:creationId xmlns:a16="http://schemas.microsoft.com/office/drawing/2014/main" id="{2FAFA455-3B46-56F9-2366-8977A135FB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/>
              <a:t>step 5. new flight level acheived</a:t>
            </a:r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E065B617-E61A-BEE0-F3B0-43B5CEB5F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164013"/>
            <a:ext cx="5867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7" name="Rectangle 5">
            <a:extLst>
              <a:ext uri="{FF2B5EF4-FFF2-40B4-BE49-F238E27FC236}">
                <a16:creationId xmlns:a16="http://schemas.microsoft.com/office/drawing/2014/main" id="{EA96B00C-3B83-9C2E-ACEF-D20112C8D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057400"/>
            <a:ext cx="1600200" cy="914400"/>
          </a:xfrm>
          <a:prstGeom prst="rect">
            <a:avLst/>
          </a:prstGeom>
          <a:noFill/>
          <a:ln w="57150">
            <a:solidFill>
              <a:srgbClr val="4EA1D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23559" name="Picture 7">
            <a:extLst>
              <a:ext uri="{FF2B5EF4-FFF2-40B4-BE49-F238E27FC236}">
                <a16:creationId xmlns:a16="http://schemas.microsoft.com/office/drawing/2014/main" id="{C1E9D6B4-548C-3C34-8E0C-7FC2E4534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30813"/>
            <a:ext cx="5868988" cy="94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60" name="Rectangle 8">
            <a:extLst>
              <a:ext uri="{FF2B5EF4-FFF2-40B4-BE49-F238E27FC236}">
                <a16:creationId xmlns:a16="http://schemas.microsoft.com/office/drawing/2014/main" id="{ECB137C8-498E-38DD-3F6F-AE3989835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1600"/>
            <a:ext cx="6019800" cy="1066800"/>
          </a:xfrm>
          <a:prstGeom prst="rect">
            <a:avLst/>
          </a:prstGeom>
          <a:noFill/>
          <a:ln w="57150">
            <a:solidFill>
              <a:srgbClr val="4EA1D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1" name="Oval 9">
            <a:extLst>
              <a:ext uri="{FF2B5EF4-FFF2-40B4-BE49-F238E27FC236}">
                <a16:creationId xmlns:a16="http://schemas.microsoft.com/office/drawing/2014/main" id="{5AB7C52B-5E62-46F3-AEA1-C8DC9DD6A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638800"/>
            <a:ext cx="533400" cy="381000"/>
          </a:xfrm>
          <a:prstGeom prst="ellipse">
            <a:avLst/>
          </a:prstGeom>
          <a:noFill/>
          <a:ln w="57150">
            <a:solidFill>
              <a:srgbClr val="F63F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62" name="AutoShape 10">
            <a:extLst>
              <a:ext uri="{FF2B5EF4-FFF2-40B4-BE49-F238E27FC236}">
                <a16:creationId xmlns:a16="http://schemas.microsoft.com/office/drawing/2014/main" id="{EEE85C12-D28F-268D-AF6E-DBCE7B3A9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598988"/>
            <a:ext cx="685800" cy="13716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rgbClr val="FF921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AD3233CA-FB14-E06C-C19E-E883F0044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tracing placeholders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1EC0BB6-D145-DFDA-11FD-D4903411C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2400" indent="-152400">
              <a:buFontTx/>
              <a:buChar char=" "/>
            </a:pPr>
            <a:r>
              <a:rPr lang="en-GB" altLang="en-US" sz="2400"/>
              <a:t>a form of information, may be …</a:t>
            </a:r>
          </a:p>
          <a:p>
            <a:pPr marL="628650" lvl="1"/>
            <a:r>
              <a:rPr lang="en-GB" altLang="en-US" sz="2000"/>
              <a:t>in people’s heads</a:t>
            </a:r>
          </a:p>
          <a:p>
            <a:pPr marL="1047750" lvl="2"/>
            <a:r>
              <a:rPr lang="en-GB" altLang="en-US" sz="1800"/>
              <a:t>remembering what to do next</a:t>
            </a:r>
          </a:p>
          <a:p>
            <a:pPr marL="628650" lvl="1"/>
            <a:r>
              <a:rPr lang="en-GB" altLang="en-US" sz="2000"/>
              <a:t>explicitly in the environment</a:t>
            </a:r>
          </a:p>
          <a:p>
            <a:pPr marL="1047750" lvl="2"/>
            <a:r>
              <a:rPr lang="en-GB" altLang="en-US" sz="1800"/>
              <a:t>to-do lists, planning charts, flight strips, workflow</a:t>
            </a:r>
          </a:p>
          <a:p>
            <a:pPr marL="628650" lvl="1"/>
            <a:r>
              <a:rPr lang="en-GB" altLang="en-US" sz="2000"/>
              <a:t>implicitly in the environment</a:t>
            </a:r>
          </a:p>
          <a:p>
            <a:pPr marL="1047750" lvl="2"/>
            <a:r>
              <a:rPr lang="en-GB" altLang="en-US" sz="1800"/>
              <a:t>location and disposition of artefacts</a:t>
            </a:r>
            <a:endParaRPr lang="en-GB" altLang="en-US" sz="1400"/>
          </a:p>
          <a:p>
            <a:pPr marL="152400" indent="-152400"/>
            <a:endParaRPr lang="en-GB" altLang="en-US" sz="1200"/>
          </a:p>
          <a:p>
            <a:pPr marL="152400" indent="-152400">
              <a:buFontTx/>
              <a:buChar char=" "/>
            </a:pPr>
            <a:r>
              <a:rPr lang="en-GB" altLang="en-US" sz="2400"/>
              <a:t>electronic environments …</a:t>
            </a:r>
          </a:p>
          <a:p>
            <a:pPr marL="628650" lvl="1"/>
            <a:r>
              <a:rPr lang="en-GB" altLang="en-US" sz="2000"/>
              <a:t>fewer affordances for artefacts</a:t>
            </a:r>
          </a:p>
          <a:p>
            <a:pPr marL="628650" lvl="1"/>
            <a:r>
              <a:rPr lang="en-GB" altLang="en-US" sz="2000"/>
              <a:t>danger for careless design!</a:t>
            </a:r>
          </a:p>
        </p:txBody>
      </p:sp>
      <p:grpSp>
        <p:nvGrpSpPr>
          <p:cNvPr id="71687" name="Group 7">
            <a:extLst>
              <a:ext uri="{FF2B5EF4-FFF2-40B4-BE49-F238E27FC236}">
                <a16:creationId xmlns:a16="http://schemas.microsoft.com/office/drawing/2014/main" id="{25343A0F-60AD-5E1B-D61C-96ECD7655C8B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4572000"/>
            <a:ext cx="5621338" cy="1028700"/>
            <a:chOff x="2064" y="2880"/>
            <a:chExt cx="3541" cy="648"/>
          </a:xfrm>
        </p:grpSpPr>
        <p:sp>
          <p:nvSpPr>
            <p:cNvPr id="71684" name="Text Box 4">
              <a:extLst>
                <a:ext uri="{FF2B5EF4-FFF2-40B4-BE49-F238E27FC236}">
                  <a16:creationId xmlns:a16="http://schemas.microsoft.com/office/drawing/2014/main" id="{9AB1B105-FDA9-F0E2-78EC-0A30EA6C25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120"/>
              <a:ext cx="1717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800">
                  <a:latin typeface="Verdana" panose="020B0604030504040204" pitchFamily="34" charset="0"/>
                </a:rPr>
                <a:t>papers tidy or skewed</a:t>
              </a:r>
            </a:p>
            <a:p>
              <a:r>
                <a:rPr lang="en-GB" altLang="en-US" sz="1800">
                  <a:latin typeface="Verdana" panose="020B0604030504040204" pitchFamily="34" charset="0"/>
                </a:rPr>
                <a:t>letter open or closed</a:t>
              </a:r>
            </a:p>
          </p:txBody>
        </p:sp>
        <p:sp>
          <p:nvSpPr>
            <p:cNvPr id="71685" name="Line 5">
              <a:extLst>
                <a:ext uri="{FF2B5EF4-FFF2-40B4-BE49-F238E27FC236}">
                  <a16:creationId xmlns:a16="http://schemas.microsoft.com/office/drawing/2014/main" id="{F627D931-5A0B-EADE-3BC5-09D55B7A94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2928"/>
              <a:ext cx="1056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686" name="AutoShape 6">
              <a:extLst>
                <a:ext uri="{FF2B5EF4-FFF2-40B4-BE49-F238E27FC236}">
                  <a16:creationId xmlns:a16="http://schemas.microsoft.com/office/drawing/2014/main" id="{2A08938E-C1DD-B868-4525-84D39298A900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2448" y="2496"/>
              <a:ext cx="48" cy="816"/>
            </a:xfrm>
            <a:prstGeom prst="leftBrace">
              <a:avLst>
                <a:gd name="adj1" fmla="val 141667"/>
                <a:gd name="adj2" fmla="val 5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136907D-0050-A844-D465-1638C877640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low intention and </a:t>
            </a:r>
            <a:br>
              <a:rPr lang="en-GB" altLang="en-US" sz="3600"/>
            </a:br>
            <a:r>
              <a:rPr lang="en-GB" altLang="en-US" sz="3600"/>
              <a:t>sensor-based interaction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0E20161-6E27-AFBA-7F0A-2D7100D0724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2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E758F2E-7C2C-2EBB-8CD1-6924AE4CA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car courtesy lights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87A7EC0-7864-A1D0-9734-74F1C42B7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turn 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when doors unlocked/open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turned off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after time period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when engine turned on</a:t>
            </a:r>
          </a:p>
          <a:p>
            <a:pPr lvl="1">
              <a:lnSpc>
                <a:spcPct val="90000"/>
              </a:lnSpc>
            </a:pPr>
            <a:endParaRPr lang="en-GB" altLang="en-US" sz="2000"/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FE5F1A23-1BFF-100E-67BD-AFF7FE09D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343525"/>
            <a:ext cx="56499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incidentally</a:t>
            </a:r>
            <a:r>
              <a:rPr lang="en-US" altLang="en-US" sz="2800">
                <a:latin typeface="Verdana" panose="020B0604030504040204" pitchFamily="34" charset="0"/>
              </a:rPr>
              <a:t> the lights come on</a:t>
            </a:r>
            <a:endParaRPr lang="en-GB" altLang="en-US"/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9BC6EA82-9869-2142-9C27-595AD7743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4724400"/>
            <a:ext cx="68421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latin typeface="Verdana" panose="020B0604030504040204" pitchFamily="34" charset="0"/>
              </a:rPr>
              <a:t>driver's </a:t>
            </a: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purpose</a:t>
            </a:r>
            <a:r>
              <a:rPr lang="en-US" altLang="en-US" sz="2800">
                <a:latin typeface="Verdana" panose="020B0604030504040204" pitchFamily="34" charset="0"/>
              </a:rPr>
              <a:t> is to get into the car</a:t>
            </a:r>
            <a:endParaRPr lang="en-GB" altLang="en-US"/>
          </a:p>
        </p:txBody>
      </p:sp>
      <p:pic>
        <p:nvPicPr>
          <p:cNvPr id="27654" name="Picture 6">
            <a:extLst>
              <a:ext uri="{FF2B5EF4-FFF2-40B4-BE49-F238E27FC236}">
                <a16:creationId xmlns:a16="http://schemas.microsoft.com/office/drawing/2014/main" id="{3B6758A9-B840-F9FA-7F00-02AC8764B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55788"/>
            <a:ext cx="2438400" cy="227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 autoUpdateAnimBg="0"/>
      <p:bldP spid="2765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6B16903-A250-4483-1BF5-F0C804404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Pepys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7D2A354-009F-6E26-EC74-029FD973BD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Xerox Cambridge (RIP)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active badges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automatic diaries</a:t>
            </a:r>
          </a:p>
        </p:txBody>
      </p:sp>
      <p:sp>
        <p:nvSpPr>
          <p:cNvPr id="28676" name="Text Box 4">
            <a:extLst>
              <a:ext uri="{FF2B5EF4-FFF2-40B4-BE49-F238E27FC236}">
                <a16:creationId xmlns:a16="http://schemas.microsoft.com/office/drawing/2014/main" id="{20DDBD0C-5B34-1D93-9965-166AA0A1E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343525"/>
            <a:ext cx="579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incidentally</a:t>
            </a:r>
            <a:r>
              <a:rPr lang="en-US" altLang="en-US" sz="2800">
                <a:latin typeface="Verdana" panose="020B0604030504040204" pitchFamily="34" charset="0"/>
              </a:rPr>
              <a:t> diary entry created</a:t>
            </a:r>
            <a:endParaRPr lang="en-GB" alt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1BC83A47-3BAA-A992-9CA8-1785E4015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4724400"/>
            <a:ext cx="64817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latin typeface="Verdana" panose="020B0604030504040204" pitchFamily="34" charset="0"/>
              </a:rPr>
              <a:t>Allan's </a:t>
            </a: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purpose</a:t>
            </a:r>
            <a:r>
              <a:rPr lang="en-US" altLang="en-US" sz="2800">
                <a:latin typeface="Verdana" panose="020B0604030504040204" pitchFamily="34" charset="0"/>
              </a:rPr>
              <a:t> to visit Paul’s office</a:t>
            </a:r>
            <a:endParaRPr lang="en-GB" altLang="en-US"/>
          </a:p>
        </p:txBody>
      </p:sp>
      <p:pic>
        <p:nvPicPr>
          <p:cNvPr id="28678" name="Picture 6">
            <a:extLst>
              <a:ext uri="{FF2B5EF4-FFF2-40B4-BE49-F238E27FC236}">
                <a16:creationId xmlns:a16="http://schemas.microsoft.com/office/drawing/2014/main" id="{B4D14643-EB89-DAFE-D376-12C5C318C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828800"/>
            <a:ext cx="197008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  <p:bldP spid="2867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3B7CE2B-EAB9-0844-7077-6F8A83A9E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MediaCup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3DF62F0-A2A8-52A7-48D4-7B93DE154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cup has sensors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heat, movement, pressure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broadcasts state (IR)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used for awareness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user is moving, drinking, …</a:t>
            </a: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606DEBE8-901D-02EE-4E41-D6667C52E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43525"/>
            <a:ext cx="624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incidentally</a:t>
            </a:r>
            <a:r>
              <a:rPr lang="en-US" altLang="en-US" sz="2800">
                <a:latin typeface="Verdana" panose="020B0604030504040204" pitchFamily="34" charset="0"/>
              </a:rPr>
              <a:t> colleagues are aware</a:t>
            </a:r>
            <a:endParaRPr lang="en-GB" altLang="en-US"/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EFB2AFCA-1150-A340-080B-43A0DB319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4724400"/>
            <a:ext cx="54467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latin typeface="Verdana" panose="020B0604030504040204" pitchFamily="34" charset="0"/>
              </a:rPr>
              <a:t>Han's </a:t>
            </a: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purpose</a:t>
            </a:r>
            <a:r>
              <a:rPr lang="en-US" altLang="en-US" sz="2800">
                <a:latin typeface="Verdana" panose="020B0604030504040204" pitchFamily="34" charset="0"/>
              </a:rPr>
              <a:t> to drink coffee</a:t>
            </a:r>
            <a:endParaRPr lang="en-GB" altLang="en-US"/>
          </a:p>
        </p:txBody>
      </p:sp>
      <p:pic>
        <p:nvPicPr>
          <p:cNvPr id="29702" name="Picture 6">
            <a:extLst>
              <a:ext uri="{FF2B5EF4-FFF2-40B4-BE49-F238E27FC236}">
                <a16:creationId xmlns:a16="http://schemas.microsoft.com/office/drawing/2014/main" id="{8DC90A4F-F2C4-0A94-95A8-356BCC248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47800"/>
            <a:ext cx="2251075" cy="29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 autoUpdateAnimBg="0"/>
      <p:bldP spid="29701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DF0915B-CFCD-C980-2561-3457B6137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shopping cart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AA3F437-0721-7CE2-9444-F3BCD9300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/>
              <a:t>goods in shopping cart analysed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e.g. Amazon books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used to build knowledge about books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people who like X also like Y</a:t>
            </a:r>
          </a:p>
          <a:p>
            <a:pPr>
              <a:lnSpc>
                <a:spcPct val="90000"/>
              </a:lnSpc>
            </a:pPr>
            <a:r>
              <a:rPr lang="en-GB" altLang="en-US" sz="2000"/>
              <a:t>used to give you suggestions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“you might like to look at …”, “special offer …”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254B53F0-A57F-7192-1CA0-E8E78200C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43525"/>
            <a:ext cx="624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incidentally</a:t>
            </a:r>
            <a:r>
              <a:rPr lang="en-US" altLang="en-US" sz="2800">
                <a:latin typeface="Verdana" panose="020B0604030504040204" pitchFamily="34" charset="0"/>
              </a:rPr>
              <a:t> shown related titles</a:t>
            </a:r>
            <a:endParaRPr lang="en-GB" altLang="en-US"/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EA21B228-CEE1-824D-0508-D1D212A2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5075" y="4724400"/>
            <a:ext cx="48974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latin typeface="Verdana" panose="020B0604030504040204" pitchFamily="34" charset="0"/>
              </a:rPr>
              <a:t>my </a:t>
            </a: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purpose</a:t>
            </a:r>
            <a:r>
              <a:rPr lang="en-US" altLang="en-US" sz="2800">
                <a:latin typeface="Verdana" panose="020B0604030504040204" pitchFamily="34" charset="0"/>
              </a:rPr>
              <a:t> to buy a book</a:t>
            </a:r>
            <a:endParaRPr lang="en-GB" altLang="en-US"/>
          </a:p>
        </p:txBody>
      </p:sp>
      <p:pic>
        <p:nvPicPr>
          <p:cNvPr id="30726" name="Picture 6">
            <a:extLst>
              <a:ext uri="{FF2B5EF4-FFF2-40B4-BE49-F238E27FC236}">
                <a16:creationId xmlns:a16="http://schemas.microsoft.com/office/drawing/2014/main" id="{65688A99-F35B-968A-B7B3-3B0340D28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420813"/>
            <a:ext cx="914400" cy="78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autoUpdateAnimBg="0"/>
      <p:bldP spid="3072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FF7F29D9-D2B5-31D9-2845-8389DB568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rich set of phenomena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30A3F16C-301F-BFDB-928F-C64EDEA3B1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30000"/>
              </a:spcAft>
              <a:buFontTx/>
              <a:buNone/>
              <a:tabLst>
                <a:tab pos="762000" algn="l"/>
                <a:tab pos="2857500" algn="ctr"/>
                <a:tab pos="4953000" algn="ctr"/>
              </a:tabLst>
            </a:pPr>
            <a:r>
              <a:rPr lang="en-GB" altLang="en-US" sz="1800"/>
              <a:t>			events	status</a:t>
            </a:r>
          </a:p>
          <a:p>
            <a:pPr>
              <a:lnSpc>
                <a:spcPct val="90000"/>
              </a:lnSpc>
              <a:buFontTx/>
              <a:buNone/>
              <a:tabLst>
                <a:tab pos="762000" algn="l"/>
                <a:tab pos="2857500" algn="ctr"/>
                <a:tab pos="4953000" algn="ctr"/>
              </a:tabLst>
            </a:pPr>
            <a:r>
              <a:rPr lang="en-GB" altLang="en-US" sz="1800"/>
              <a:t>		input	keypress	mouse position</a:t>
            </a:r>
          </a:p>
          <a:p>
            <a:pPr>
              <a:lnSpc>
                <a:spcPct val="90000"/>
              </a:lnSpc>
              <a:buFontTx/>
              <a:buNone/>
              <a:tabLst>
                <a:tab pos="762000" algn="l"/>
                <a:tab pos="2857500" algn="ctr"/>
                <a:tab pos="4953000" algn="ctr"/>
              </a:tabLst>
            </a:pPr>
            <a:r>
              <a:rPr lang="en-GB" altLang="en-US" sz="1800"/>
              <a:t>		output	beep	display</a:t>
            </a:r>
          </a:p>
          <a:p>
            <a:pPr>
              <a:lnSpc>
                <a:spcPct val="90000"/>
              </a:lnSpc>
              <a:buFontTx/>
              <a:buNone/>
              <a:tabLst>
                <a:tab pos="762000" algn="l"/>
                <a:tab pos="2857500" algn="ctr"/>
                <a:tab pos="4953000" algn="ctr"/>
              </a:tabLst>
            </a:pPr>
            <a:r>
              <a:rPr lang="en-GB" altLang="en-US" sz="1800"/>
              <a:t>		internal	interrupt	document state</a:t>
            </a:r>
          </a:p>
          <a:p>
            <a:pPr>
              <a:lnSpc>
                <a:spcPct val="90000"/>
              </a:lnSpc>
              <a:buFontTx/>
              <a:buNone/>
              <a:tabLst>
                <a:tab pos="762000" algn="l"/>
                <a:tab pos="2857500" algn="ctr"/>
                <a:tab pos="4953000" algn="ctr"/>
              </a:tabLst>
            </a:pPr>
            <a:r>
              <a:rPr lang="en-GB" altLang="en-US" sz="1800"/>
              <a:t>		external	time	temperature</a:t>
            </a:r>
          </a:p>
          <a:p>
            <a:pPr>
              <a:lnSpc>
                <a:spcPct val="90000"/>
              </a:lnSpc>
              <a:tabLst>
                <a:tab pos="762000" algn="l"/>
                <a:tab pos="2857500" algn="ctr"/>
                <a:tab pos="4953000" algn="ctr"/>
              </a:tabLst>
            </a:pPr>
            <a:endParaRPr lang="en-GB" altLang="en-US" sz="2400"/>
          </a:p>
          <a:p>
            <a:pPr>
              <a:lnSpc>
                <a:spcPct val="90000"/>
              </a:lnSpc>
              <a:buFontTx/>
              <a:buChar char=" "/>
              <a:tabLst>
                <a:tab pos="762000" algn="l"/>
                <a:tab pos="2857500" algn="ctr"/>
                <a:tab pos="4953000" algn="ctr"/>
              </a:tabLst>
            </a:pPr>
            <a:endParaRPr lang="en-GB" altLang="en-US" sz="2400"/>
          </a:p>
          <a:p>
            <a:pPr>
              <a:lnSpc>
                <a:spcPct val="90000"/>
              </a:lnSpc>
              <a:buFontTx/>
              <a:buChar char=" "/>
              <a:tabLst>
                <a:tab pos="762000" algn="l"/>
                <a:tab pos="2857500" algn="ctr"/>
                <a:tab pos="4953000" algn="ctr"/>
              </a:tabLst>
            </a:pPr>
            <a:r>
              <a:rPr lang="en-GB" altLang="en-US" sz="2400"/>
              <a:t>Most notations only deal with subset of these</a:t>
            </a:r>
          </a:p>
          <a:p>
            <a:pPr lvl="2">
              <a:lnSpc>
                <a:spcPct val="90000"/>
              </a:lnSpc>
              <a:buFontTx/>
              <a:buChar char=" "/>
              <a:tabLst>
                <a:tab pos="762000" algn="l"/>
                <a:tab pos="2857500" algn="ctr"/>
                <a:tab pos="4953000" algn="ctr"/>
              </a:tabLst>
            </a:pPr>
            <a:r>
              <a:rPr lang="en-GB" altLang="en-US" sz="1800"/>
              <a:t>e.g.	STNs:  event-in/event-out</a:t>
            </a:r>
          </a:p>
          <a:p>
            <a:pPr>
              <a:lnSpc>
                <a:spcPct val="90000"/>
              </a:lnSpc>
              <a:tabLst>
                <a:tab pos="762000" algn="l"/>
                <a:tab pos="2857500" algn="ctr"/>
                <a:tab pos="4953000" algn="ctr"/>
              </a:tabLst>
            </a:pPr>
            <a:r>
              <a:rPr lang="en-GB" altLang="en-US" sz="2400"/>
              <a:t>		</a:t>
            </a:r>
            <a:r>
              <a:rPr lang="en-GB" altLang="en-US" sz="2400">
                <a:sym typeface="Symbol" pitchFamily="2" charset="2"/>
              </a:rPr>
              <a:t>  </a:t>
            </a:r>
            <a:r>
              <a:rPr lang="en-GB" altLang="en-US" sz="2400"/>
              <a:t>may need awkward work-arounds</a:t>
            </a:r>
          </a:p>
          <a:p>
            <a:pPr>
              <a:lnSpc>
                <a:spcPct val="90000"/>
              </a:lnSpc>
              <a:tabLst>
                <a:tab pos="762000" algn="l"/>
                <a:tab pos="2857500" algn="ctr"/>
                <a:tab pos="4953000" algn="ctr"/>
              </a:tabLst>
            </a:pPr>
            <a:endParaRPr lang="en-GB" altLang="en-US" sz="2400"/>
          </a:p>
        </p:txBody>
      </p:sp>
      <p:sp>
        <p:nvSpPr>
          <p:cNvPr id="51204" name="Line 4">
            <a:extLst>
              <a:ext uri="{FF2B5EF4-FFF2-40B4-BE49-F238E27FC236}">
                <a16:creationId xmlns:a16="http://schemas.microsoft.com/office/drawing/2014/main" id="{11F5DA05-D1B0-62F7-FCA1-DC3795E78A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362200"/>
            <a:ext cx="5181600" cy="0"/>
          </a:xfrm>
          <a:prstGeom prst="line">
            <a:avLst/>
          </a:prstGeom>
          <a:noFill/>
          <a:ln w="19050">
            <a:solidFill>
              <a:srgbClr val="99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05" name="Line 5">
            <a:extLst>
              <a:ext uri="{FF2B5EF4-FFF2-40B4-BE49-F238E27FC236}">
                <a16:creationId xmlns:a16="http://schemas.microsoft.com/office/drawing/2014/main" id="{F86D74E6-6B41-4BB3-3DB4-FA2BFA7C2E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657600"/>
            <a:ext cx="5181600" cy="0"/>
          </a:xfrm>
          <a:prstGeom prst="line">
            <a:avLst/>
          </a:prstGeom>
          <a:noFill/>
          <a:ln w="19050">
            <a:solidFill>
              <a:srgbClr val="99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06" name="Line 6">
            <a:extLst>
              <a:ext uri="{FF2B5EF4-FFF2-40B4-BE49-F238E27FC236}">
                <a16:creationId xmlns:a16="http://schemas.microsoft.com/office/drawing/2014/main" id="{9915AC5D-5C9B-B3CB-2613-E31B2E05B3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981200"/>
            <a:ext cx="5181600" cy="0"/>
          </a:xfrm>
          <a:prstGeom prst="line">
            <a:avLst/>
          </a:prstGeom>
          <a:noFill/>
          <a:ln w="19050">
            <a:solidFill>
              <a:srgbClr val="99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E560D28-8168-1A08-FEEE-8AA43282D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onCue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93303B2-260D-6C1F-90DE-86BE9B4BF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‘intelligent’ toolbar</a:t>
            </a:r>
          </a:p>
          <a:p>
            <a:pPr lvl="1">
              <a:lnSpc>
                <a:spcPct val="90000"/>
              </a:lnSpc>
            </a:pPr>
            <a:r>
              <a:rPr lang="en-GB" altLang="en-US" sz="2000">
                <a:solidFill>
                  <a:srgbClr val="870035"/>
                </a:solidFill>
              </a:rPr>
              <a:t>appropriate intelligence</a:t>
            </a:r>
            <a:endParaRPr lang="en-GB" altLang="en-US" sz="2000"/>
          </a:p>
          <a:p>
            <a:pPr lvl="2">
              <a:lnSpc>
                <a:spcPct val="90000"/>
              </a:lnSpc>
            </a:pPr>
            <a:r>
              <a:rPr lang="en-GB" altLang="en-US" sz="1800"/>
              <a:t>make it good when it works</a:t>
            </a:r>
          </a:p>
          <a:p>
            <a:pPr lvl="2">
              <a:lnSpc>
                <a:spcPct val="90000"/>
              </a:lnSpc>
            </a:pPr>
            <a:r>
              <a:rPr lang="en-GB" altLang="en-US" sz="1800"/>
              <a:t>don’t make it hard of it doesn’t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analyses clipboard contents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suggests things to do with it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F45084B3-1316-23E3-4F9E-240C0325A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343525"/>
            <a:ext cx="6553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incidentally</a:t>
            </a:r>
            <a:r>
              <a:rPr lang="en-US" altLang="en-US" sz="2800">
                <a:latin typeface="Verdana" panose="020B0604030504040204" pitchFamily="34" charset="0"/>
              </a:rPr>
              <a:t> alternative things to do</a:t>
            </a:r>
            <a:endParaRPr lang="en-GB" altLang="en-US"/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EF483486-C9B5-A896-EE05-3301F96BC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4724400"/>
            <a:ext cx="69897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>
                <a:latin typeface="Verdana" panose="020B0604030504040204" pitchFamily="34" charset="0"/>
              </a:rPr>
              <a:t>user's </a:t>
            </a:r>
            <a:r>
              <a:rPr lang="en-US" altLang="en-US" sz="2800" i="1">
                <a:solidFill>
                  <a:srgbClr val="870035"/>
                </a:solidFill>
                <a:latin typeface="Verdana" panose="020B0604030504040204" pitchFamily="34" charset="0"/>
              </a:rPr>
              <a:t>purpose</a:t>
            </a:r>
            <a:r>
              <a:rPr lang="en-US" altLang="en-US" sz="2800">
                <a:latin typeface="Verdana" panose="020B0604030504040204" pitchFamily="34" charset="0"/>
              </a:rPr>
              <a:t> to copy text elsewhere</a:t>
            </a:r>
            <a:endParaRPr lang="en-GB" altLang="en-US"/>
          </a:p>
        </p:txBody>
      </p:sp>
      <p:pic>
        <p:nvPicPr>
          <p:cNvPr id="31750" name="Picture 6">
            <a:extLst>
              <a:ext uri="{FF2B5EF4-FFF2-40B4-BE49-F238E27FC236}">
                <a16:creationId xmlns:a16="http://schemas.microsoft.com/office/drawing/2014/main" id="{04946385-93A4-6A1C-95F4-C0FC7159E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00200"/>
            <a:ext cx="145732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 autoUpdateAnimBg="0"/>
      <p:bldP spid="31749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2F249CE-69F5-8A8D-CF51-A30827AA8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intentional spectrum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E42903B-8B62-29AF-0608-90B90A1C5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347913"/>
            <a:ext cx="40386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000">
                <a:solidFill>
                  <a:srgbClr val="870035"/>
                </a:solidFill>
                <a:latin typeface="Verdana" panose="020B0604030504040204" pitchFamily="34" charset="0"/>
              </a:rPr>
              <a:t>press</a:t>
            </a:r>
            <a:r>
              <a:rPr lang="en-GB" altLang="en-US" sz="2000">
                <a:latin typeface="Verdana" panose="020B0604030504040204" pitchFamily="34" charset="0"/>
              </a:rPr>
              <a:t> light switch 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FDDFC97C-EAD3-5CF3-AF87-24CA0426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20716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</a:rPr>
              <a:t>intentional</a:t>
            </a:r>
          </a:p>
        </p:txBody>
      </p:sp>
      <p:grpSp>
        <p:nvGrpSpPr>
          <p:cNvPr id="40965" name="Group 5">
            <a:extLst>
              <a:ext uri="{FF2B5EF4-FFF2-40B4-BE49-F238E27FC236}">
                <a16:creationId xmlns:a16="http://schemas.microsoft.com/office/drawing/2014/main" id="{F4321FA3-0799-79E7-A128-B7B72856788E}"/>
              </a:ext>
            </a:extLst>
          </p:cNvPr>
          <p:cNvGrpSpPr>
            <a:grpSpLocks/>
          </p:cNvGrpSpPr>
          <p:nvPr/>
        </p:nvGrpSpPr>
        <p:grpSpPr bwMode="auto">
          <a:xfrm>
            <a:off x="730250" y="3843338"/>
            <a:ext cx="8261350" cy="523875"/>
            <a:chOff x="460" y="2208"/>
            <a:chExt cx="5204" cy="330"/>
          </a:xfrm>
        </p:grpSpPr>
        <p:sp>
          <p:nvSpPr>
            <p:cNvPr id="40966" name="Rectangle 6">
              <a:extLst>
                <a:ext uri="{FF2B5EF4-FFF2-40B4-BE49-F238E27FC236}">
                  <a16:creationId xmlns:a16="http://schemas.microsoft.com/office/drawing/2014/main" id="{D95AAE94-DF0F-523C-008D-F328C797A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" y="2208"/>
              <a:ext cx="113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800">
                  <a:latin typeface="Verdana" panose="020B0604030504040204" pitchFamily="34" charset="0"/>
                </a:rPr>
                <a:t>expected</a:t>
              </a:r>
            </a:p>
          </p:txBody>
        </p:sp>
        <p:sp>
          <p:nvSpPr>
            <p:cNvPr id="40967" name="Rectangle 7">
              <a:extLst>
                <a:ext uri="{FF2B5EF4-FFF2-40B4-BE49-F238E27FC236}">
                  <a16:creationId xmlns:a16="http://schemas.microsoft.com/office/drawing/2014/main" id="{891AD21C-3F7A-E1DB-6514-FB8B42FA6A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246"/>
              <a:ext cx="369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000">
                  <a:latin typeface="Verdana" panose="020B0604030504040204" pitchFamily="34" charset="0"/>
                </a:rPr>
                <a:t>walk into room </a:t>
              </a:r>
              <a:r>
                <a:rPr lang="en-GB" altLang="en-US" sz="2000">
                  <a:solidFill>
                    <a:srgbClr val="870035"/>
                  </a:solidFill>
                  <a:latin typeface="Verdana" panose="020B0604030504040204" pitchFamily="34" charset="0"/>
                </a:rPr>
                <a:t>expecting</a:t>
              </a:r>
              <a:r>
                <a:rPr lang="en-GB" altLang="en-US" sz="2000">
                  <a:latin typeface="Verdana" panose="020B0604030504040204" pitchFamily="34" charset="0"/>
                </a:rPr>
                <a:t> lights to switch on</a:t>
              </a:r>
            </a:p>
          </p:txBody>
        </p:sp>
      </p:grpSp>
      <p:grpSp>
        <p:nvGrpSpPr>
          <p:cNvPr id="40968" name="Group 8">
            <a:extLst>
              <a:ext uri="{FF2B5EF4-FFF2-40B4-BE49-F238E27FC236}">
                <a16:creationId xmlns:a16="http://schemas.microsoft.com/office/drawing/2014/main" id="{3E2BB408-504D-8E06-3003-7FF89161DD7B}"/>
              </a:ext>
            </a:extLst>
          </p:cNvPr>
          <p:cNvGrpSpPr>
            <a:grpSpLocks/>
          </p:cNvGrpSpPr>
          <p:nvPr/>
        </p:nvGrpSpPr>
        <p:grpSpPr bwMode="auto">
          <a:xfrm>
            <a:off x="630238" y="5308600"/>
            <a:ext cx="7980362" cy="711200"/>
            <a:chOff x="397" y="3344"/>
            <a:chExt cx="5027" cy="448"/>
          </a:xfrm>
        </p:grpSpPr>
        <p:sp>
          <p:nvSpPr>
            <p:cNvPr id="40969" name="Rectangle 9">
              <a:extLst>
                <a:ext uri="{FF2B5EF4-FFF2-40B4-BE49-F238E27FC236}">
                  <a16:creationId xmlns:a16="http://schemas.microsoft.com/office/drawing/2014/main" id="{0E43E859-6E58-C1D3-701F-807AC5F72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" y="3403"/>
              <a:ext cx="119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800">
                  <a:latin typeface="Verdana" panose="020B0604030504040204" pitchFamily="34" charset="0"/>
                </a:rPr>
                <a:t>incidental</a:t>
              </a:r>
            </a:p>
          </p:txBody>
        </p:sp>
        <p:sp>
          <p:nvSpPr>
            <p:cNvPr id="40970" name="Rectangle 10">
              <a:extLst>
                <a:ext uri="{FF2B5EF4-FFF2-40B4-BE49-F238E27FC236}">
                  <a16:creationId xmlns:a16="http://schemas.microsoft.com/office/drawing/2014/main" id="{356D46F6-258E-39BD-722B-5A8723624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344"/>
              <a:ext cx="3456" cy="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2000">
                  <a:latin typeface="Verdana" panose="020B0604030504040204" pitchFamily="34" charset="0"/>
                </a:rPr>
                <a:t>walk into room … </a:t>
              </a:r>
              <a:r>
                <a:rPr lang="en-GB" altLang="en-US" sz="2000">
                  <a:solidFill>
                    <a:srgbClr val="870035"/>
                  </a:solidFill>
                  <a:latin typeface="Verdana" panose="020B0604030504040204" pitchFamily="34" charset="0"/>
                </a:rPr>
                <a:t>unbeknown to you</a:t>
              </a:r>
              <a:endParaRPr lang="en-GB" altLang="en-US" sz="2000">
                <a:latin typeface="Verdana" panose="020B0604030504040204" pitchFamily="34" charset="0"/>
              </a:endParaRPr>
            </a:p>
            <a:p>
              <a:r>
                <a:rPr lang="en-GB" altLang="en-US" sz="2000">
                  <a:latin typeface="Verdana" panose="020B0604030504040204" pitchFamily="34" charset="0"/>
                </a:rPr>
                <a:t>… air conditioning increases</a:t>
              </a:r>
            </a:p>
          </p:txBody>
        </p:sp>
      </p:grpSp>
      <p:sp>
        <p:nvSpPr>
          <p:cNvPr id="40971" name="Line 11">
            <a:extLst>
              <a:ext uri="{FF2B5EF4-FFF2-40B4-BE49-F238E27FC236}">
                <a16:creationId xmlns:a16="http://schemas.microsoft.com/office/drawing/2014/main" id="{3D3FDA0F-A3FF-5FCC-67FE-5B6ECAF5F2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514600"/>
            <a:ext cx="0" cy="3276600"/>
          </a:xfrm>
          <a:prstGeom prst="line">
            <a:avLst/>
          </a:prstGeom>
          <a:noFill/>
          <a:ln w="76200">
            <a:solidFill>
              <a:srgbClr val="3366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CA9005E-E759-B0D4-7993-578B5E0AF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fluidity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7559491-A0D3-E133-122D-4B09E831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20716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</a:rPr>
              <a:t>intentional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7A34978F-7165-6EB1-A98A-8E53D973F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250" y="3843338"/>
            <a:ext cx="17986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</a:rPr>
              <a:t>expected</a:t>
            </a: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431434AB-EC69-8B6C-9355-395AA5C88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238" y="5402263"/>
            <a:ext cx="18986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>
                <a:latin typeface="Verdana" panose="020B0604030504040204" pitchFamily="34" charset="0"/>
              </a:rPr>
              <a:t>incidental</a:t>
            </a:r>
          </a:p>
        </p:txBody>
      </p:sp>
      <p:grpSp>
        <p:nvGrpSpPr>
          <p:cNvPr id="42000" name="Group 16">
            <a:extLst>
              <a:ext uri="{FF2B5EF4-FFF2-40B4-BE49-F238E27FC236}">
                <a16:creationId xmlns:a16="http://schemas.microsoft.com/office/drawing/2014/main" id="{F07BB32E-272D-2978-B59E-0BD7E82207A1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962400"/>
            <a:ext cx="5257800" cy="1752600"/>
            <a:chOff x="1728" y="2496"/>
            <a:chExt cx="3312" cy="1104"/>
          </a:xfrm>
        </p:grpSpPr>
        <p:grpSp>
          <p:nvGrpSpPr>
            <p:cNvPr id="41990" name="Group 6">
              <a:extLst>
                <a:ext uri="{FF2B5EF4-FFF2-40B4-BE49-F238E27FC236}">
                  <a16:creationId xmlns:a16="http://schemas.microsoft.com/office/drawing/2014/main" id="{C387834F-0DE9-CF7C-B368-19F10F88B2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496"/>
              <a:ext cx="2961" cy="1104"/>
              <a:chOff x="1728" y="2496"/>
              <a:chExt cx="2961" cy="1104"/>
            </a:xfrm>
          </p:grpSpPr>
          <p:sp>
            <p:nvSpPr>
              <p:cNvPr id="41991" name="AutoShape 7">
                <a:extLst>
                  <a:ext uri="{FF2B5EF4-FFF2-40B4-BE49-F238E27FC236}">
                    <a16:creationId xmlns:a16="http://schemas.microsoft.com/office/drawing/2014/main" id="{D453F75B-32A3-41E8-D20E-9BEF81371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28" y="2496"/>
                <a:ext cx="672" cy="1104"/>
              </a:xfrm>
              <a:prstGeom prst="curvedLeftArrow">
                <a:avLst>
                  <a:gd name="adj1" fmla="val 32857"/>
                  <a:gd name="adj2" fmla="val 65714"/>
                  <a:gd name="adj3" fmla="val 33333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992" name="Rectangle 8">
                <a:extLst>
                  <a:ext uri="{FF2B5EF4-FFF2-40B4-BE49-F238E27FC236}">
                    <a16:creationId xmlns:a16="http://schemas.microsoft.com/office/drawing/2014/main" id="{65536D57-25E9-F957-3F0A-72B7EFCA6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2880"/>
                <a:ext cx="2049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800" b="1">
                    <a:latin typeface="Verdana" panose="020B0604030504040204" pitchFamily="34" charset="0"/>
                  </a:rPr>
                  <a:t>comprehension</a:t>
                </a:r>
              </a:p>
            </p:txBody>
          </p:sp>
        </p:grpSp>
        <p:sp>
          <p:nvSpPr>
            <p:cNvPr id="41998" name="Text Box 14">
              <a:extLst>
                <a:ext uri="{FF2B5EF4-FFF2-40B4-BE49-F238E27FC236}">
                  <a16:creationId xmlns:a16="http://schemas.microsoft.com/office/drawing/2014/main" id="{122BB5F8-7975-5346-6092-FE6FC3A03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216"/>
              <a:ext cx="1728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600">
                  <a:latin typeface="Verdana" panose="020B0604030504040204" pitchFamily="34" charset="0"/>
                </a:rPr>
                <a:t>users notice, form model</a:t>
              </a:r>
            </a:p>
            <a:p>
              <a:r>
                <a:rPr lang="en-GB" altLang="en-US" sz="1600">
                  <a:latin typeface="Verdana" panose="020B0604030504040204" pitchFamily="34" charset="0"/>
                </a:rPr>
                <a:t>then rely on behaviour</a:t>
              </a:r>
            </a:p>
          </p:txBody>
        </p:sp>
      </p:grpSp>
      <p:grpSp>
        <p:nvGrpSpPr>
          <p:cNvPr id="42001" name="Group 17">
            <a:extLst>
              <a:ext uri="{FF2B5EF4-FFF2-40B4-BE49-F238E27FC236}">
                <a16:creationId xmlns:a16="http://schemas.microsoft.com/office/drawing/2014/main" id="{F96F9B80-AD43-E7E7-D135-8A7E7BA49423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2362200"/>
            <a:ext cx="5729288" cy="1752600"/>
            <a:chOff x="1728" y="1488"/>
            <a:chExt cx="3609" cy="1104"/>
          </a:xfrm>
        </p:grpSpPr>
        <p:grpSp>
          <p:nvGrpSpPr>
            <p:cNvPr id="41995" name="Group 11">
              <a:extLst>
                <a:ext uri="{FF2B5EF4-FFF2-40B4-BE49-F238E27FC236}">
                  <a16:creationId xmlns:a16="http://schemas.microsoft.com/office/drawing/2014/main" id="{33F8082A-614D-B9DE-CCC4-7568B4FE35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488"/>
              <a:ext cx="2226" cy="1104"/>
              <a:chOff x="1728" y="1488"/>
              <a:chExt cx="2226" cy="1104"/>
            </a:xfrm>
          </p:grpSpPr>
          <p:sp>
            <p:nvSpPr>
              <p:cNvPr id="41996" name="AutoShape 12">
                <a:extLst>
                  <a:ext uri="{FF2B5EF4-FFF2-40B4-BE49-F238E27FC236}">
                    <a16:creationId xmlns:a16="http://schemas.microsoft.com/office/drawing/2014/main" id="{CC41DE82-ACF3-AAC8-939B-D5238494B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28" y="1488"/>
                <a:ext cx="672" cy="1104"/>
              </a:xfrm>
              <a:prstGeom prst="curvedLeftArrow">
                <a:avLst>
                  <a:gd name="adj1" fmla="val 32857"/>
                  <a:gd name="adj2" fmla="val 65714"/>
                  <a:gd name="adj3" fmla="val 33333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1997" name="Rectangle 13">
                <a:extLst>
                  <a:ext uri="{FF2B5EF4-FFF2-40B4-BE49-F238E27FC236}">
                    <a16:creationId xmlns:a16="http://schemas.microsoft.com/office/drawing/2014/main" id="{94FEE915-0E15-2978-ECFE-07D71CC8B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872"/>
                <a:ext cx="131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800" b="1">
                    <a:latin typeface="Verdana" panose="020B0604030504040204" pitchFamily="34" charset="0"/>
                  </a:rPr>
                  <a:t>co-option</a:t>
                </a:r>
              </a:p>
            </p:txBody>
          </p:sp>
        </p:grpSp>
        <p:sp>
          <p:nvSpPr>
            <p:cNvPr id="41999" name="Text Box 15">
              <a:extLst>
                <a:ext uri="{FF2B5EF4-FFF2-40B4-BE49-F238E27FC236}">
                  <a16:creationId xmlns:a16="http://schemas.microsoft.com/office/drawing/2014/main" id="{F706F248-F314-22BC-78E7-748EF4DC07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208"/>
              <a:ext cx="2025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1600">
                  <a:latin typeface="Verdana" panose="020B0604030504040204" pitchFamily="34" charset="0"/>
                </a:rPr>
                <a:t>users explicitly use behaviour</a:t>
              </a:r>
              <a:br>
                <a:rPr lang="en-GB" altLang="en-US" sz="1600">
                  <a:latin typeface="Verdana" panose="020B0604030504040204" pitchFamily="34" charset="0"/>
                </a:rPr>
              </a:br>
              <a:r>
                <a:rPr lang="en-GB" altLang="en-US" sz="1600">
                  <a:latin typeface="Verdana" panose="020B0604030504040204" pitchFamily="34" charset="0"/>
                </a:rPr>
                <a:t>e.g. open door for lights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3A67555A-DDB8-6F45-16A3-B9CE61015B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interaction models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77624C3-5AE0-04C0-E843-DE597B70F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intentional cycle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Norman execution/evaluation loop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some exceptions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multiple goals, displays, opportunistic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guidelines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feedback, transparency</a:t>
            </a:r>
          </a:p>
          <a:p>
            <a:pPr lvl="1">
              <a:lnSpc>
                <a:spcPct val="90000"/>
              </a:lnSpc>
            </a:pPr>
            <a:endParaRPr lang="en-GB" altLang="en-US" sz="2000"/>
          </a:p>
          <a:p>
            <a:pPr lvl="1">
              <a:lnSpc>
                <a:spcPct val="90000"/>
              </a:lnSpc>
            </a:pPr>
            <a:endParaRPr lang="en-GB" altLang="en-US" sz="2000"/>
          </a:p>
          <a:p>
            <a:pPr lvl="1">
              <a:lnSpc>
                <a:spcPct val="90000"/>
              </a:lnSpc>
            </a:pPr>
            <a:endParaRPr lang="en-GB" altLang="en-US" sz="2000"/>
          </a:p>
          <a:p>
            <a:pPr lvl="1">
              <a:lnSpc>
                <a:spcPct val="90000"/>
              </a:lnSpc>
            </a:pPr>
            <a:endParaRPr lang="en-GB" altLang="en-US" sz="2000"/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B76A9C2D-B258-A32E-9994-F45441969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588" y="6096000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Arial" panose="020B0604020202020204" pitchFamily="34" charset="0"/>
              </a:rPr>
              <a:t>system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010F0267-7C54-4EF3-340D-9C39C5A50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1863" y="5562600"/>
            <a:ext cx="1576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Arial" panose="020B0604020202020204" pitchFamily="34" charset="0"/>
              </a:rPr>
              <a:t>evaluation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5F371207-2BD4-7C99-3B76-D2C2B97FB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62600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Arial" panose="020B0604020202020204" pitchFamily="34" charset="0"/>
              </a:rPr>
              <a:t>execution</a:t>
            </a:r>
          </a:p>
        </p:txBody>
      </p:sp>
      <p:grpSp>
        <p:nvGrpSpPr>
          <p:cNvPr id="44039" name="Group 7">
            <a:extLst>
              <a:ext uri="{FF2B5EF4-FFF2-40B4-BE49-F238E27FC236}">
                <a16:creationId xmlns:a16="http://schemas.microsoft.com/office/drawing/2014/main" id="{1D5C7123-7F64-D69C-D888-F7D76FF0DBBE}"/>
              </a:ext>
            </a:extLst>
          </p:cNvPr>
          <p:cNvGrpSpPr>
            <a:grpSpLocks/>
          </p:cNvGrpSpPr>
          <p:nvPr/>
        </p:nvGrpSpPr>
        <p:grpSpPr bwMode="auto">
          <a:xfrm>
            <a:off x="4691063" y="5105400"/>
            <a:ext cx="2438400" cy="1295400"/>
            <a:chOff x="1680" y="1104"/>
            <a:chExt cx="1536" cy="816"/>
          </a:xfrm>
        </p:grpSpPr>
        <p:sp>
          <p:nvSpPr>
            <p:cNvPr id="44040" name="AutoShape 8">
              <a:extLst>
                <a:ext uri="{FF2B5EF4-FFF2-40B4-BE49-F238E27FC236}">
                  <a16:creationId xmlns:a16="http://schemas.microsoft.com/office/drawing/2014/main" id="{415557A0-F471-6A7B-B85E-D7812F079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152"/>
              <a:ext cx="384" cy="768"/>
            </a:xfrm>
            <a:prstGeom prst="curvedRight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041" name="AutoShape 9">
              <a:extLst>
                <a:ext uri="{FF2B5EF4-FFF2-40B4-BE49-F238E27FC236}">
                  <a16:creationId xmlns:a16="http://schemas.microsoft.com/office/drawing/2014/main" id="{17C392EB-A424-D828-6F75-A60D5A12340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 flipV="1">
              <a:off x="2832" y="1104"/>
              <a:ext cx="384" cy="768"/>
            </a:xfrm>
            <a:prstGeom prst="curvedRight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44042" name="Text Box 10">
            <a:extLst>
              <a:ext uri="{FF2B5EF4-FFF2-40B4-BE49-F238E27FC236}">
                <a16:creationId xmlns:a16="http://schemas.microsoft.com/office/drawing/2014/main" id="{EB7256FA-6A27-5948-C3E3-396E1630B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953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>
                <a:latin typeface="Arial" panose="020B0604020202020204" pitchFamily="34" charset="0"/>
              </a:rPr>
              <a:t>goal</a:t>
            </a:r>
          </a:p>
        </p:txBody>
      </p:sp>
      <p:grpSp>
        <p:nvGrpSpPr>
          <p:cNvPr id="44043" name="Group 11">
            <a:extLst>
              <a:ext uri="{FF2B5EF4-FFF2-40B4-BE49-F238E27FC236}">
                <a16:creationId xmlns:a16="http://schemas.microsoft.com/office/drawing/2014/main" id="{F498635B-2D97-F22D-18A5-D6B171D21A9D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4267200"/>
            <a:ext cx="2176463" cy="762000"/>
            <a:chOff x="4032" y="2688"/>
            <a:chExt cx="1371" cy="480"/>
          </a:xfrm>
        </p:grpSpPr>
        <p:sp>
          <p:nvSpPr>
            <p:cNvPr id="44044" name="Text Box 12">
              <a:extLst>
                <a:ext uri="{FF2B5EF4-FFF2-40B4-BE49-F238E27FC236}">
                  <a16:creationId xmlns:a16="http://schemas.microsoft.com/office/drawing/2014/main" id="{A04B9FCE-A906-3766-85E2-0897C39790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2688"/>
              <a:ext cx="8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>
                  <a:solidFill>
                    <a:srgbClr val="870035"/>
                  </a:solidFill>
                  <a:latin typeface="Arial" panose="020B0604020202020204" pitchFamily="34" charset="0"/>
                </a:rPr>
                <a:t>intention</a:t>
              </a:r>
            </a:p>
          </p:txBody>
        </p:sp>
        <p:sp>
          <p:nvSpPr>
            <p:cNvPr id="44045" name="Line 13">
              <a:extLst>
                <a:ext uri="{FF2B5EF4-FFF2-40B4-BE49-F238E27FC236}">
                  <a16:creationId xmlns:a16="http://schemas.microsoft.com/office/drawing/2014/main" id="{2AD4B190-4816-F366-FE78-56412F2CBB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32" y="2928"/>
              <a:ext cx="480" cy="240"/>
            </a:xfrm>
            <a:prstGeom prst="line">
              <a:avLst/>
            </a:prstGeom>
            <a:noFill/>
            <a:ln w="28575">
              <a:solidFill>
                <a:srgbClr val="ED181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7061F20-5EF6-6D04-1430-1CC404957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cognition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D9932C2-FB60-6298-11C9-85928C0DE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physical things (inanimate)</a:t>
            </a:r>
          </a:p>
          <a:p>
            <a:pPr lvl="1"/>
            <a:r>
              <a:rPr lang="en-GB" altLang="en-US" sz="2000"/>
              <a:t>directness of effect</a:t>
            </a:r>
          </a:p>
          <a:p>
            <a:pPr lvl="1"/>
            <a:r>
              <a:rPr lang="en-GB" altLang="en-US" sz="2000"/>
              <a:t>locality of effect</a:t>
            </a:r>
          </a:p>
          <a:p>
            <a:pPr lvl="1"/>
            <a:r>
              <a:rPr lang="en-GB" altLang="en-US" sz="2000"/>
              <a:t>visibility of state</a:t>
            </a:r>
          </a:p>
          <a:p>
            <a:r>
              <a:rPr lang="en-GB" altLang="en-US" sz="2400"/>
              <a:t>computational things (also animate)</a:t>
            </a:r>
          </a:p>
          <a:p>
            <a:pPr lvl="1"/>
            <a:r>
              <a:rPr lang="en-GB" altLang="en-US" sz="2000"/>
              <a:t>complex effects</a:t>
            </a:r>
          </a:p>
          <a:p>
            <a:pPr lvl="1"/>
            <a:r>
              <a:rPr lang="en-GB" altLang="en-US" sz="2000"/>
              <a:t>non locality of effect</a:t>
            </a:r>
          </a:p>
          <a:p>
            <a:pPr lvl="2">
              <a:buFontTx/>
              <a:buNone/>
            </a:pPr>
            <a:r>
              <a:rPr lang="en-GB" altLang="en-US" sz="1800"/>
              <a:t>distance – networks;   time – delays, memory</a:t>
            </a:r>
          </a:p>
          <a:p>
            <a:pPr lvl="1"/>
            <a:r>
              <a:rPr lang="en-GB" altLang="en-US" sz="2000"/>
              <a:t>large hidden state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4AFE78C-E692-81A2-FE19-C7F2A3A24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cognition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347D8A4-4BE1-9C8F-E2A4-55C4F177C3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r>
              <a:rPr lang="en-GB" altLang="en-US" sz="2000"/>
              <a:t>understanding</a:t>
            </a:r>
          </a:p>
          <a:p>
            <a:pPr lvl="1"/>
            <a:r>
              <a:rPr lang="en-GB" altLang="en-US" sz="1800"/>
              <a:t>innate intelligences</a:t>
            </a:r>
          </a:p>
          <a:p>
            <a:pPr lvl="2"/>
            <a:r>
              <a:rPr lang="en-GB" altLang="en-US" sz="1600"/>
              <a:t>physical, natural/animal, social, physiological</a:t>
            </a:r>
          </a:p>
          <a:p>
            <a:pPr lvl="1"/>
            <a:r>
              <a:rPr lang="en-GB" altLang="en-US" sz="1800"/>
              <a:t>rational thought</a:t>
            </a:r>
          </a:p>
          <a:p>
            <a:pPr lvl="1"/>
            <a:r>
              <a:rPr lang="en-GB" altLang="en-US" sz="1800"/>
              <a:t>imagination</a:t>
            </a:r>
          </a:p>
          <a:p>
            <a:r>
              <a:rPr lang="en-GB" altLang="en-US" sz="2000"/>
              <a:t>interfaces</a:t>
            </a:r>
          </a:p>
          <a:p>
            <a:pPr lvl="1"/>
            <a:r>
              <a:rPr lang="en-GB" altLang="en-US" sz="1800"/>
              <a:t>GUI, VR, AR, tangible</a:t>
            </a:r>
          </a:p>
          <a:p>
            <a:pPr lvl="2"/>
            <a:r>
              <a:rPr lang="en-GB" altLang="en-US" sz="1600"/>
              <a:t>recruit physical/tangible intelligence</a:t>
            </a:r>
          </a:p>
          <a:p>
            <a:pPr lvl="1"/>
            <a:r>
              <a:rPr lang="en-GB" altLang="en-US" sz="1800"/>
              <a:t>ubicomp, ambient, incidental</a:t>
            </a:r>
          </a:p>
          <a:p>
            <a:pPr lvl="2"/>
            <a:r>
              <a:rPr lang="en-GB" altLang="en-US" sz="1600"/>
              <a:t>? ? ?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00C44177-E811-64B9-762D-34DFC38B6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34000"/>
            <a:ext cx="39020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 charset="0"/>
              </a:defRPr>
            </a:lvl1pPr>
            <a:lvl2pPr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20000"/>
              </a:spcBef>
              <a:buFontTx/>
              <a:buChar char=" "/>
            </a:pPr>
            <a:r>
              <a:rPr lang="en-GB" altLang="en-US" sz="1800">
                <a:latin typeface="Verdana" panose="020B0604030504040204" pitchFamily="34" charset="0"/>
              </a:rPr>
              <a:t>homunculi,  haunted houses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FA1D87D4-E2B8-F841-A987-7FB5EF649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designing incidental interaction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BC3D625-D299-A2DA-F4EE-2DEA4BBD5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721100" algn="l"/>
                <a:tab pos="4343400" algn="l"/>
              </a:tabLst>
            </a:pPr>
            <a:r>
              <a:rPr lang="en-GB" altLang="en-US"/>
              <a:t>need richer representations</a:t>
            </a:r>
          </a:p>
          <a:p>
            <a:pPr lvl="1">
              <a:tabLst>
                <a:tab pos="3721100" algn="l"/>
                <a:tab pos="4343400" algn="l"/>
              </a:tabLst>
            </a:pPr>
            <a:r>
              <a:rPr lang="en-GB" altLang="en-US"/>
              <a:t>of the world, of devices, of artefacts</a:t>
            </a:r>
          </a:p>
          <a:p>
            <a:pPr lvl="1">
              <a:tabLst>
                <a:tab pos="3721100" algn="l"/>
                <a:tab pos="4343400" algn="l"/>
              </a:tabLst>
            </a:pPr>
            <a:r>
              <a:rPr lang="en-GB" altLang="en-US"/>
              <a:t>wider ecological concerns</a:t>
            </a:r>
          </a:p>
          <a:p>
            <a:pPr lvl="1">
              <a:tabLst>
                <a:tab pos="3721100" algn="l"/>
                <a:tab pos="4343400" algn="l"/>
              </a:tabLst>
            </a:pPr>
            <a:endParaRPr lang="en-GB" altLang="en-US"/>
          </a:p>
          <a:p>
            <a:pPr>
              <a:tabLst>
                <a:tab pos="3721100" algn="l"/>
                <a:tab pos="4343400" algn="l"/>
              </a:tabLst>
            </a:pPr>
            <a:r>
              <a:rPr lang="en-GB" altLang="en-US"/>
              <a:t>two tasks</a:t>
            </a:r>
          </a:p>
          <a:p>
            <a:pPr lvl="1">
              <a:tabLst>
                <a:tab pos="3721100" algn="l"/>
                <a:tab pos="4343400" algn="l"/>
              </a:tabLst>
            </a:pPr>
            <a:r>
              <a:rPr lang="en-GB" altLang="en-US"/>
              <a:t>purposeful task	–	for interpretation</a:t>
            </a:r>
          </a:p>
          <a:p>
            <a:pPr lvl="1">
              <a:tabLst>
                <a:tab pos="3721100" algn="l"/>
                <a:tab pos="4343400" algn="l"/>
              </a:tabLst>
            </a:pPr>
            <a:r>
              <a:rPr lang="en-GB" altLang="en-US"/>
              <a:t>supported task	–	for actions</a:t>
            </a:r>
          </a:p>
          <a:p>
            <a:pPr>
              <a:tabLst>
                <a:tab pos="3721100" algn="l"/>
                <a:tab pos="4343400" algn="l"/>
              </a:tabLst>
            </a:pPr>
            <a:endParaRPr lang="en-GB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82EE1BD-7184-233B-3196-CAB103F36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issues and process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07C7A5E8-A309-C682-1552-3B6B196A5B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no accepted methods but … general pattern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uncertainty</a:t>
            </a:r>
          </a:p>
          <a:p>
            <a:pPr lvl="1"/>
            <a:r>
              <a:rPr lang="en-GB" altLang="en-US" sz="2000"/>
              <a:t>traditional system due to errors</a:t>
            </a:r>
          </a:p>
          <a:p>
            <a:pPr lvl="1"/>
            <a:r>
              <a:rPr lang="en-GB" altLang="en-US" sz="2000"/>
              <a:t>sensor-based intrinsic to design</a:t>
            </a:r>
          </a:p>
          <a:p>
            <a:pPr lvl="2"/>
            <a:r>
              <a:rPr lang="en-GB" altLang="en-US" sz="1800"/>
              <a:t>uncertain readings, uncertain inference</a:t>
            </a:r>
          </a:p>
          <a:p>
            <a:pPr lvl="2"/>
            <a:r>
              <a:rPr lang="en-GB" altLang="en-US" sz="1800"/>
              <a:t>usually control non-critical aspects of environment</a:t>
            </a:r>
          </a:p>
          <a:p>
            <a:pPr>
              <a:spcBef>
                <a:spcPct val="50000"/>
              </a:spcBef>
            </a:pPr>
            <a:r>
              <a:rPr lang="en-GB" altLang="en-US" sz="2400"/>
              <a:t>process … identify</a:t>
            </a:r>
          </a:p>
          <a:p>
            <a:pPr lvl="1"/>
            <a:r>
              <a:rPr lang="en-GB" altLang="en-US" sz="2000"/>
              <a:t>input – what is going to be sensed</a:t>
            </a:r>
          </a:p>
          <a:p>
            <a:pPr lvl="1"/>
            <a:r>
              <a:rPr lang="en-GB" altLang="en-US" sz="2000"/>
              <a:t>output – what is going to be controlled</a:t>
            </a:r>
          </a:p>
          <a:p>
            <a:pPr lvl="1"/>
            <a:r>
              <a:rPr lang="en-GB" altLang="en-US" sz="2000"/>
              <a:t>scenarios – desired output and available input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5F82864A-7478-ACCF-1477-3A8CBDB04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designing a car courtesy light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E79AD848-9B0D-C80C-7CEC-FB2E43FDCC7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279400" indent="-279400">
              <a:tabLst>
                <a:tab pos="1714500" algn="l"/>
              </a:tabLst>
            </a:pPr>
            <a:r>
              <a:rPr lang="en-GB" altLang="en-US" sz="1800"/>
              <a:t>available input</a:t>
            </a:r>
          </a:p>
          <a:p>
            <a:pPr marL="565150" lvl="1" indent="-95250">
              <a:tabLst>
                <a:tab pos="1714500" algn="l"/>
              </a:tabLst>
            </a:pPr>
            <a:r>
              <a:rPr lang="en-GB" altLang="en-US" sz="1600"/>
              <a:t>door open, car engine</a:t>
            </a:r>
          </a:p>
          <a:p>
            <a:pPr marL="279400" indent="-279400">
              <a:tabLst>
                <a:tab pos="1714500" algn="l"/>
              </a:tabLst>
            </a:pPr>
            <a:r>
              <a:rPr lang="en-GB" altLang="en-US" sz="1800"/>
              <a:t>desired output</a:t>
            </a:r>
          </a:p>
          <a:p>
            <a:pPr marL="565150" lvl="1" indent="-95250">
              <a:tabLst>
                <a:tab pos="1714500" algn="l"/>
              </a:tabLst>
            </a:pPr>
            <a:r>
              <a:rPr lang="en-GB" altLang="en-US" sz="1600"/>
              <a:t>light!</a:t>
            </a:r>
          </a:p>
          <a:p>
            <a:pPr marL="279400" indent="-279400">
              <a:tabLst>
                <a:tab pos="1714500" algn="l"/>
              </a:tabLst>
            </a:pPr>
            <a:r>
              <a:rPr lang="en-GB" altLang="en-US" sz="1800"/>
              <a:t>identify scenario</a:t>
            </a:r>
          </a:p>
          <a:p>
            <a:pPr marL="279400" indent="-279400">
              <a:tabLst>
                <a:tab pos="1714500" algn="l"/>
              </a:tabLst>
            </a:pPr>
            <a:r>
              <a:rPr lang="en-GB" altLang="en-US" sz="1800"/>
              <a:t>label steps</a:t>
            </a:r>
          </a:p>
          <a:p>
            <a:pPr marL="565150" lvl="1" indent="-95250">
              <a:buFontTx/>
              <a:buChar char=" "/>
              <a:tabLst>
                <a:tab pos="1714500" algn="l"/>
              </a:tabLst>
            </a:pPr>
            <a:r>
              <a:rPr lang="en-GB" altLang="en-US" sz="1600"/>
              <a:t>0  	don’t care</a:t>
            </a:r>
          </a:p>
          <a:p>
            <a:pPr marL="565150" lvl="1" indent="-95250">
              <a:buFontTx/>
              <a:buChar char=" "/>
              <a:tabLst>
                <a:tab pos="1714500" algn="l"/>
              </a:tabLst>
            </a:pPr>
            <a:r>
              <a:rPr lang="en-GB" altLang="en-US" sz="1600"/>
              <a:t>+, ++, … 	want light</a:t>
            </a:r>
          </a:p>
          <a:p>
            <a:pPr marL="565150" lvl="1" indent="-95250">
              <a:buFontTx/>
              <a:buChar char=" "/>
              <a:tabLst>
                <a:tab pos="1714500" algn="l"/>
              </a:tabLst>
            </a:pPr>
            <a:r>
              <a:rPr lang="en-GB" altLang="en-US" sz="1600"/>
              <a:t>–, ––, … 	don’t want it</a:t>
            </a:r>
          </a:p>
          <a:p>
            <a:pPr marL="279400" indent="-279400">
              <a:tabLst>
                <a:tab pos="1714500" algn="l"/>
              </a:tabLst>
            </a:pPr>
            <a:r>
              <a:rPr lang="en-GB" altLang="en-US" sz="1800"/>
              <a:t>legal requirements</a:t>
            </a:r>
          </a:p>
          <a:p>
            <a:pPr marL="565150" lvl="1" indent="-95250">
              <a:buFontTx/>
              <a:buChar char=" "/>
              <a:tabLst>
                <a:tab pos="1714500" algn="l"/>
              </a:tabLst>
            </a:pPr>
            <a:r>
              <a:rPr lang="en-GB" altLang="en-US" sz="1600"/>
              <a:t>light off whilst driving</a:t>
            </a:r>
          </a:p>
          <a:p>
            <a:pPr marL="279400" indent="-279400">
              <a:tabLst>
                <a:tab pos="1714500" algn="l"/>
              </a:tabLst>
            </a:pPr>
            <a:r>
              <a:rPr lang="en-GB" altLang="en-US" sz="1800"/>
              <a:t>safety</a:t>
            </a:r>
          </a:p>
          <a:p>
            <a:pPr marL="565150" lvl="1" indent="-95250">
              <a:buFontTx/>
              <a:buChar char=" "/>
              <a:tabLst>
                <a:tab pos="1714500" algn="l"/>
              </a:tabLst>
            </a:pPr>
            <a:r>
              <a:rPr lang="en-GB" altLang="en-US" sz="1600"/>
              <a:t>approaching car??  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44AA9CE5-61B2-0CAF-939C-02FA37A463F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deactivate alarm	0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walk up to car	</a:t>
            </a:r>
            <a:r>
              <a:rPr lang="en-GB" altLang="en-US" sz="1400">
                <a:sym typeface="Wingdings" pitchFamily="2" charset="2"/>
              </a:rPr>
              <a:t></a:t>
            </a:r>
            <a:endParaRPr lang="en-GB" altLang="en-US" sz="1400"/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key in door	–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open door &amp; take key	+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get in	++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close door	0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adjust seat	+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find road map	++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look up route	+++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find right key	+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key in ignition	–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start car	0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seat belt light flashes	0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fasten seat belt	+</a:t>
            </a:r>
          </a:p>
          <a:p>
            <a:pPr marL="457200" indent="-457200">
              <a:buFont typeface="Times" charset="0"/>
              <a:buAutoNum type="arabicPeriod"/>
              <a:tabLst>
                <a:tab pos="2857500" algn="l"/>
              </a:tabLst>
            </a:pPr>
            <a:r>
              <a:rPr lang="en-GB" altLang="en-US" sz="1400"/>
              <a:t>drive off	–––––</a:t>
            </a:r>
          </a:p>
        </p:txBody>
      </p:sp>
      <p:grpSp>
        <p:nvGrpSpPr>
          <p:cNvPr id="75784" name="Group 8">
            <a:extLst>
              <a:ext uri="{FF2B5EF4-FFF2-40B4-BE49-F238E27FC236}">
                <a16:creationId xmlns:a16="http://schemas.microsoft.com/office/drawing/2014/main" id="{13C02952-4452-11D6-6A18-DA4CEA9E00AB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5638800"/>
            <a:ext cx="2514600" cy="841375"/>
            <a:chOff x="3648" y="3552"/>
            <a:chExt cx="1584" cy="530"/>
          </a:xfrm>
        </p:grpSpPr>
        <p:sp>
          <p:nvSpPr>
            <p:cNvPr id="75782" name="Text Box 6">
              <a:extLst>
                <a:ext uri="{FF2B5EF4-FFF2-40B4-BE49-F238E27FC236}">
                  <a16:creationId xmlns:a16="http://schemas.microsoft.com/office/drawing/2014/main" id="{6CE25DBE-3FE2-96AF-F97B-66C0BE7DA9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3744"/>
              <a:ext cx="1199" cy="33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illegal to drive with</a:t>
              </a:r>
            </a:p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interior light on</a:t>
              </a:r>
            </a:p>
          </p:txBody>
        </p:sp>
        <p:sp>
          <p:nvSpPr>
            <p:cNvPr id="75783" name="Oval 7">
              <a:extLst>
                <a:ext uri="{FF2B5EF4-FFF2-40B4-BE49-F238E27FC236}">
                  <a16:creationId xmlns:a16="http://schemas.microsoft.com/office/drawing/2014/main" id="{A2191862-722B-ACE4-6E62-A0CEB4D60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3552"/>
              <a:ext cx="576" cy="19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5789" name="Group 13">
            <a:extLst>
              <a:ext uri="{FF2B5EF4-FFF2-40B4-BE49-F238E27FC236}">
                <a16:creationId xmlns:a16="http://schemas.microsoft.com/office/drawing/2014/main" id="{32AD28A4-E329-5A4D-9EAA-83DBF72B2E3B}"/>
              </a:ext>
            </a:extLst>
          </p:cNvPr>
          <p:cNvGrpSpPr>
            <a:grpSpLocks/>
          </p:cNvGrpSpPr>
          <p:nvPr/>
        </p:nvGrpSpPr>
        <p:grpSpPr bwMode="auto">
          <a:xfrm>
            <a:off x="6985000" y="1371600"/>
            <a:ext cx="1973263" cy="1219200"/>
            <a:chOff x="4400" y="864"/>
            <a:chExt cx="1243" cy="768"/>
          </a:xfrm>
        </p:grpSpPr>
        <p:sp>
          <p:nvSpPr>
            <p:cNvPr id="75786" name="Text Box 10">
              <a:extLst>
                <a:ext uri="{FF2B5EF4-FFF2-40B4-BE49-F238E27FC236}">
                  <a16:creationId xmlns:a16="http://schemas.microsoft.com/office/drawing/2014/main" id="{FC674073-0227-42C6-2D01-7E27A7E7A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0" y="864"/>
              <a:ext cx="1243" cy="33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altLang="en-US" sz="1400">
                  <a:latin typeface="Verdana" panose="020B0604030504040204" pitchFamily="34" charset="0"/>
                </a:rPr>
                <a:t>safe? light</a:t>
              </a:r>
              <a:br>
                <a:rPr lang="en-GB" altLang="en-US" sz="1400">
                  <a:latin typeface="Verdana" panose="020B0604030504040204" pitchFamily="34" charset="0"/>
                </a:rPr>
              </a:br>
              <a:r>
                <a:rPr lang="en-GB" altLang="en-US" sz="1400">
                  <a:latin typeface="Verdana" panose="020B0604030504040204" pitchFamily="34" charset="0"/>
                </a:rPr>
                <a:t>advertises presence</a:t>
              </a:r>
            </a:p>
          </p:txBody>
        </p:sp>
        <p:sp>
          <p:nvSpPr>
            <p:cNvPr id="75787" name="Oval 11">
              <a:extLst>
                <a:ext uri="{FF2B5EF4-FFF2-40B4-BE49-F238E27FC236}">
                  <a16:creationId xmlns:a16="http://schemas.microsoft.com/office/drawing/2014/main" id="{33746E31-A0BF-B588-8527-18C84B7B4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392"/>
              <a:ext cx="336" cy="24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5788" name="Line 12">
              <a:extLst>
                <a:ext uri="{FF2B5EF4-FFF2-40B4-BE49-F238E27FC236}">
                  <a16:creationId xmlns:a16="http://schemas.microsoft.com/office/drawing/2014/main" id="{D357F55D-30B1-04EA-8A92-D777AF18AD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4" y="1200"/>
              <a:ext cx="96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75790" name="Picture 14">
            <a:extLst>
              <a:ext uri="{FF2B5EF4-FFF2-40B4-BE49-F238E27FC236}">
                <a16:creationId xmlns:a16="http://schemas.microsoft.com/office/drawing/2014/main" id="{E24A612B-2EFA-DC20-BD94-9EC63F486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609600"/>
            <a:ext cx="452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0A139FEB-40A2-EE17-0F9B-0C804E8E7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implementation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0BFA3424-598B-48FB-4367-84BCB9BE2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000"/>
              <a:t>sensors not used for original purpose</a:t>
            </a:r>
          </a:p>
          <a:p>
            <a:pPr lvl="2"/>
            <a:r>
              <a:rPr lang="en-GB" altLang="en-US" sz="1600"/>
              <a:t>open architectures, self-discovering, self-configuring</a:t>
            </a:r>
          </a:p>
          <a:p>
            <a:r>
              <a:rPr lang="en-GB" altLang="en-US" sz="2000"/>
              <a:t>privacy</a:t>
            </a:r>
          </a:p>
          <a:p>
            <a:pPr lvl="2"/>
            <a:r>
              <a:rPr lang="en-GB" altLang="en-US" sz="1600"/>
              <a:t>internet–enables kettle broadcasts to the world!</a:t>
            </a:r>
          </a:p>
          <a:p>
            <a:r>
              <a:rPr lang="en-GB" altLang="en-US" sz="2000"/>
              <a:t>context</a:t>
            </a:r>
          </a:p>
          <a:p>
            <a:pPr lvl="2"/>
            <a:r>
              <a:rPr lang="en-GB" altLang="en-US" sz="1600"/>
              <a:t>inferring activity from sensor readings – status not event</a:t>
            </a:r>
          </a:p>
          <a:p>
            <a:r>
              <a:rPr lang="en-GB" altLang="en-US" sz="2000"/>
              <a:t>data filtering and fusion</a:t>
            </a:r>
          </a:p>
          <a:p>
            <a:pPr lvl="2"/>
            <a:r>
              <a:rPr lang="en-GB" altLang="en-US" sz="1600"/>
              <a:t>using several sensors to build context</a:t>
            </a:r>
          </a:p>
          <a:p>
            <a:r>
              <a:rPr lang="en-GB" altLang="en-US" sz="2000"/>
              <a:t>inference</a:t>
            </a:r>
          </a:p>
          <a:p>
            <a:pPr lvl="2"/>
            <a:r>
              <a:rPr lang="en-GB" altLang="en-US" sz="1600"/>
              <a:t>hand-coded or machine-learning</a:t>
            </a:r>
          </a:p>
          <a:p>
            <a:r>
              <a:rPr lang="en-GB" altLang="en-US" sz="2000"/>
              <a:t>must be used</a:t>
            </a:r>
          </a:p>
          <a:p>
            <a:pPr lvl="2"/>
            <a:r>
              <a:rPr lang="en-GB" altLang="en-US" sz="1600"/>
              <a:t>control something (lights) or modify user actions (TV 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534A935-43C8-BF3E-1341-875854E5A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rich set of behaviour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10DA4449-A28D-59B5-5BF8-2D9D26019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82600" indent="-482600">
              <a:buFontTx/>
              <a:buNone/>
            </a:pPr>
            <a:r>
              <a:rPr lang="en-GB" altLang="en-US" sz="2400">
                <a:sym typeface="Wingdings" pitchFamily="2" charset="2"/>
              </a:rPr>
              <a:t>	</a:t>
            </a:r>
            <a:r>
              <a:rPr lang="en-GB" altLang="en-US" sz="2400"/>
              <a:t>actions:</a:t>
            </a:r>
          </a:p>
          <a:p>
            <a:pPr marL="958850" lvl="1"/>
            <a:r>
              <a:rPr lang="en-GB" altLang="en-US" sz="2000"/>
              <a:t>state change at (user initiated) event</a:t>
            </a:r>
          </a:p>
          <a:p>
            <a:pPr marL="482600" indent="-482600">
              <a:buFontTx/>
              <a:buNone/>
            </a:pPr>
            <a:r>
              <a:rPr lang="en-GB" altLang="en-US" sz="2400">
                <a:sym typeface="Wingdings" pitchFamily="2" charset="2"/>
              </a:rPr>
              <a:t>	</a:t>
            </a:r>
            <a:r>
              <a:rPr lang="en-GB" altLang="en-US" sz="2400"/>
              <a:t>status change events:</a:t>
            </a:r>
          </a:p>
          <a:p>
            <a:pPr marL="958850" lvl="1"/>
            <a:r>
              <a:rPr lang="en-GB" altLang="en-US" sz="2000"/>
              <a:t>e.g.  stock drops below re-order level</a:t>
            </a:r>
          </a:p>
          <a:p>
            <a:pPr marL="482600" indent="-482600">
              <a:buFontTx/>
              <a:buNone/>
            </a:pPr>
            <a:r>
              <a:rPr lang="en-GB" altLang="en-US" sz="2400">
                <a:sym typeface="Wingdings" pitchFamily="2" charset="2"/>
              </a:rPr>
              <a:t>	</a:t>
            </a:r>
            <a:r>
              <a:rPr lang="en-GB" altLang="en-US" sz="2400"/>
              <a:t>interstitial behaviour:</a:t>
            </a:r>
          </a:p>
          <a:p>
            <a:pPr marL="958850" lvl="1"/>
            <a:r>
              <a:rPr lang="en-GB" altLang="en-US" sz="2000"/>
              <a:t>between actions – e.g. dragging an icon</a:t>
            </a:r>
          </a:p>
          <a:p>
            <a:pPr marL="482600" indent="-482600"/>
            <a:endParaRPr lang="en-GB" altLang="en-US" sz="900"/>
          </a:p>
          <a:p>
            <a:pPr marL="482600" indent="-482600">
              <a:buFontTx/>
              <a:buNone/>
            </a:pPr>
            <a:r>
              <a:rPr lang="en-GB" altLang="en-US" sz="2400"/>
              <a:t>standard notations: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400">
                <a:sym typeface="Wingdings" pitchFamily="2" charset="2"/>
              </a:rPr>
              <a:t></a:t>
            </a:r>
            <a:r>
              <a:rPr lang="en-GB" altLang="en-US" sz="2400"/>
              <a:t> usually, </a:t>
            </a:r>
            <a:r>
              <a:rPr lang="en-GB" altLang="en-US" sz="2400">
                <a:sym typeface="Wingdings" pitchFamily="2" charset="2"/>
              </a:rPr>
              <a:t></a:t>
            </a:r>
            <a:r>
              <a:rPr lang="en-GB" altLang="en-US" sz="2400"/>
              <a:t> sometimes, </a:t>
            </a:r>
            <a:r>
              <a:rPr lang="en-GB" altLang="en-US" sz="2400">
                <a:sym typeface="Wingdings" pitchFamily="2" charset="2"/>
              </a:rPr>
              <a:t></a:t>
            </a:r>
            <a:r>
              <a:rPr lang="en-GB" altLang="en-US" sz="2400"/>
              <a:t> never!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F8650A7-1389-8180-B515-40224B730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209800"/>
            <a:ext cx="83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DD3901C-AAC4-BB6D-85BB-0491F1CF5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971800"/>
            <a:ext cx="83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332FF2AC-B855-A7F6-6537-F52338CC6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1242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01F6C384-E431-9A5F-0494-FAA8D917D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175" y="40386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C5C419BD-00AA-4607-E482-1A92D16DA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763" y="49530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BC1829E4-5C29-F8AE-7648-EF6D6C6CB0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architectures for </a:t>
            </a:r>
            <a:br>
              <a:rPr lang="en-GB" altLang="en-US"/>
            </a:br>
            <a:r>
              <a:rPr lang="en-GB" altLang="en-US"/>
              <a:t>sensor-based systems?</a:t>
            </a:r>
          </a:p>
        </p:txBody>
      </p:sp>
      <p:sp>
        <p:nvSpPr>
          <p:cNvPr id="54280" name="AutoShape 8">
            <a:extLst>
              <a:ext uri="{FF2B5EF4-FFF2-40B4-BE49-F238E27FC236}">
                <a16:creationId xmlns:a16="http://schemas.microsoft.com/office/drawing/2014/main" id="{DD080E69-8265-059D-DF16-1466A902A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286000"/>
            <a:ext cx="457200" cy="457200"/>
          </a:xfrm>
          <a:prstGeom prst="plus">
            <a:avLst>
              <a:gd name="adj" fmla="val 25000"/>
            </a:avLst>
          </a:prstGeom>
          <a:solidFill>
            <a:srgbClr val="CC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1" name="AutoShape 9">
            <a:extLst>
              <a:ext uri="{FF2B5EF4-FFF2-40B4-BE49-F238E27FC236}">
                <a16:creationId xmlns:a16="http://schemas.microsoft.com/office/drawing/2014/main" id="{3AB1A345-9029-4B0C-5EB5-8C081DD19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00400"/>
            <a:ext cx="457200" cy="457200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2" name="AutoShape 10">
            <a:extLst>
              <a:ext uri="{FF2B5EF4-FFF2-40B4-BE49-F238E27FC236}">
                <a16:creationId xmlns:a16="http://schemas.microsoft.com/office/drawing/2014/main" id="{51DA98F9-BC49-5ED0-9DC6-7EA05380F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14800"/>
            <a:ext cx="457200" cy="457200"/>
          </a:xfrm>
          <a:prstGeom prst="plus">
            <a:avLst>
              <a:gd name="adj" fmla="val 25000"/>
            </a:avLst>
          </a:prstGeom>
          <a:solidFill>
            <a:srgbClr val="ED18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3" name="AutoShape 11">
            <a:extLst>
              <a:ext uri="{FF2B5EF4-FFF2-40B4-BE49-F238E27FC236}">
                <a16:creationId xmlns:a16="http://schemas.microsoft.com/office/drawing/2014/main" id="{E9F5EBB6-EA69-8A19-2077-4FD681DF2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029200"/>
            <a:ext cx="457200" cy="457200"/>
          </a:xfrm>
          <a:prstGeom prst="plus">
            <a:avLst>
              <a:gd name="adj" fmla="val 25000"/>
            </a:avLst>
          </a:prstGeom>
          <a:solidFill>
            <a:srgbClr val="184B8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4" name="AutoShape 12">
            <a:extLst>
              <a:ext uri="{FF2B5EF4-FFF2-40B4-BE49-F238E27FC236}">
                <a16:creationId xmlns:a16="http://schemas.microsoft.com/office/drawing/2014/main" id="{2B59FA81-A433-2091-2566-6738D13FE0FD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409700" y="2247900"/>
            <a:ext cx="457200" cy="5334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5" name="AutoShape 13">
            <a:extLst>
              <a:ext uri="{FF2B5EF4-FFF2-40B4-BE49-F238E27FC236}">
                <a16:creationId xmlns:a16="http://schemas.microsoft.com/office/drawing/2014/main" id="{446938B7-C647-4283-32EC-BE0A23ADF67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409700" y="3162300"/>
            <a:ext cx="457200" cy="5334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6" name="AutoShape 14">
            <a:extLst>
              <a:ext uri="{FF2B5EF4-FFF2-40B4-BE49-F238E27FC236}">
                <a16:creationId xmlns:a16="http://schemas.microsoft.com/office/drawing/2014/main" id="{EC87D8D2-098E-9330-74A3-3426874869E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409700" y="4076700"/>
            <a:ext cx="457200" cy="5334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ED18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7" name="AutoShape 15">
            <a:extLst>
              <a:ext uri="{FF2B5EF4-FFF2-40B4-BE49-F238E27FC236}">
                <a16:creationId xmlns:a16="http://schemas.microsoft.com/office/drawing/2014/main" id="{7D526B0C-9C8C-AF4E-9F35-1349AB38A83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409700" y="4991100"/>
            <a:ext cx="457200" cy="5334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184B8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88" name="Text Box 16">
            <a:extLst>
              <a:ext uri="{FF2B5EF4-FFF2-40B4-BE49-F238E27FC236}">
                <a16:creationId xmlns:a16="http://schemas.microsoft.com/office/drawing/2014/main" id="{CEAF05A5-533A-40C2-617E-F80A0BDDD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5715000"/>
            <a:ext cx="13541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raw</a:t>
            </a:r>
          </a:p>
          <a:p>
            <a:pPr algn="ctr"/>
            <a:r>
              <a:rPr lang="en-GB" altLang="en-US" b="1">
                <a:latin typeface="Arial" panose="020B0604020202020204" pitchFamily="34" charset="0"/>
              </a:rPr>
              <a:t>sensors</a:t>
            </a:r>
          </a:p>
        </p:txBody>
      </p:sp>
      <p:sp>
        <p:nvSpPr>
          <p:cNvPr id="54289" name="Text Box 17">
            <a:extLst>
              <a:ext uri="{FF2B5EF4-FFF2-40B4-BE49-F238E27FC236}">
                <a16:creationId xmlns:a16="http://schemas.microsoft.com/office/drawing/2014/main" id="{654C56F8-BD78-8CF2-531F-01987AE40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15000"/>
            <a:ext cx="1571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data</a:t>
            </a:r>
          </a:p>
          <a:p>
            <a:pPr algn="ctr"/>
            <a:r>
              <a:rPr lang="en-GB" altLang="en-US" b="1">
                <a:latin typeface="Arial" panose="020B0604020202020204" pitchFamily="34" charset="0"/>
              </a:rPr>
              <a:t>reduction</a:t>
            </a:r>
          </a:p>
        </p:txBody>
      </p:sp>
      <p:sp>
        <p:nvSpPr>
          <p:cNvPr id="54290" name="Line 18">
            <a:extLst>
              <a:ext uri="{FF2B5EF4-FFF2-40B4-BE49-F238E27FC236}">
                <a16:creationId xmlns:a16="http://schemas.microsoft.com/office/drawing/2014/main" id="{1539E643-D0E2-D33F-1594-EC2767E177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6400" y="5562600"/>
            <a:ext cx="838200" cy="457200"/>
          </a:xfrm>
          <a:prstGeom prst="line">
            <a:avLst/>
          </a:prstGeom>
          <a:noFill/>
          <a:ln w="28575">
            <a:solidFill>
              <a:srgbClr val="8F3A3A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91" name="Rectangle 19">
            <a:extLst>
              <a:ext uri="{FF2B5EF4-FFF2-40B4-BE49-F238E27FC236}">
                <a16:creationId xmlns:a16="http://schemas.microsoft.com/office/drawing/2014/main" id="{2E7BC0D3-E07D-FA50-A2A1-FFC135098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971800"/>
            <a:ext cx="1295400" cy="2590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data</a:t>
            </a:r>
          </a:p>
          <a:p>
            <a:pPr algn="ctr"/>
            <a:r>
              <a:rPr lang="en-GB" altLang="en-US" b="1">
                <a:latin typeface="Arial" panose="020B0604020202020204" pitchFamily="34" charset="0"/>
              </a:rPr>
              <a:t>fusion</a:t>
            </a:r>
          </a:p>
        </p:txBody>
      </p:sp>
      <p:sp>
        <p:nvSpPr>
          <p:cNvPr id="54292" name="Rectangle 20">
            <a:extLst>
              <a:ext uri="{FF2B5EF4-FFF2-40B4-BE49-F238E27FC236}">
                <a16:creationId xmlns:a16="http://schemas.microsoft.com/office/drawing/2014/main" id="{50A84386-6B97-4C46-3579-1BD81C7C7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38600"/>
            <a:ext cx="2362200" cy="990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context</a:t>
            </a:r>
          </a:p>
          <a:p>
            <a:pPr algn="ctr"/>
            <a:r>
              <a:rPr lang="en-GB" altLang="en-US" b="1">
                <a:latin typeface="Arial" panose="020B0604020202020204" pitchFamily="34" charset="0"/>
              </a:rPr>
              <a:t>model</a:t>
            </a:r>
          </a:p>
        </p:txBody>
      </p:sp>
      <p:sp>
        <p:nvSpPr>
          <p:cNvPr id="54293" name="Rectangle 21">
            <a:extLst>
              <a:ext uri="{FF2B5EF4-FFF2-40B4-BE49-F238E27FC236}">
                <a16:creationId xmlns:a16="http://schemas.microsoft.com/office/drawing/2014/main" id="{2B75DE31-2521-0E5D-C212-297849EC1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209800"/>
            <a:ext cx="1600200" cy="13716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inference</a:t>
            </a:r>
          </a:p>
        </p:txBody>
      </p:sp>
      <p:sp>
        <p:nvSpPr>
          <p:cNvPr id="54294" name="AutoShape 22">
            <a:extLst>
              <a:ext uri="{FF2B5EF4-FFF2-40B4-BE49-F238E27FC236}">
                <a16:creationId xmlns:a16="http://schemas.microsoft.com/office/drawing/2014/main" id="{566E4D97-C5CE-7FBA-9AB6-6241AB84D0D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162300" y="4076700"/>
            <a:ext cx="2590800" cy="381000"/>
          </a:xfrm>
          <a:custGeom>
            <a:avLst/>
            <a:gdLst>
              <a:gd name="G0" fmla="+- 8757 0 0"/>
              <a:gd name="G1" fmla="+- 21600 0 8757"/>
              <a:gd name="G2" fmla="*/ 8757 1 2"/>
              <a:gd name="G3" fmla="+- 21600 0 G2"/>
              <a:gd name="G4" fmla="+/ 8757 21600 2"/>
              <a:gd name="G5" fmla="+/ G1 0 2"/>
              <a:gd name="G6" fmla="*/ 21600 21600 8757"/>
              <a:gd name="G7" fmla="*/ G6 1 2"/>
              <a:gd name="G8" fmla="+- 21600 0 G7"/>
              <a:gd name="G9" fmla="*/ 21600 1 2"/>
              <a:gd name="G10" fmla="+- 8757 0 G9"/>
              <a:gd name="G11" fmla="?: G10 G8 0"/>
              <a:gd name="G12" fmla="?: G10 G7 21600"/>
              <a:gd name="T0" fmla="*/ 17221 w 21600"/>
              <a:gd name="T1" fmla="*/ 10800 h 21600"/>
              <a:gd name="T2" fmla="*/ 10800 w 21600"/>
              <a:gd name="T3" fmla="*/ 21600 h 21600"/>
              <a:gd name="T4" fmla="*/ 4379 w 21600"/>
              <a:gd name="T5" fmla="*/ 10800 h 21600"/>
              <a:gd name="T6" fmla="*/ 10800 w 21600"/>
              <a:gd name="T7" fmla="*/ 0 h 21600"/>
              <a:gd name="T8" fmla="*/ 6179 w 21600"/>
              <a:gd name="T9" fmla="*/ 6179 h 21600"/>
              <a:gd name="T10" fmla="*/ 15421 w 21600"/>
              <a:gd name="T11" fmla="*/ 1542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8757" y="21600"/>
                </a:lnTo>
                <a:lnTo>
                  <a:pt x="12843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95" name="AutoShape 23">
            <a:extLst>
              <a:ext uri="{FF2B5EF4-FFF2-40B4-BE49-F238E27FC236}">
                <a16:creationId xmlns:a16="http://schemas.microsoft.com/office/drawing/2014/main" id="{4C7524A1-D30C-FC0A-76F5-160E230F5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257800"/>
            <a:ext cx="533400" cy="914400"/>
          </a:xfrm>
          <a:prstGeom prst="lightningBolt">
            <a:avLst/>
          </a:prstGeom>
          <a:solidFill>
            <a:srgbClr val="FF921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96" name="Line 24">
            <a:extLst>
              <a:ext uri="{FF2B5EF4-FFF2-40B4-BE49-F238E27FC236}">
                <a16:creationId xmlns:a16="http://schemas.microsoft.com/office/drawing/2014/main" id="{C847D3E0-C160-02CA-66E1-AB7525BB15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9000" y="5562600"/>
            <a:ext cx="685800" cy="457200"/>
          </a:xfrm>
          <a:prstGeom prst="line">
            <a:avLst/>
          </a:prstGeom>
          <a:noFill/>
          <a:ln w="28575">
            <a:solidFill>
              <a:srgbClr val="8F3A3A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54297" name="AutoShape 25">
            <a:extLst>
              <a:ext uri="{FF2B5EF4-FFF2-40B4-BE49-F238E27FC236}">
                <a16:creationId xmlns:a16="http://schemas.microsoft.com/office/drawing/2014/main" id="{26CF349F-46C6-A043-3219-A79CE346E600}"/>
              </a:ext>
            </a:extLst>
          </p:cNvPr>
          <p:cNvCxnSpPr>
            <a:cxnSpLocks noChangeShapeType="1"/>
            <a:stCxn id="54280" idx="3"/>
            <a:endCxn id="54284" idx="3"/>
          </p:cNvCxnSpPr>
          <p:nvPr/>
        </p:nvCxnSpPr>
        <p:spPr bwMode="auto">
          <a:xfrm>
            <a:off x="990600" y="2514600"/>
            <a:ext cx="379413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8" name="AutoShape 26">
            <a:extLst>
              <a:ext uri="{FF2B5EF4-FFF2-40B4-BE49-F238E27FC236}">
                <a16:creationId xmlns:a16="http://schemas.microsoft.com/office/drawing/2014/main" id="{ECF9F123-0FF2-8C51-529C-0527C50AB0E8}"/>
              </a:ext>
            </a:extLst>
          </p:cNvPr>
          <p:cNvCxnSpPr>
            <a:cxnSpLocks noChangeShapeType="1"/>
            <a:stCxn id="54281" idx="3"/>
            <a:endCxn id="54285" idx="3"/>
          </p:cNvCxnSpPr>
          <p:nvPr/>
        </p:nvCxnSpPr>
        <p:spPr bwMode="auto">
          <a:xfrm>
            <a:off x="990600" y="3429000"/>
            <a:ext cx="379413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299" name="AutoShape 27">
            <a:extLst>
              <a:ext uri="{FF2B5EF4-FFF2-40B4-BE49-F238E27FC236}">
                <a16:creationId xmlns:a16="http://schemas.microsoft.com/office/drawing/2014/main" id="{77F551C5-5C90-53D9-73A5-3489156E7412}"/>
              </a:ext>
            </a:extLst>
          </p:cNvPr>
          <p:cNvCxnSpPr>
            <a:cxnSpLocks noChangeShapeType="1"/>
            <a:stCxn id="54282" idx="3"/>
            <a:endCxn id="54286" idx="3"/>
          </p:cNvCxnSpPr>
          <p:nvPr/>
        </p:nvCxnSpPr>
        <p:spPr bwMode="auto">
          <a:xfrm>
            <a:off x="990600" y="4343400"/>
            <a:ext cx="379413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0" name="AutoShape 28">
            <a:extLst>
              <a:ext uri="{FF2B5EF4-FFF2-40B4-BE49-F238E27FC236}">
                <a16:creationId xmlns:a16="http://schemas.microsoft.com/office/drawing/2014/main" id="{9CB33ECC-3DA0-D641-79F2-E872322C520D}"/>
              </a:ext>
            </a:extLst>
          </p:cNvPr>
          <p:cNvCxnSpPr>
            <a:cxnSpLocks noChangeShapeType="1"/>
            <a:stCxn id="54283" idx="3"/>
            <a:endCxn id="54287" idx="3"/>
          </p:cNvCxnSpPr>
          <p:nvPr/>
        </p:nvCxnSpPr>
        <p:spPr bwMode="auto">
          <a:xfrm>
            <a:off x="990600" y="5257800"/>
            <a:ext cx="379413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1" name="AutoShape 29">
            <a:extLst>
              <a:ext uri="{FF2B5EF4-FFF2-40B4-BE49-F238E27FC236}">
                <a16:creationId xmlns:a16="http://schemas.microsoft.com/office/drawing/2014/main" id="{E9329657-D0C0-F882-2CA3-42627B69FED9}"/>
              </a:ext>
            </a:extLst>
          </p:cNvPr>
          <p:cNvCxnSpPr>
            <a:cxnSpLocks noChangeShapeType="1"/>
            <a:stCxn id="54285" idx="1"/>
            <a:endCxn id="54276" idx="1"/>
          </p:cNvCxnSpPr>
          <p:nvPr/>
        </p:nvCxnSpPr>
        <p:spPr bwMode="auto">
          <a:xfrm>
            <a:off x="1903413" y="3427413"/>
            <a:ext cx="763587" cy="158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2" name="AutoShape 30">
            <a:extLst>
              <a:ext uri="{FF2B5EF4-FFF2-40B4-BE49-F238E27FC236}">
                <a16:creationId xmlns:a16="http://schemas.microsoft.com/office/drawing/2014/main" id="{EAC84280-8313-F58E-9512-B4FAC1A61D37}"/>
              </a:ext>
            </a:extLst>
          </p:cNvPr>
          <p:cNvCxnSpPr>
            <a:cxnSpLocks noChangeShapeType="1"/>
            <a:stCxn id="54286" idx="1"/>
            <a:endCxn id="54277" idx="1"/>
          </p:cNvCxnSpPr>
          <p:nvPr/>
        </p:nvCxnSpPr>
        <p:spPr bwMode="auto">
          <a:xfrm>
            <a:off x="1903413" y="4341813"/>
            <a:ext cx="766762" cy="158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3" name="AutoShape 31">
            <a:extLst>
              <a:ext uri="{FF2B5EF4-FFF2-40B4-BE49-F238E27FC236}">
                <a16:creationId xmlns:a16="http://schemas.microsoft.com/office/drawing/2014/main" id="{D547658B-5D22-A10E-522C-C4077009D826}"/>
              </a:ext>
            </a:extLst>
          </p:cNvPr>
          <p:cNvCxnSpPr>
            <a:cxnSpLocks noChangeShapeType="1"/>
            <a:stCxn id="54287" idx="1"/>
            <a:endCxn id="54278" idx="1"/>
          </p:cNvCxnSpPr>
          <p:nvPr/>
        </p:nvCxnSpPr>
        <p:spPr bwMode="auto">
          <a:xfrm>
            <a:off x="1903413" y="5256213"/>
            <a:ext cx="768350" cy="158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4" name="AutoShape 32">
            <a:extLst>
              <a:ext uri="{FF2B5EF4-FFF2-40B4-BE49-F238E27FC236}">
                <a16:creationId xmlns:a16="http://schemas.microsoft.com/office/drawing/2014/main" id="{0C4F26A7-69DC-3DD2-F753-3471ADE6BC64}"/>
              </a:ext>
            </a:extLst>
          </p:cNvPr>
          <p:cNvCxnSpPr>
            <a:cxnSpLocks noChangeShapeType="1"/>
            <a:stCxn id="54291" idx="3"/>
            <a:endCxn id="54294" idx="3"/>
          </p:cNvCxnSpPr>
          <p:nvPr/>
        </p:nvCxnSpPr>
        <p:spPr bwMode="auto">
          <a:xfrm>
            <a:off x="3962400" y="4267200"/>
            <a:ext cx="303213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5" name="AutoShape 33">
            <a:extLst>
              <a:ext uri="{FF2B5EF4-FFF2-40B4-BE49-F238E27FC236}">
                <a16:creationId xmlns:a16="http://schemas.microsoft.com/office/drawing/2014/main" id="{14CBAC2A-38B0-C282-19ED-2AC47D4D49A9}"/>
              </a:ext>
            </a:extLst>
          </p:cNvPr>
          <p:cNvCxnSpPr>
            <a:cxnSpLocks noChangeShapeType="1"/>
            <a:stCxn id="54294" idx="1"/>
            <a:endCxn id="54275" idx="1"/>
          </p:cNvCxnSpPr>
          <p:nvPr/>
        </p:nvCxnSpPr>
        <p:spPr bwMode="auto">
          <a:xfrm flipV="1">
            <a:off x="4646613" y="3276600"/>
            <a:ext cx="763587" cy="990600"/>
          </a:xfrm>
          <a:prstGeom prst="bentConnector3">
            <a:avLst>
              <a:gd name="adj1" fmla="val 50102"/>
            </a:avLst>
          </a:prstGeom>
          <a:noFill/>
          <a:ln w="5715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06" name="AutoShape 34">
            <a:extLst>
              <a:ext uri="{FF2B5EF4-FFF2-40B4-BE49-F238E27FC236}">
                <a16:creationId xmlns:a16="http://schemas.microsoft.com/office/drawing/2014/main" id="{6581DEED-6B64-8B64-2AF6-4139BBBCD1AF}"/>
              </a:ext>
            </a:extLst>
          </p:cNvPr>
          <p:cNvCxnSpPr>
            <a:cxnSpLocks noChangeShapeType="1"/>
            <a:stCxn id="54284" idx="1"/>
            <a:endCxn id="54274" idx="1"/>
          </p:cNvCxnSpPr>
          <p:nvPr/>
        </p:nvCxnSpPr>
        <p:spPr bwMode="auto">
          <a:xfrm>
            <a:off x="1903413" y="2513013"/>
            <a:ext cx="3506787" cy="1587"/>
          </a:xfrm>
          <a:prstGeom prst="bentConnector3">
            <a:avLst>
              <a:gd name="adj1" fmla="val 50023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307" name="AutoShape 35">
            <a:extLst>
              <a:ext uri="{FF2B5EF4-FFF2-40B4-BE49-F238E27FC236}">
                <a16:creationId xmlns:a16="http://schemas.microsoft.com/office/drawing/2014/main" id="{E95F5632-D048-BDC7-BA60-87F1AAE06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200400"/>
            <a:ext cx="457200" cy="990600"/>
          </a:xfrm>
          <a:prstGeom prst="upDownArrow">
            <a:avLst>
              <a:gd name="adj1" fmla="val 50000"/>
              <a:gd name="adj2" fmla="val 43333"/>
            </a:avLst>
          </a:prstGeom>
          <a:solidFill>
            <a:srgbClr val="ED18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308" name="AutoShape 36">
            <a:extLst>
              <a:ext uri="{FF2B5EF4-FFF2-40B4-BE49-F238E27FC236}">
                <a16:creationId xmlns:a16="http://schemas.microsoft.com/office/drawing/2014/main" id="{DF1666BA-201A-6CEF-16F8-390FB0F28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514600"/>
            <a:ext cx="762000" cy="762000"/>
          </a:xfrm>
          <a:prstGeom prst="sun">
            <a:avLst>
              <a:gd name="adj" fmla="val 25000"/>
            </a:avLst>
          </a:prstGeom>
          <a:solidFill>
            <a:srgbClr val="FFFF1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309" name="AutoShape 37">
            <a:extLst>
              <a:ext uri="{FF2B5EF4-FFF2-40B4-BE49-F238E27FC236}">
                <a16:creationId xmlns:a16="http://schemas.microsoft.com/office/drawing/2014/main" id="{67628FF6-1AE1-8C1F-C88A-11C9C3D1C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410200"/>
            <a:ext cx="762000" cy="762000"/>
          </a:xfrm>
          <a:prstGeom prst="smileyFace">
            <a:avLst>
              <a:gd name="adj" fmla="val 4653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310" name="AutoShape 38">
            <a:extLst>
              <a:ext uri="{FF2B5EF4-FFF2-40B4-BE49-F238E27FC236}">
                <a16:creationId xmlns:a16="http://schemas.microsoft.com/office/drawing/2014/main" id="{D667662A-8FD0-771F-A645-C3CE1B55B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562600"/>
            <a:ext cx="1676400" cy="3048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5DA3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311" name="Text Box 39">
            <a:extLst>
              <a:ext uri="{FF2B5EF4-FFF2-40B4-BE49-F238E27FC236}">
                <a16:creationId xmlns:a16="http://schemas.microsoft.com/office/drawing/2014/main" id="{7C420B99-FE22-3BA5-512D-2AB9B1CA7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163" y="5807075"/>
            <a:ext cx="1250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user</a:t>
            </a:r>
          </a:p>
          <a:p>
            <a:pPr algn="ctr"/>
            <a:r>
              <a:rPr lang="en-GB" altLang="en-US" b="1">
                <a:latin typeface="Arial" panose="020B0604020202020204" pitchFamily="34" charset="0"/>
              </a:rPr>
              <a:t>actions</a:t>
            </a:r>
          </a:p>
        </p:txBody>
      </p:sp>
      <p:sp>
        <p:nvSpPr>
          <p:cNvPr id="54312" name="AutoShape 40">
            <a:extLst>
              <a:ext uri="{FF2B5EF4-FFF2-40B4-BE49-F238E27FC236}">
                <a16:creationId xmlns:a16="http://schemas.microsoft.com/office/drawing/2014/main" id="{83DAEE48-C1B1-370F-0AFB-51DFCA602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953000"/>
            <a:ext cx="457200" cy="762000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ED18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54313" name="AutoShape 41">
            <a:extLst>
              <a:ext uri="{FF2B5EF4-FFF2-40B4-BE49-F238E27FC236}">
                <a16:creationId xmlns:a16="http://schemas.microsoft.com/office/drawing/2014/main" id="{94510ED4-0658-5833-FDA3-EB60859BC242}"/>
              </a:ext>
            </a:extLst>
          </p:cNvPr>
          <p:cNvCxnSpPr>
            <a:cxnSpLocks noChangeShapeType="1"/>
            <a:stCxn id="54293" idx="3"/>
            <a:endCxn id="54308" idx="1"/>
          </p:cNvCxnSpPr>
          <p:nvPr/>
        </p:nvCxnSpPr>
        <p:spPr bwMode="auto">
          <a:xfrm>
            <a:off x="7010400" y="2895600"/>
            <a:ext cx="1066800" cy="0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314" name="Text Box 42">
            <a:extLst>
              <a:ext uri="{FF2B5EF4-FFF2-40B4-BE49-F238E27FC236}">
                <a16:creationId xmlns:a16="http://schemas.microsoft.com/office/drawing/2014/main" id="{5A371907-8867-7B83-2FC7-DE77A61A3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362200"/>
            <a:ext cx="121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en-US" b="1">
                <a:latin typeface="Arial" panose="020B0604020202020204" pitchFamily="34" charset="0"/>
              </a:rPr>
              <a:t>control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E98EE3E8-3109-C7DA-6BC8-74EE632F8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Properties of events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91F112F8-F3A0-D99D-A168-EBE28BE47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status change event</a:t>
            </a:r>
          </a:p>
          <a:p>
            <a:pPr lvl="1"/>
            <a:r>
              <a:rPr lang="en-GB" altLang="en-US" sz="2000"/>
              <a:t>the passing of a time</a:t>
            </a:r>
          </a:p>
          <a:p>
            <a:r>
              <a:rPr lang="en-GB" altLang="en-US" sz="2400"/>
              <a:t>actual and perceived events</a:t>
            </a:r>
          </a:p>
          <a:p>
            <a:pPr lvl="1"/>
            <a:r>
              <a:rPr lang="en-GB" altLang="en-US" sz="2000"/>
              <a:t>usually some gap</a:t>
            </a:r>
          </a:p>
          <a:p>
            <a:r>
              <a:rPr lang="en-GB" altLang="en-US" sz="2400"/>
              <a:t>polling</a:t>
            </a:r>
          </a:p>
          <a:p>
            <a:pPr lvl="1"/>
            <a:r>
              <a:rPr lang="en-GB" altLang="en-US" sz="2000"/>
              <a:t>glance at watch face</a:t>
            </a:r>
          </a:p>
          <a:p>
            <a:pPr lvl="1"/>
            <a:r>
              <a:rPr lang="en-GB" altLang="en-US" sz="2000"/>
              <a:t>status change becomes perceived event</a:t>
            </a:r>
          </a:p>
          <a:p>
            <a:r>
              <a:rPr lang="en-GB" altLang="en-US" sz="2400"/>
              <a:t>granularity</a:t>
            </a:r>
          </a:p>
          <a:p>
            <a:pPr lvl="1"/>
            <a:r>
              <a:rPr lang="en-GB" altLang="en-US" sz="2000"/>
              <a:t>birthday – days</a:t>
            </a:r>
          </a:p>
          <a:p>
            <a:pPr lvl="1"/>
            <a:r>
              <a:rPr lang="en-GB" altLang="en-US" sz="2000"/>
              <a:t>appointment – minutes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65B9744-A2D6-7CBC-280A-1DF4D178A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Design implications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0FCED7F-FAA3-1755-BB37-AE1FCA0D13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actual/perceived lag…</a:t>
            </a:r>
            <a:br>
              <a:rPr lang="en-GB" altLang="en-US" sz="2400"/>
            </a:br>
            <a:r>
              <a:rPr lang="en-GB" altLang="en-US" sz="2400"/>
              <a:t>	matches application timescale?</a:t>
            </a:r>
          </a:p>
          <a:p>
            <a:endParaRPr lang="en-GB" altLang="en-US" sz="2400"/>
          </a:p>
          <a:p>
            <a:r>
              <a:rPr lang="en-GB" altLang="en-US" sz="2400"/>
              <a:t>too slow</a:t>
            </a:r>
          </a:p>
          <a:p>
            <a:pPr lvl="1"/>
            <a:r>
              <a:rPr lang="en-GB" altLang="en-US" sz="2000"/>
              <a:t>response to event too late</a:t>
            </a:r>
            <a:br>
              <a:rPr lang="en-GB" altLang="en-US" sz="2000"/>
            </a:br>
            <a:r>
              <a:rPr lang="en-GB" altLang="en-US" sz="2000"/>
              <a:t>	e.g., power plant emergency</a:t>
            </a:r>
          </a:p>
          <a:p>
            <a:endParaRPr lang="en-GB" altLang="en-US" sz="2400"/>
          </a:p>
          <a:p>
            <a:r>
              <a:rPr lang="en-GB" altLang="en-US" sz="2400"/>
              <a:t>too fast</a:t>
            </a:r>
          </a:p>
          <a:p>
            <a:pPr lvl="1"/>
            <a:r>
              <a:rPr lang="en-GB" altLang="en-US" sz="2000"/>
              <a:t>interrupt more immediate task</a:t>
            </a:r>
            <a:br>
              <a:rPr lang="en-GB" altLang="en-US" sz="2000"/>
            </a:br>
            <a:r>
              <a:rPr lang="en-GB" altLang="en-US" sz="2000"/>
              <a:t>	e.g., stock level low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137E2CDE-542D-B468-6058-2578FDAD4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Naïve psychology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E61F08F-CC9F-E67C-F5E1-1AFADFE10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Predict where the user is looking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mouse – when positioning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insertion point – intermittently when typing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screen – if you're lucky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Immediate events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audible bell – when in room (and hearing)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peripheral vision – movement or large change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Closure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lose attention (inc. mouse)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concurrent activity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46E7AA3-8C6B-543E-E73B-BED28271A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email delivery</a:t>
            </a:r>
          </a:p>
        </p:txBody>
      </p:sp>
      <p:pic>
        <p:nvPicPr>
          <p:cNvPr id="3" name="Picture 2" descr="A black screen with white text&#10;&#10;AI-generated content may be incorrect.">
            <a:extLst>
              <a:ext uri="{FF2B5EF4-FFF2-40B4-BE49-F238E27FC236}">
                <a16:creationId xmlns:a16="http://schemas.microsoft.com/office/drawing/2014/main" id="{23DF87DC-9814-EF35-4826-D23E5CD8E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1556792"/>
            <a:ext cx="7986905" cy="46916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1758</Words>
  <Application>Microsoft Macintosh PowerPoint</Application>
  <PresentationFormat>On-screen Show (4:3)</PresentationFormat>
  <Paragraphs>477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Comic Sans MS</vt:lpstr>
      <vt:lpstr>Courier</vt:lpstr>
      <vt:lpstr>Monotype Sorts</vt:lpstr>
      <vt:lpstr>Symbol</vt:lpstr>
      <vt:lpstr>Times</vt:lpstr>
      <vt:lpstr>Verdana</vt:lpstr>
      <vt:lpstr>Wingdings</vt:lpstr>
      <vt:lpstr>Blank</vt:lpstr>
      <vt:lpstr>chapter 18</vt:lpstr>
      <vt:lpstr>Modelling Rich Interaction</vt:lpstr>
      <vt:lpstr>status–event analysis</vt:lpstr>
      <vt:lpstr>rich set of phenomena</vt:lpstr>
      <vt:lpstr>rich set of behaviour</vt:lpstr>
      <vt:lpstr>Properties of events</vt:lpstr>
      <vt:lpstr>Design implications</vt:lpstr>
      <vt:lpstr>Naïve psychology</vt:lpstr>
      <vt:lpstr>email delivery</vt:lpstr>
      <vt:lpstr>email delivery (ctd)</vt:lpstr>
      <vt:lpstr>screen button widget</vt:lpstr>
      <vt:lpstr>Screen-button – HIT</vt:lpstr>
      <vt:lpstr>Screen button – MISS</vt:lpstr>
      <vt:lpstr>HIT or a MISS?</vt:lpstr>
      <vt:lpstr>rich contexts</vt:lpstr>
      <vt:lpstr>the problem</vt:lpstr>
      <vt:lpstr>collaboration</vt:lpstr>
      <vt:lpstr>ConcurTaskTrees (CTT) Paterno et al. CNUCE, Pisa</vt:lpstr>
      <vt:lpstr>Groupware Task Analysis</vt:lpstr>
      <vt:lpstr>information</vt:lpstr>
      <vt:lpstr>control</vt:lpstr>
      <vt:lpstr>control</vt:lpstr>
      <vt:lpstr>adding information</vt:lpstr>
      <vt:lpstr>adding information (ctd)</vt:lpstr>
      <vt:lpstr>triggers</vt:lpstr>
      <vt:lpstr>triggers</vt:lpstr>
      <vt:lpstr>common triggers</vt:lpstr>
      <vt:lpstr>artefacts</vt:lpstr>
      <vt:lpstr>placeholders</vt:lpstr>
      <vt:lpstr>where are you?</vt:lpstr>
      <vt:lpstr>step 1. choose new flight level</vt:lpstr>
      <vt:lpstr>step 3. flight level confirmed</vt:lpstr>
      <vt:lpstr>step 5. new flight level acheived</vt:lpstr>
      <vt:lpstr>tracing placeholders</vt:lpstr>
      <vt:lpstr>low intention and  sensor-based interaction</vt:lpstr>
      <vt:lpstr>car courtesy lights</vt:lpstr>
      <vt:lpstr>Pepys</vt:lpstr>
      <vt:lpstr>MediaCup</vt:lpstr>
      <vt:lpstr>shopping cart</vt:lpstr>
      <vt:lpstr>onCue</vt:lpstr>
      <vt:lpstr>the intentional spectrum</vt:lpstr>
      <vt:lpstr>fluidity</vt:lpstr>
      <vt:lpstr>interaction models</vt:lpstr>
      <vt:lpstr>cognition</vt:lpstr>
      <vt:lpstr>cognition</vt:lpstr>
      <vt:lpstr>designing incidental interaction</vt:lpstr>
      <vt:lpstr>issues and process</vt:lpstr>
      <vt:lpstr>designing a car courtesy light</vt:lpstr>
      <vt:lpstr>implementation</vt:lpstr>
      <vt:lpstr>architectures for  sensor-based systems?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19</cp:revision>
  <dcterms:created xsi:type="dcterms:W3CDTF">2003-08-07T14:10:51Z</dcterms:created>
  <dcterms:modified xsi:type="dcterms:W3CDTF">2025-03-02T12:04:40Z</dcterms:modified>
</cp:coreProperties>
</file>