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87" r:id="rId2"/>
    <p:sldId id="288" r:id="rId3"/>
    <p:sldId id="316" r:id="rId4"/>
    <p:sldId id="339" r:id="rId5"/>
    <p:sldId id="338" r:id="rId6"/>
    <p:sldId id="314" r:id="rId7"/>
    <p:sldId id="340" r:id="rId8"/>
    <p:sldId id="358" r:id="rId9"/>
    <p:sldId id="313" r:id="rId10"/>
    <p:sldId id="341" r:id="rId11"/>
    <p:sldId id="312" r:id="rId12"/>
    <p:sldId id="342" r:id="rId13"/>
    <p:sldId id="359" r:id="rId14"/>
    <p:sldId id="360" r:id="rId15"/>
    <p:sldId id="311" r:id="rId16"/>
    <p:sldId id="343" r:id="rId17"/>
    <p:sldId id="361" r:id="rId18"/>
    <p:sldId id="371" r:id="rId19"/>
    <p:sldId id="373" r:id="rId20"/>
    <p:sldId id="374" r:id="rId21"/>
    <p:sldId id="375" r:id="rId22"/>
    <p:sldId id="362" r:id="rId23"/>
    <p:sldId id="310" r:id="rId24"/>
    <p:sldId id="344" r:id="rId25"/>
    <p:sldId id="309" r:id="rId26"/>
    <p:sldId id="345" r:id="rId27"/>
    <p:sldId id="328" r:id="rId28"/>
    <p:sldId id="329" r:id="rId29"/>
    <p:sldId id="363" r:id="rId30"/>
    <p:sldId id="330" r:id="rId31"/>
    <p:sldId id="331" r:id="rId32"/>
    <p:sldId id="364" r:id="rId33"/>
    <p:sldId id="332" r:id="rId34"/>
    <p:sldId id="333" r:id="rId35"/>
    <p:sldId id="348" r:id="rId36"/>
    <p:sldId id="347" r:id="rId37"/>
    <p:sldId id="335" r:id="rId38"/>
    <p:sldId id="336" r:id="rId39"/>
    <p:sldId id="317" r:id="rId40"/>
    <p:sldId id="349" r:id="rId41"/>
    <p:sldId id="365" r:id="rId42"/>
    <p:sldId id="350" r:id="rId43"/>
    <p:sldId id="319" r:id="rId44"/>
    <p:sldId id="320" r:id="rId45"/>
    <p:sldId id="351" r:id="rId46"/>
    <p:sldId id="352" r:id="rId47"/>
    <p:sldId id="367" r:id="rId48"/>
    <p:sldId id="366" r:id="rId49"/>
    <p:sldId id="322" r:id="rId50"/>
    <p:sldId id="368" r:id="rId51"/>
    <p:sldId id="369" r:id="rId52"/>
    <p:sldId id="353" r:id="rId53"/>
    <p:sldId id="323" r:id="rId54"/>
    <p:sldId id="324" r:id="rId55"/>
    <p:sldId id="354" r:id="rId56"/>
    <p:sldId id="325" r:id="rId57"/>
    <p:sldId id="355" r:id="rId58"/>
    <p:sldId id="326" r:id="rId59"/>
    <p:sldId id="356" r:id="rId60"/>
    <p:sldId id="327" r:id="rId61"/>
    <p:sldId id="357" r:id="rId62"/>
    <p:sldId id="370" r:id="rId6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7"/>
    <p:restoredTop sz="90929"/>
  </p:normalViewPr>
  <p:slideViewPr>
    <p:cSldViewPr>
      <p:cViewPr varScale="1">
        <p:scale>
          <a:sx n="123" d="100"/>
          <a:sy n="123" d="100"/>
        </p:scale>
        <p:origin x="16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D9B71-AC32-1558-B9A6-6C947CD8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4279C-A8CD-0BA4-0E78-3AE052891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4812B-BF68-3932-7146-25420F67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70DE-55C7-76EA-316A-A4C39BD5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0C53-23B5-2814-8F46-B72E6CD10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E20CF-97E2-3240-B26C-6ABDAC5FED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75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D6815-1D39-DC2D-D901-146E35EF5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E9297-50C2-DC2C-9555-64BFD37F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9D375-A876-ACE0-0C95-FC1A8C0EC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A9E3C-4A08-7BCE-2DAD-08E9993DE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62974-7935-B7C2-DB11-D4E206DF0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2DA4E-015A-FF49-B5AF-F6CB4D67EC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771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C6C95-19EC-2086-8BBA-B5C247EA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1003F8-AB43-72FB-4757-2FB049D43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1ACF2-076E-4A06-E083-D9FA7D7D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0DC28-59B9-17F0-16FF-A7455D3CB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005F6-9DE1-93C9-545E-6618EF83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31534-7DF5-364E-AED0-D08370DB86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438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EE04D-B1AB-F506-3F1A-7F8E836C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B6F8B-BE99-6E31-9DD1-9F2C8E63A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D0B18-DF6D-2338-34A1-16951EB9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1424C-48EE-7555-E868-95880962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6A281-D41F-E007-5B6C-40B978AE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D2592-52CA-4846-975B-D4172B5553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985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CC5D0-EA0A-0754-C790-EA9A5A9B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11A1F-5026-C926-3978-616126BFA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B2620-11C9-A621-4347-89FC277D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9D59B-3E17-A308-CA5F-0D83B6E4B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C12A5-8B6D-78ED-8273-2C9F640A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774AF-D931-0243-A924-62B3E9C69A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661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9B249-6560-1814-B320-49A509F72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B683F-84CC-6799-5C3B-64AD5C493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3A038-A72A-DF38-AD53-980CF6EC4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FB3E3-6E54-3994-C476-59541B38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FB24D-F5C6-5B90-F0B6-3408BB37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6B7ED-4021-67CF-1072-448878D34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8F787-8850-7848-86D6-CDBE30B937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676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CCA17-8307-4FCE-F3D1-913EA53DB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AE606-ACAE-4B65-389E-7A15A0B9B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4538C-F962-2E73-4190-0A67DC490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5E5A05-A279-0A26-3BAF-E51BD1F74E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089D1-5A9C-9BED-4645-676C774F3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C6BD17-1661-A0D5-6E71-DECEF0ED3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FBFBD-12A2-5E50-D436-C0CE06204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BFE329-9ACD-4198-D346-7A3E1163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6AE0A-6EA0-D64B-8F4C-CFE0414152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2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F1E9A-B49D-8EAA-6247-3C7A43CB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0FC39A-657D-5F25-F85D-0DE7DDB2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F98E5F-A6F7-84AD-160C-24F5B12C4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8409E-0290-C587-BDFC-00AAC1790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F6FB6-2008-734D-81BB-5C7EDD9BD2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97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83379-DD36-8575-CDC9-A24AB4A2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B9D9C-0060-6250-65A8-A3E8C865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5306F-36BC-9D9D-EC58-A93FB528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C97F1-6C03-FC42-9AD2-D30E3FC0E5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270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FFD7-87B9-9DE0-D3F7-20585221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7265F-8908-FCCF-7332-22A7D05E9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6B46B-E466-DA2D-FE55-8F237DD11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32001-7B82-9CCA-0C5D-F36CF52F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45BA8-98EB-32CB-17CD-E4CE915F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66B4B-5217-56CB-4947-068D7EA4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482BE-DC08-0948-920F-A57637928E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87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6AD5F-D4E4-4050-65C7-797F5C64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00487-BF6E-2054-A335-099F1B481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2CB03-25F0-EC9B-5DD6-D33F52419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1808A-2977-76AD-3653-A7FC71824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95992-2131-D195-3EE1-CE1EC7E8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D2520-E536-D476-789E-D5D00CDD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BEAFA-1853-7649-8F35-AEB3AC5761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866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6EB511B9-4CE4-4423-12E5-58C2B4B7BD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A6ED52EC-2CA6-8011-A377-D42801718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BCD8B6-79C4-FBE2-5A35-C11A9226B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FAF3CD-08EA-FA7E-0123-7519F6F49B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5B5734-F228-2620-B407-39C9ABC871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2FADFF-6EC0-924C-E8E3-B96086A97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77A037-5E47-4547-ACEA-183605497EA9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094C2C81-FC42-A639-58C6-84FA3BA27A5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5E03240E-2DF1-0C40-B46A-9181B6D9EA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E76627A3-9DF3-0E93-03A6-720DF3CC8F7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DA312758-1E33-44A9-1579-FD129106C0F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6068F5AE-ABFA-423D-FC3B-C5ED19B1339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A799D1BB-7223-BF61-8C61-D722FC5A516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ACC5CC3-3FCF-974D-4AEA-A5C3E7099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19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5CB09E4-BD26-72E7-A41C-6CC64D30D2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groupware</a:t>
            </a:r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89C554B0-055E-0DF4-73BB-3E146C4716A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797" name="Rectangle 5">
              <a:extLst>
                <a:ext uri="{FF2B5EF4-FFF2-40B4-BE49-F238E27FC236}">
                  <a16:creationId xmlns:a16="http://schemas.microsoft.com/office/drawing/2014/main" id="{D4AFB9B9-8CF8-C199-51CC-AE0C31FDE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798" name="Rectangle 6">
              <a:extLst>
                <a:ext uri="{FF2B5EF4-FFF2-40B4-BE49-F238E27FC236}">
                  <a16:creationId xmlns:a16="http://schemas.microsoft.com/office/drawing/2014/main" id="{7BBAF772-1048-25F3-047A-523F2961B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3799" name="Picture 7">
              <a:extLst>
                <a:ext uri="{FF2B5EF4-FFF2-40B4-BE49-F238E27FC236}">
                  <a16:creationId xmlns:a16="http://schemas.microsoft.com/office/drawing/2014/main" id="{FDF3C15B-BEFA-C2AB-52B5-E19CCF83E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800" name="Picture 8">
              <a:extLst>
                <a:ext uri="{FF2B5EF4-FFF2-40B4-BE49-F238E27FC236}">
                  <a16:creationId xmlns:a16="http://schemas.microsoft.com/office/drawing/2014/main" id="{3181D893-7A63-300E-661C-2A670508F5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801" name="Picture 9">
              <a:extLst>
                <a:ext uri="{FF2B5EF4-FFF2-40B4-BE49-F238E27FC236}">
                  <a16:creationId xmlns:a16="http://schemas.microsoft.com/office/drawing/2014/main" id="{E130BEFF-D3BD-51E5-274E-F82BCD38F3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802" name="Picture 10">
              <a:extLst>
                <a:ext uri="{FF2B5EF4-FFF2-40B4-BE49-F238E27FC236}">
                  <a16:creationId xmlns:a16="http://schemas.microsoft.com/office/drawing/2014/main" id="{BFF0DD26-1031-8405-0DF7-9913DB302D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803" name="Picture 11">
              <a:extLst>
                <a:ext uri="{FF2B5EF4-FFF2-40B4-BE49-F238E27FC236}">
                  <a16:creationId xmlns:a16="http://schemas.microsoft.com/office/drawing/2014/main" id="{361D997A-BFCC-B008-0A3D-532420006B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42B42061-7888-B617-B3FB-FFBED75BC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Email vs. bulletin boards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20B8987-E2E2-1C10-6C2F-C1A99B236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fan out</a:t>
            </a:r>
          </a:p>
          <a:p>
            <a:pPr marL="565150" lvl="1" indent="-18415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one-to-one	–	email, direct communication</a:t>
            </a:r>
          </a:p>
          <a:p>
            <a:pPr marL="565150" lvl="1" indent="-18415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one-to-many	–	email, distribution lists</a:t>
            </a:r>
          </a:p>
          <a:p>
            <a:pPr marL="565150" lvl="1" indent="-18415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			BBs, broadcast distribution</a:t>
            </a:r>
          </a:p>
          <a:p>
            <a:pPr marL="190500" indent="-19050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control</a:t>
            </a:r>
          </a:p>
          <a:p>
            <a:pPr marL="565150" lvl="1" indent="-18415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sender	–	email, private distribution list</a:t>
            </a:r>
          </a:p>
          <a:p>
            <a:pPr marL="565150" lvl="1" indent="-18415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administrator	–	email, shared distribution list</a:t>
            </a:r>
          </a:p>
          <a:p>
            <a:pPr marL="565150" lvl="1" indent="-184150">
              <a:buFontTx/>
              <a:buChar char=" "/>
              <a:tabLst>
                <a:tab pos="2578100" algn="l"/>
                <a:tab pos="2959100" algn="l"/>
              </a:tabLst>
            </a:pPr>
            <a:r>
              <a:rPr lang="en-GB" altLang="en-US"/>
              <a:t>recipient	–	BBs, subscription to topics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D14C4EF-36D9-615D-B59B-32B7043E3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Structured message systems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9C2D767-6790-A771-31F8-F8890D6EEB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r>
              <a:rPr lang="en-GB" altLang="en-US" sz="2400" i="1"/>
              <a:t>asynchronous/remote</a:t>
            </a:r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endParaRPr lang="en-GB" altLang="en-US" sz="1200" i="1"/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r>
              <a:rPr lang="en-GB" altLang="en-US" sz="2400"/>
              <a:t>`super' email</a:t>
            </a:r>
            <a:br>
              <a:rPr lang="en-GB" altLang="en-US" sz="2400"/>
            </a:br>
            <a:r>
              <a:rPr lang="en-GB" altLang="en-US" sz="2400"/>
              <a:t>	–	cross between email and a database</a:t>
            </a:r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endParaRPr lang="en-GB" altLang="en-US" sz="800"/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r>
              <a:rPr lang="en-GB" altLang="en-US" sz="2400"/>
              <a:t>sender</a:t>
            </a:r>
            <a:br>
              <a:rPr lang="en-GB" altLang="en-US" sz="2400"/>
            </a:br>
            <a:r>
              <a:rPr lang="en-GB" altLang="en-US" sz="2400"/>
              <a:t>	–	fills in special fields</a:t>
            </a:r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r>
              <a:rPr lang="en-GB" altLang="en-US" sz="2400"/>
              <a:t>recipient</a:t>
            </a:r>
            <a:br>
              <a:rPr lang="en-GB" altLang="en-US" sz="2400"/>
            </a:br>
            <a:r>
              <a:rPr lang="en-GB" altLang="en-US" sz="2400"/>
              <a:t>	–	filters and sorts incoming mail</a:t>
            </a:r>
            <a:br>
              <a:rPr lang="en-GB" altLang="en-US" sz="2400"/>
            </a:br>
            <a:r>
              <a:rPr lang="en-GB" altLang="en-US" sz="2400"/>
              <a:t>		based on field contents</a:t>
            </a:r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endParaRPr lang="en-GB" altLang="en-US" sz="800"/>
          </a:p>
          <a:p>
            <a:pPr marL="190500" indent="-190500">
              <a:lnSpc>
                <a:spcPct val="90000"/>
              </a:lnSpc>
              <a:buFontTx/>
              <a:buChar char=" "/>
              <a:tabLst>
                <a:tab pos="952500" algn="l"/>
                <a:tab pos="1244600" algn="l"/>
              </a:tabLst>
            </a:pPr>
            <a:r>
              <a:rPr lang="en-GB" altLang="en-US" sz="2400"/>
              <a:t>… but	–  work by the sender</a:t>
            </a:r>
            <a:br>
              <a:rPr lang="en-GB" altLang="en-US" sz="2400"/>
            </a:br>
            <a:r>
              <a:rPr lang="en-GB" altLang="en-US" sz="2400"/>
              <a:t>		–  benefit for the recipient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2C7F5E6-A6F1-B646-E7C7-E8339C511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Structured message systems (ctd)</a:t>
            </a:r>
            <a:endParaRPr lang="en-GB" altLang="en-US"/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AC9E7C2A-4F84-BD30-F4DB-3F834A4D24C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5867400"/>
            <a:ext cx="7467600" cy="83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/>
              <a:t>N.B. global structuring by designer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/>
              <a:t>		vs. local structuring by participants</a:t>
            </a:r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E5556268-98D6-1217-2E84-20046639436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1752600"/>
            <a:ext cx="7162800" cy="3810000"/>
          </a:xfrm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Type: Seminar announcement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To: all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From: Alan Dix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Subject: departmental seminar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Time: 2:15 Wednesday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Place: D014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Speaker: W.T. Pooh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Title: The Honey Pot</a:t>
            </a:r>
          </a:p>
          <a:p>
            <a:pPr marL="673100" indent="-673100">
              <a:lnSpc>
                <a:spcPct val="90000"/>
              </a:lnSpc>
              <a:buFontTx/>
              <a:buChar char=" "/>
            </a:pPr>
            <a:r>
              <a:rPr lang="en-GB" altLang="en-US" sz="1800"/>
              <a:t>Text:	Recent research on socially constructed meaning has focused on the image of the Honey Pot and its dialectic interpretation within an encultured hermeneutic. This talk 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9" name="Rectangle 9">
            <a:extLst>
              <a:ext uri="{FF2B5EF4-FFF2-40B4-BE49-F238E27FC236}">
                <a16:creationId xmlns:a16="http://schemas.microsoft.com/office/drawing/2014/main" id="{18E793CB-1C71-9134-344A-DB167AEF0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19400"/>
            <a:ext cx="3200400" cy="1600200"/>
          </a:xfrm>
          <a:prstGeom prst="rect">
            <a:avLst/>
          </a:prstGeom>
          <a:solidFill>
            <a:srgbClr val="E6E6E6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AA836F9-B250-00DE-4BF0-92F6528C3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txt is gr8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B9FEEC6-5B02-27E4-D152-FA7C90F10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instant messaging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1996 – ICQ small Israeli company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now millions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more like conversation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SMS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y is it we al lv shrt msgs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originally a feature of internal management protocol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short messages (160 chars) and text with numbers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no-one predicted mass adoption!!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now phones with cameras for MMS</a:t>
            </a:r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EC891BEF-A8AD-3DCD-A5EF-E8ABC531A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2863850"/>
            <a:ext cx="1122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>
                <a:latin typeface="Arial" panose="020B0604020202020204" pitchFamily="34" charset="0"/>
              </a:rPr>
              <a:t>Hi, u there</a:t>
            </a:r>
            <a:endParaRPr lang="en-GB" altLang="en-US" sz="1600" i="1">
              <a:latin typeface="Arial" panose="020B0604020202020204" pitchFamily="34" charset="0"/>
            </a:endParaRPr>
          </a:p>
        </p:txBody>
      </p:sp>
      <p:sp>
        <p:nvSpPr>
          <p:cNvPr id="112647" name="Text Box 7">
            <a:extLst>
              <a:ext uri="{FF2B5EF4-FFF2-40B4-BE49-F238E27FC236}">
                <a16:creationId xmlns:a16="http://schemas.microsoft.com/office/drawing/2014/main" id="{F6DB1516-6763-A862-6944-EA2522735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3778250"/>
            <a:ext cx="1801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i="1">
                <a:latin typeface="Arial" panose="020B0604020202020204" pitchFamily="34" charset="0"/>
              </a:rPr>
              <a:t>want to meet later</a:t>
            </a:r>
          </a:p>
        </p:txBody>
      </p:sp>
      <p:sp>
        <p:nvSpPr>
          <p:cNvPr id="112648" name="Text Box 8">
            <a:extLst>
              <a:ext uri="{FF2B5EF4-FFF2-40B4-BE49-F238E27FC236}">
                <a16:creationId xmlns:a16="http://schemas.microsoft.com/office/drawing/2014/main" id="{8D1869C0-96C7-8413-FFF7-1316633A9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3168650"/>
            <a:ext cx="3121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i="1">
                <a:latin typeface="Arial" panose="020B0604020202020204" pitchFamily="34" charset="0"/>
              </a:rPr>
              <a:t>yeh, had a good night last night?</a:t>
            </a:r>
          </a:p>
        </p:txBody>
      </p:sp>
      <p:grpSp>
        <p:nvGrpSpPr>
          <p:cNvPr id="112651" name="Group 11">
            <a:extLst>
              <a:ext uri="{FF2B5EF4-FFF2-40B4-BE49-F238E27FC236}">
                <a16:creationId xmlns:a16="http://schemas.microsoft.com/office/drawing/2014/main" id="{C41385FA-585C-7787-99E4-AA3B6C0C9415}"/>
              </a:ext>
            </a:extLst>
          </p:cNvPr>
          <p:cNvGrpSpPr>
            <a:grpSpLocks/>
          </p:cNvGrpSpPr>
          <p:nvPr/>
        </p:nvGrpSpPr>
        <p:grpSpPr bwMode="auto">
          <a:xfrm>
            <a:off x="5794375" y="3473450"/>
            <a:ext cx="911225" cy="336550"/>
            <a:chOff x="3650" y="2188"/>
            <a:chExt cx="574" cy="212"/>
          </a:xfrm>
        </p:grpSpPr>
        <p:sp>
          <p:nvSpPr>
            <p:cNvPr id="112646" name="Text Box 6">
              <a:extLst>
                <a:ext uri="{FF2B5EF4-FFF2-40B4-BE49-F238E27FC236}">
                  <a16:creationId xmlns:a16="http://schemas.microsoft.com/office/drawing/2014/main" id="{C6B759B0-3DAB-59E5-4CB2-E2B130262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0" y="2188"/>
              <a:ext cx="3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>
                  <a:latin typeface="Arial" panose="020B0604020202020204" pitchFamily="34" charset="0"/>
                </a:rPr>
                <a:t>uhu </a:t>
              </a:r>
            </a:p>
          </p:txBody>
        </p:sp>
        <p:pic>
          <p:nvPicPr>
            <p:cNvPr id="112650" name="Picture 10">
              <a:extLst>
                <a:ext uri="{FF2B5EF4-FFF2-40B4-BE49-F238E27FC236}">
                  <a16:creationId xmlns:a16="http://schemas.microsoft.com/office/drawing/2014/main" id="{E94D32DA-E8F4-66D6-68C5-72A493592E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2208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2652" name="Picture 12">
            <a:extLst>
              <a:ext uri="{FF2B5EF4-FFF2-40B4-BE49-F238E27FC236}">
                <a16:creationId xmlns:a16="http://schemas.microsoft.com/office/drawing/2014/main" id="{EE897953-2F03-A4F0-E638-832917F13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410200"/>
            <a:ext cx="114300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build="p" autoUpdateAnimBg="0"/>
      <p:bldP spid="112647" grpId="0" build="p" autoUpdateAnimBg="0" advAuto="1000"/>
      <p:bldP spid="112648" grpId="0" build="p" autoUpdateAnimBg="0" advAuto="1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54EFCF20-6335-0138-1690-F2A9277C3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SMS in action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C4306164-A156-CEC3-028F-EFE6DF4DB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serious uses too … the ‘SPAM’ system</a:t>
            </a:r>
          </a:p>
          <a:p>
            <a:r>
              <a:rPr lang="en-GB" altLang="en-US" sz="2400"/>
              <a:t>two hostels for ex-psychiatric patients</a:t>
            </a:r>
          </a:p>
          <a:p>
            <a:r>
              <a:rPr lang="en-GB" altLang="en-US" sz="2400"/>
              <a:t>staff send SMS to</a:t>
            </a:r>
            <a:br>
              <a:rPr lang="en-GB" altLang="en-US" sz="2400"/>
            </a:br>
            <a:r>
              <a:rPr lang="en-GB" altLang="en-US" sz="2400"/>
              <a:t>central number</a:t>
            </a:r>
          </a:p>
          <a:p>
            <a:r>
              <a:rPr lang="en-GB" altLang="en-US" sz="2400"/>
              <a:t>messages appear in</a:t>
            </a:r>
            <a:br>
              <a:rPr lang="en-GB" altLang="en-US" sz="2400"/>
            </a:br>
            <a:r>
              <a:rPr lang="en-GB" altLang="en-US" sz="2400"/>
              <a:t>both offices</a:t>
            </a:r>
          </a:p>
          <a:p>
            <a:r>
              <a:rPr lang="en-GB" altLang="en-US" sz="2400"/>
              <a:t>avoids using phone</a:t>
            </a:r>
          </a:p>
          <a:p>
            <a:r>
              <a:rPr lang="en-GB" altLang="en-US" sz="2400"/>
              <a:t>‘mission critical’ …</a:t>
            </a:r>
            <a:br>
              <a:rPr lang="en-GB" altLang="en-US" sz="2400"/>
            </a:br>
            <a:r>
              <a:rPr lang="en-GB" altLang="en-US" sz="2400"/>
              <a:t>but used for jokes too!</a:t>
            </a:r>
          </a:p>
        </p:txBody>
      </p:sp>
      <p:pic>
        <p:nvPicPr>
          <p:cNvPr id="113668" name="Picture 4">
            <a:extLst>
              <a:ext uri="{FF2B5EF4-FFF2-40B4-BE49-F238E27FC236}">
                <a16:creationId xmlns:a16="http://schemas.microsoft.com/office/drawing/2014/main" id="{69143F4A-C461-D495-9F05-3AEEC996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671" name="Picture 7">
            <a:extLst>
              <a:ext uri="{FF2B5EF4-FFF2-40B4-BE49-F238E27FC236}">
                <a16:creationId xmlns:a16="http://schemas.microsoft.com/office/drawing/2014/main" id="{A5368AF3-D3EF-3C07-49DD-FE80C8A08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24200"/>
            <a:ext cx="39116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1CBB804-B0D8-6BBA-3D70-DCC12F5F4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Video conferences and communication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1237C82-06F1-AE72-CE2A-DCCD2746B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400"/>
              <a:t>synchronous/remote</a:t>
            </a:r>
          </a:p>
          <a:p>
            <a:pPr marL="190500" indent="-1905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400"/>
              <a:t>Technology:</a:t>
            </a:r>
          </a:p>
          <a:p>
            <a:pPr marL="755650" lvl="1">
              <a:lnSpc>
                <a:spcPct val="90000"/>
              </a:lnSpc>
            </a:pPr>
            <a:r>
              <a:rPr lang="en-GB" altLang="en-US" sz="2000"/>
              <a:t>ISDN + video compression</a:t>
            </a:r>
          </a:p>
          <a:p>
            <a:pPr marL="755650" lvl="1">
              <a:lnSpc>
                <a:spcPct val="90000"/>
              </a:lnSpc>
            </a:pPr>
            <a:r>
              <a:rPr lang="en-GB" altLang="en-US" sz="2000"/>
              <a:t>internet, web cams</a:t>
            </a:r>
          </a:p>
          <a:p>
            <a:pPr marL="190500" indent="-190500">
              <a:lnSpc>
                <a:spcPct val="90000"/>
              </a:lnSpc>
              <a:buFontTx/>
              <a:buChar char=" "/>
            </a:pPr>
            <a:endParaRPr lang="en-GB" altLang="en-US" sz="800"/>
          </a:p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400"/>
              <a:t>major uses:</a:t>
            </a:r>
          </a:p>
          <a:p>
            <a:pPr marL="755650" lvl="1">
              <a:lnSpc>
                <a:spcPct val="90000"/>
              </a:lnSpc>
            </a:pPr>
            <a:r>
              <a:rPr lang="en-GB" altLang="en-US" sz="2000"/>
              <a:t>video conferences</a:t>
            </a:r>
          </a:p>
          <a:p>
            <a:pPr marL="755650" lvl="1">
              <a:lnSpc>
                <a:spcPct val="90000"/>
              </a:lnSpc>
            </a:pPr>
            <a:r>
              <a:rPr lang="en-GB" altLang="en-US" sz="2000"/>
              <a:t>pervasive video for social contact</a:t>
            </a:r>
          </a:p>
          <a:p>
            <a:pPr marL="755650" lvl="1">
              <a:lnSpc>
                <a:spcPct val="90000"/>
              </a:lnSpc>
            </a:pPr>
            <a:r>
              <a:rPr lang="en-GB" altLang="en-US" sz="2000"/>
              <a:t>integration with other applications</a:t>
            </a:r>
          </a:p>
          <a:p>
            <a:pPr marL="190500" indent="-190500"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 marL="190500" indent="-190500">
              <a:lnSpc>
                <a:spcPct val="90000"/>
              </a:lnSpc>
              <a:buFontTx/>
              <a:buNone/>
            </a:pPr>
            <a:r>
              <a:rPr lang="en-GB" altLang="en-US" sz="2400"/>
              <a:t>often cheaper than face-to-face meetings</a:t>
            </a:r>
          </a:p>
          <a:p>
            <a:pPr marL="755650" lvl="1">
              <a:lnSpc>
                <a:spcPct val="90000"/>
              </a:lnSpc>
              <a:buFontTx/>
              <a:buNone/>
            </a:pPr>
            <a:r>
              <a:rPr lang="en-GB" altLang="en-US" sz="2000"/>
              <a:t>(telecommunications costs vs. air flights)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>
            <a:extLst>
              <a:ext uri="{FF2B5EF4-FFF2-40B4-BE49-F238E27FC236}">
                <a16:creationId xmlns:a16="http://schemas.microsoft.com/office/drawing/2014/main" id="{BE6DF605-2DB5-EE31-375D-66F135981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638" y="4976813"/>
            <a:ext cx="2722562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58" name="Rectangle 2">
            <a:extLst>
              <a:ext uri="{FF2B5EF4-FFF2-40B4-BE49-F238E27FC236}">
                <a16:creationId xmlns:a16="http://schemas.microsoft.com/office/drawing/2014/main" id="{F036FDE3-890F-6627-8976-CF777A0DA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Video issues …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7807805-E222-E66A-7CAE-DDC3FB2DF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/>
              <a:t>not a substitute for face-to-face meetings</a:t>
            </a:r>
          </a:p>
          <a:p>
            <a:pPr marL="857250" lvl="1"/>
            <a:r>
              <a:rPr lang="en-GB" altLang="en-US"/>
              <a:t>small field of view</a:t>
            </a:r>
          </a:p>
          <a:p>
            <a:pPr marL="857250" lvl="1"/>
            <a:r>
              <a:rPr lang="en-GB" altLang="en-US"/>
              <a:t>lack of reciprocity</a:t>
            </a:r>
          </a:p>
          <a:p>
            <a:pPr marL="857250" lvl="1"/>
            <a:r>
              <a:rPr lang="en-GB" altLang="en-US"/>
              <a:t>poor eye contact</a:t>
            </a:r>
          </a:p>
          <a:p>
            <a:pPr marL="190500" indent="-190500"/>
            <a:endParaRPr lang="en-GB" altLang="en-US" sz="1200"/>
          </a:p>
          <a:p>
            <a:pPr marL="190500" indent="-190500">
              <a:buFontTx/>
              <a:buChar char=" "/>
            </a:pPr>
            <a:r>
              <a:rPr lang="en-GB" altLang="en-US"/>
              <a:t>One solution for lack of eye contact</a:t>
            </a:r>
            <a:br>
              <a:rPr lang="en-GB" altLang="en-US"/>
            </a:br>
            <a:r>
              <a:rPr lang="en-GB" altLang="en-US"/>
              <a:t>… the video-tunnel</a:t>
            </a:r>
          </a:p>
          <a:p>
            <a:pPr marL="190500" indent="-190500"/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6B321ED2-3ECF-03BE-08DA-CFD9AA549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web-video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A388B5E2-9B7E-51D5-C93D-5604D2C4B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video-conferencing – expensive technology </a:t>
            </a:r>
          </a:p>
          <a:p>
            <a:r>
              <a:rPr lang="en-GB" altLang="en-US" sz="2400"/>
              <a:t>but internet (almost) free!</a:t>
            </a:r>
          </a:p>
          <a:p>
            <a:r>
              <a:rPr lang="en-GB" altLang="en-US" sz="2400"/>
              <a:t>web-cams</a:t>
            </a:r>
          </a:p>
          <a:p>
            <a:pPr lvl="1"/>
            <a:r>
              <a:rPr lang="en-GB" altLang="en-US" sz="2000"/>
              <a:t>used for face-to-face chat</a:t>
            </a:r>
          </a:p>
          <a:p>
            <a:pPr lvl="1"/>
            <a:r>
              <a:rPr lang="en-GB" altLang="en-US" sz="2000"/>
              <a:t>for video-conferencing</a:t>
            </a:r>
          </a:p>
          <a:p>
            <a:pPr lvl="1"/>
            <a:r>
              <a:rPr lang="en-GB" altLang="en-US" sz="2000"/>
              <a:t>for permanent web-cams</a:t>
            </a:r>
          </a:p>
          <a:p>
            <a:r>
              <a:rPr lang="en-GB" altLang="en-US" sz="2400"/>
              <a:t>low bandwidth</a:t>
            </a:r>
          </a:p>
          <a:p>
            <a:pPr lvl="1"/>
            <a:r>
              <a:rPr lang="en-GB" altLang="en-US" sz="2000"/>
              <a:t>pictures ‘block out’ … not terrible</a:t>
            </a:r>
          </a:p>
          <a:p>
            <a:pPr lvl="1"/>
            <a:r>
              <a:rPr lang="en-GB" altLang="en-US" sz="2000"/>
              <a:t>audio more problematic</a:t>
            </a:r>
          </a:p>
          <a:p>
            <a:pPr lvl="1"/>
            <a:r>
              <a:rPr lang="en-GB" altLang="en-US" sz="2000"/>
              <a:t>may use text chat</a:t>
            </a:r>
          </a:p>
        </p:txBody>
      </p:sp>
      <p:pic>
        <p:nvPicPr>
          <p:cNvPr id="114692" name="Picture 4">
            <a:extLst>
              <a:ext uri="{FF2B5EF4-FFF2-40B4-BE49-F238E27FC236}">
                <a16:creationId xmlns:a16="http://schemas.microsoft.com/office/drawing/2014/main" id="{158E1A7C-3542-A02A-6B89-7765610F5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67F63439-CC3A-8D48-6A3C-BB9642C7E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collaborative virtual environments (CVEs)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A240E113-DF9A-45A6-72DA-503F6E73A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meet others in a virtual world</a:t>
            </a:r>
          </a:p>
          <a:p>
            <a:pPr lvl="1"/>
            <a:r>
              <a:rPr lang="en-GB" altLang="en-US" sz="2000"/>
              <a:t>participants represented – embodiment </a:t>
            </a:r>
          </a:p>
          <a:p>
            <a:pPr lvl="1"/>
            <a:r>
              <a:rPr lang="en-GB" altLang="en-US" sz="2000"/>
              <a:t>artefacts too …</a:t>
            </a:r>
          </a:p>
          <a:p>
            <a:pPr lvl="2"/>
            <a:r>
              <a:rPr lang="en-GB" altLang="en-US" sz="1800"/>
              <a:t>computer </a:t>
            </a:r>
            <a:r>
              <a:rPr lang="en-GB" altLang="en-US" sz="1400"/>
              <a:t>(e.g. spreadsheet)</a:t>
            </a:r>
            <a:r>
              <a:rPr lang="en-GB" altLang="en-US" sz="1800"/>
              <a:t> and ‘real’ (virtually) objects</a:t>
            </a:r>
          </a:p>
          <a:p>
            <a:pPr lvl="1"/>
            <a:r>
              <a:rPr lang="en-GB" altLang="en-US" sz="2000"/>
              <a:t>text?</a:t>
            </a:r>
          </a:p>
          <a:p>
            <a:pPr lvl="2"/>
            <a:r>
              <a:rPr lang="en-GB" altLang="en-US" sz="1800"/>
              <a:t>consistent orientation or easy to read </a:t>
            </a:r>
          </a:p>
          <a:p>
            <a:endParaRPr lang="en-GB" altLang="en-US" sz="1800"/>
          </a:p>
          <a:p>
            <a:r>
              <a:rPr lang="en-GB" altLang="en-US" sz="2400"/>
              <a:t>MUDs (Multi-user domains)</a:t>
            </a:r>
          </a:p>
          <a:p>
            <a:pPr lvl="1"/>
            <a:r>
              <a:rPr lang="en-GB" altLang="en-US" sz="2000"/>
              <a:t>2D/3D places to meet on the web</a:t>
            </a:r>
          </a:p>
          <a:p>
            <a:pPr lvl="1"/>
            <a:r>
              <a:rPr lang="en-GB" altLang="en-US" sz="2000"/>
              <a:t>users represented as avatars</a:t>
            </a:r>
          </a:p>
        </p:txBody>
      </p:sp>
      <p:pic>
        <p:nvPicPr>
          <p:cNvPr id="125957" name="Picture 5">
            <a:extLst>
              <a:ext uri="{FF2B5EF4-FFF2-40B4-BE49-F238E27FC236}">
                <a16:creationId xmlns:a16="http://schemas.microsoft.com/office/drawing/2014/main" id="{13C46DF7-C966-C99C-E667-F90D41A66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71975"/>
            <a:ext cx="2565400" cy="216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958" name="Picture 6">
            <a:extLst>
              <a:ext uri="{FF2B5EF4-FFF2-40B4-BE49-F238E27FC236}">
                <a16:creationId xmlns:a16="http://schemas.microsoft.com/office/drawing/2014/main" id="{BEF87B60-9E20-FBE5-E2D9-13C436A5E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447800"/>
            <a:ext cx="7064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959" name="Picture 7">
            <a:extLst>
              <a:ext uri="{FF2B5EF4-FFF2-40B4-BE49-F238E27FC236}">
                <a16:creationId xmlns:a16="http://schemas.microsoft.com/office/drawing/2014/main" id="{E3C4F23A-6E5F-6959-5269-1DCADDF9B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0"/>
            <a:ext cx="546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4" name="Picture 4">
            <a:extLst>
              <a:ext uri="{FF2B5EF4-FFF2-40B4-BE49-F238E27FC236}">
                <a16:creationId xmlns:a16="http://schemas.microsoft.com/office/drawing/2014/main" id="{C0B44295-588F-EF0D-1124-05775A9A0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70225"/>
            <a:ext cx="3200400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8002" name="Rectangle 2">
            <a:extLst>
              <a:ext uri="{FF2B5EF4-FFF2-40B4-BE49-F238E27FC236}">
                <a16:creationId xmlns:a16="http://schemas.microsoft.com/office/drawing/2014/main" id="{48C33C7F-0430-1A0C-CB6C-1C8157196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foyer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72C0D6D1-BB8D-7CC3-C4E7-8A71D9CEA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real foyer</a:t>
            </a:r>
          </a:p>
          <a:p>
            <a:pPr lvl="1"/>
            <a:r>
              <a:rPr lang="en-US" altLang="en-US"/>
              <a:t>large screen, camera</a:t>
            </a:r>
          </a:p>
          <a:p>
            <a:pPr lvl="1"/>
            <a:r>
              <a:rPr lang="en-US" altLang="en-US"/>
              <a:t>see virtual world on screen</a:t>
            </a:r>
          </a:p>
          <a:p>
            <a:endParaRPr lang="en-US" altLang="en-US"/>
          </a:p>
          <a:p>
            <a:r>
              <a:rPr lang="en-US" altLang="en-US"/>
              <a:t>virtual world</a:t>
            </a:r>
          </a:p>
          <a:p>
            <a:pPr lvl="1"/>
            <a:r>
              <a:rPr lang="en-US" altLang="en-US"/>
              <a:t>representation of web</a:t>
            </a:r>
          </a:p>
          <a:p>
            <a:pPr lvl="1"/>
            <a:r>
              <a:rPr lang="en-US" altLang="en-US"/>
              <a:t>see real foyer on virtual screen </a:t>
            </a:r>
          </a:p>
        </p:txBody>
      </p:sp>
      <p:pic>
        <p:nvPicPr>
          <p:cNvPr id="128005" name="Picture 5">
            <a:extLst>
              <a:ext uri="{FF2B5EF4-FFF2-40B4-BE49-F238E27FC236}">
                <a16:creationId xmlns:a16="http://schemas.microsoft.com/office/drawing/2014/main" id="{D93AC360-FD65-89B3-C759-E5BDB7BC9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68DC186-606E-0807-0B22-AD80FE64C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Groupware</a:t>
            </a:r>
            <a:endParaRPr lang="en-GB" altLang="en-US" b="1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9487756-4F01-FB44-2EB4-6F999E1F5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What is groupware</a:t>
            </a:r>
          </a:p>
          <a:p>
            <a:r>
              <a:rPr lang="en-GB" altLang="en-US"/>
              <a:t>Types of groupware</a:t>
            </a:r>
          </a:p>
          <a:p>
            <a:pPr lvl="1"/>
            <a:r>
              <a:rPr lang="en-GB" altLang="en-US"/>
              <a:t>computer-mediated communication</a:t>
            </a:r>
          </a:p>
          <a:p>
            <a:pPr lvl="1"/>
            <a:r>
              <a:rPr lang="en-GB" altLang="en-US"/>
              <a:t>meeting and decisions support systems</a:t>
            </a:r>
          </a:p>
          <a:p>
            <a:pPr lvl="1"/>
            <a:r>
              <a:rPr lang="en-GB" altLang="en-US"/>
              <a:t>shared applications and artefacts</a:t>
            </a:r>
          </a:p>
          <a:p>
            <a:r>
              <a:rPr lang="en-GB" altLang="en-US"/>
              <a:t>Models of groupware</a:t>
            </a:r>
          </a:p>
          <a:p>
            <a:r>
              <a:rPr lang="en-GB" altLang="en-US"/>
              <a:t>Implementation issues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1D55B441-37CC-44FD-9222-117463351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‘outside’ looking in</a:t>
            </a:r>
          </a:p>
        </p:txBody>
      </p:sp>
      <p:pic>
        <p:nvPicPr>
          <p:cNvPr id="129027" name="Picture 3">
            <a:extLst>
              <a:ext uri="{FF2B5EF4-FFF2-40B4-BE49-F238E27FC236}">
                <a16:creationId xmlns:a16="http://schemas.microsoft.com/office/drawing/2014/main" id="{F6C3A2FB-4EDE-18A2-7C86-133053262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5562600" cy="433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028" name="Picture 4">
            <a:extLst>
              <a:ext uri="{FF2B5EF4-FFF2-40B4-BE49-F238E27FC236}">
                <a16:creationId xmlns:a16="http://schemas.microsoft.com/office/drawing/2014/main" id="{A0097F7B-87D3-C4A1-3280-724F514CA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5DCDDE85-5809-5293-4DDD-46849BFEA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‘inside’ looking out</a:t>
            </a:r>
          </a:p>
        </p:txBody>
      </p:sp>
      <p:pic>
        <p:nvPicPr>
          <p:cNvPr id="130051" name="Picture 3">
            <a:extLst>
              <a:ext uri="{FF2B5EF4-FFF2-40B4-BE49-F238E27FC236}">
                <a16:creationId xmlns:a16="http://schemas.microsoft.com/office/drawing/2014/main" id="{E002F8D9-26F9-DC06-BE3B-33108CCD8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248400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052" name="Picture 4">
            <a:extLst>
              <a:ext uri="{FF2B5EF4-FFF2-40B4-BE49-F238E27FC236}">
                <a16:creationId xmlns:a16="http://schemas.microsoft.com/office/drawing/2014/main" id="{13B498AE-E738-EF16-A59E-03D3667F5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BC343254-4003-7C6F-3FE3-546D5902F6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meeting and decision support systems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4E51B10F-0874-B752-602C-A6F9CF1A74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argumentation tools</a:t>
            </a:r>
          </a:p>
          <a:p>
            <a:r>
              <a:rPr lang="en-GB" altLang="en-US" sz="2800"/>
              <a:t>meeting rooms</a:t>
            </a:r>
          </a:p>
          <a:p>
            <a:r>
              <a:rPr lang="en-GB" altLang="en-US" sz="2800"/>
              <a:t>shared work surfaces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0450A9F7-B72B-CB1F-2418-AA0587471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Meeting and decision support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CDD47FB-C97A-8BE7-BA68-D69F0B83F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None/>
            </a:pPr>
            <a:r>
              <a:rPr lang="en-GB" altLang="en-US"/>
              <a:t>In design, management and research,</a:t>
            </a:r>
            <a:br>
              <a:rPr lang="en-GB" altLang="en-US"/>
            </a:br>
            <a:r>
              <a:rPr lang="en-GB" altLang="en-US"/>
              <a:t>we want to:</a:t>
            </a:r>
          </a:p>
          <a:p>
            <a:pPr marL="1047750" lvl="1" indent="-374650"/>
            <a:r>
              <a:rPr lang="en-GB" altLang="en-US" sz="2800"/>
              <a:t>generate ideas</a:t>
            </a:r>
          </a:p>
          <a:p>
            <a:pPr marL="1047750" lvl="1" indent="-374650"/>
            <a:r>
              <a:rPr lang="en-GB" altLang="en-US" sz="2800"/>
              <a:t>develop ideas</a:t>
            </a:r>
          </a:p>
          <a:p>
            <a:pPr marL="1047750" lvl="1" indent="-374650"/>
            <a:r>
              <a:rPr lang="en-GB" altLang="en-US" sz="2800"/>
              <a:t>record ideas</a:t>
            </a:r>
          </a:p>
          <a:p>
            <a:pPr marL="190500" indent="-190500">
              <a:buFontTx/>
              <a:buNone/>
            </a:pPr>
            <a:endParaRPr lang="en-GB" altLang="en-US" sz="1800"/>
          </a:p>
          <a:p>
            <a:pPr marL="190500" indent="-190500">
              <a:buFontTx/>
              <a:buNone/>
            </a:pPr>
            <a:r>
              <a:rPr lang="en-GB" altLang="en-US"/>
              <a:t>primary emphasis</a:t>
            </a:r>
            <a:br>
              <a:rPr lang="en-GB" altLang="en-US"/>
            </a:br>
            <a:r>
              <a:rPr lang="en-GB" altLang="en-US"/>
              <a:t>	– common understanding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9004306A-D70E-F529-26CD-5005DDD07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Three types of system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CFF7178D-E4A3-9E16-D276-8A9FB39E6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argumentation tools</a:t>
            </a:r>
          </a:p>
          <a:p>
            <a:pPr lvl="1"/>
            <a:r>
              <a:rPr lang="en-GB" altLang="en-US" sz="2000" i="1"/>
              <a:t>asynchronous co-located</a:t>
            </a:r>
            <a:endParaRPr lang="en-GB" altLang="en-US" sz="2000"/>
          </a:p>
          <a:p>
            <a:pPr lvl="1"/>
            <a:r>
              <a:rPr lang="en-GB" altLang="en-US" sz="2000"/>
              <a:t>recording the arguments for design decisions</a:t>
            </a:r>
          </a:p>
          <a:p>
            <a:r>
              <a:rPr lang="en-GB" altLang="en-US" sz="2400"/>
              <a:t>meeting rooms</a:t>
            </a:r>
          </a:p>
          <a:p>
            <a:pPr lvl="1"/>
            <a:r>
              <a:rPr lang="en-GB" altLang="en-US" sz="2000" i="1"/>
              <a:t>synchronous co-located</a:t>
            </a:r>
            <a:endParaRPr lang="en-GB" altLang="en-US" sz="2000"/>
          </a:p>
          <a:p>
            <a:pPr lvl="1"/>
            <a:r>
              <a:rPr lang="en-GB" altLang="en-US" sz="2000"/>
              <a:t>electronic support for face-to-face meetings</a:t>
            </a:r>
          </a:p>
          <a:p>
            <a:r>
              <a:rPr lang="en-GB" altLang="en-US" sz="2400"/>
              <a:t>shared drawing surfaces</a:t>
            </a:r>
          </a:p>
          <a:p>
            <a:pPr lvl="1"/>
            <a:r>
              <a:rPr lang="en-GB" altLang="en-US" sz="2000" i="1"/>
              <a:t>synchronous remote</a:t>
            </a:r>
          </a:p>
          <a:p>
            <a:pPr lvl="1"/>
            <a:r>
              <a:rPr lang="en-GB" altLang="en-US" sz="2000"/>
              <a:t>shared drawing board at a distance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825F511-8721-DD30-AAFF-E3212AAD9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argumentation tools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773EC0D-A5C1-5811-D3DF-380CB45B8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</a:pPr>
            <a:r>
              <a:rPr lang="en-GB" altLang="en-US" sz="2400" i="1"/>
              <a:t>asynchronous co-located</a:t>
            </a:r>
          </a:p>
          <a:p>
            <a:pPr>
              <a:buFontTx/>
              <a:buChar char=" "/>
            </a:pPr>
            <a:endParaRPr lang="en-GB" altLang="en-US" sz="1200"/>
          </a:p>
          <a:p>
            <a:pPr>
              <a:buFontTx/>
              <a:buChar char=" "/>
            </a:pPr>
            <a:r>
              <a:rPr lang="en-GB" altLang="en-US" sz="2400"/>
              <a:t>hypertext like tools to record design rationale</a:t>
            </a:r>
          </a:p>
          <a:p>
            <a:pPr>
              <a:buFontTx/>
              <a:buChar char=" "/>
            </a:pPr>
            <a:endParaRPr lang="en-GB" altLang="en-US" sz="1200"/>
          </a:p>
          <a:p>
            <a:pPr>
              <a:buFontTx/>
              <a:buChar char=" "/>
            </a:pPr>
            <a:r>
              <a:rPr lang="en-GB" altLang="en-US" sz="2400"/>
              <a:t>Two purposes:</a:t>
            </a:r>
          </a:p>
          <a:p>
            <a:pPr lvl="1"/>
            <a:r>
              <a:rPr lang="en-GB" altLang="en-US" sz="2000"/>
              <a:t>remining the designers of the reasons for decisons</a:t>
            </a:r>
          </a:p>
          <a:p>
            <a:pPr lvl="1"/>
            <a:r>
              <a:rPr lang="en-GB" altLang="en-US" sz="2000"/>
              <a:t>communicating rationale between design teams</a:t>
            </a:r>
          </a:p>
          <a:p>
            <a:pPr>
              <a:buFontTx/>
              <a:buChar char=" "/>
            </a:pPr>
            <a:endParaRPr lang="en-GB" altLang="en-US" sz="1200"/>
          </a:p>
          <a:p>
            <a:pPr>
              <a:buFontTx/>
              <a:buChar char=" "/>
            </a:pPr>
            <a:r>
              <a:rPr lang="en-GB" altLang="en-US" sz="2400"/>
              <a:t>Mode of collaboration:</a:t>
            </a:r>
          </a:p>
          <a:p>
            <a:pPr lvl="1"/>
            <a:r>
              <a:rPr lang="en-GB" altLang="en-US" sz="2000"/>
              <a:t>very long term</a:t>
            </a:r>
          </a:p>
          <a:p>
            <a:pPr lvl="1"/>
            <a:r>
              <a:rPr lang="en-GB" altLang="en-US" sz="2000"/>
              <a:t>sometimes synchronous use also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12ED52F5-C86B-E998-6456-D18ECFDD2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gIBIS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94A5DCD2-796B-EA16-21AC-A6B33AF4B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2387600" algn="l"/>
              </a:tabLst>
            </a:pPr>
            <a:r>
              <a:rPr lang="en-GB" altLang="en-US" sz="2400"/>
              <a:t>graphical version of IBIS</a:t>
            </a:r>
            <a:br>
              <a:rPr lang="en-GB" altLang="en-US" sz="2400"/>
            </a:br>
            <a:r>
              <a:rPr lang="en-GB" altLang="en-US" sz="2400"/>
              <a:t>	– issue based information system</a:t>
            </a:r>
          </a:p>
          <a:p>
            <a:pPr>
              <a:buFontTx/>
              <a:buNone/>
              <a:tabLst>
                <a:tab pos="2387600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2387600" algn="l"/>
              </a:tabLst>
            </a:pPr>
            <a:r>
              <a:rPr lang="en-GB" altLang="en-US" sz="2400"/>
              <a:t>various node types including:</a:t>
            </a:r>
          </a:p>
          <a:p>
            <a:pPr lvl="1">
              <a:tabLst>
                <a:tab pos="2387600" algn="l"/>
              </a:tabLst>
            </a:pPr>
            <a:r>
              <a:rPr lang="en-GB" altLang="en-US" sz="2000"/>
              <a:t>issues	e.g. ‘number of mouse buttons’</a:t>
            </a:r>
          </a:p>
          <a:p>
            <a:pPr lvl="1">
              <a:tabLst>
                <a:tab pos="2387600" algn="l"/>
              </a:tabLst>
            </a:pPr>
            <a:r>
              <a:rPr lang="en-GB" altLang="en-US" sz="2000"/>
              <a:t>positions	e.g. ‘only one button’</a:t>
            </a:r>
          </a:p>
          <a:p>
            <a:pPr lvl="1">
              <a:tabLst>
                <a:tab pos="2387600" algn="l"/>
              </a:tabLst>
            </a:pPr>
            <a:r>
              <a:rPr lang="en-GB" altLang="en-US" sz="2000"/>
              <a:t>arguments 	e.g. ‘easy for novice’</a:t>
            </a:r>
          </a:p>
          <a:p>
            <a:pPr>
              <a:buFontTx/>
              <a:buNone/>
              <a:tabLst>
                <a:tab pos="2387600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2387600" algn="l"/>
              </a:tabLst>
            </a:pPr>
            <a:r>
              <a:rPr lang="en-GB" altLang="en-US" sz="2400"/>
              <a:t>linked by relationships such as:</a:t>
            </a:r>
          </a:p>
          <a:p>
            <a:pPr lvl="1">
              <a:tabLst>
                <a:tab pos="2387600" algn="l"/>
              </a:tabLst>
            </a:pPr>
            <a:r>
              <a:rPr lang="en-GB" altLang="en-US" sz="2000"/>
              <a:t>argument supports position</a:t>
            </a:r>
            <a:br>
              <a:rPr lang="en-GB" altLang="en-US" sz="2000"/>
            </a:br>
            <a:r>
              <a:rPr lang="en-GB" altLang="en-US" sz="2000"/>
              <a:t>e.g., ‘easy for novice’ </a:t>
            </a:r>
            <a:r>
              <a:rPr lang="en-GB" altLang="en-US" sz="2000" i="1"/>
              <a:t>supports</a:t>
            </a:r>
            <a:r>
              <a:rPr lang="en-GB" altLang="en-US" sz="2000"/>
              <a:t> ‘only one button’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74E008D2-3BD9-FB97-2DE6-4AF26AFB1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Meeting rooms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9E572629-A708-2F6D-DF24-5DBDB3A7C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 i="1"/>
              <a:t>synchronous co-located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electronic support for face-to-face meetings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individual terminals (often recessed)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large shared screen (electronic whiteboard)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special software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U or C shaped seating around screen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Various modes: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brainstorming, private use, WYSIWIS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WYSIWIS – ‘what you see is what I see’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all screens show same image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any participant can write/draw to screen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7" name="Group 27">
            <a:extLst>
              <a:ext uri="{FF2B5EF4-FFF2-40B4-BE49-F238E27FC236}">
                <a16:creationId xmlns:a16="http://schemas.microsoft.com/office/drawing/2014/main" id="{6C69EC9E-2ABD-3887-C42C-2902A25980AC}"/>
              </a:ext>
            </a:extLst>
          </p:cNvPr>
          <p:cNvGrpSpPr>
            <a:grpSpLocks/>
          </p:cNvGrpSpPr>
          <p:nvPr/>
        </p:nvGrpSpPr>
        <p:grpSpPr bwMode="auto">
          <a:xfrm rot="1081335">
            <a:off x="6705600" y="2362200"/>
            <a:ext cx="838200" cy="838200"/>
            <a:chOff x="4080" y="1152"/>
            <a:chExt cx="528" cy="528"/>
          </a:xfrm>
        </p:grpSpPr>
        <p:sp>
          <p:nvSpPr>
            <p:cNvPr id="81942" name="AutoShape 22">
              <a:extLst>
                <a:ext uri="{FF2B5EF4-FFF2-40B4-BE49-F238E27FC236}">
                  <a16:creationId xmlns:a16="http://schemas.microsoft.com/office/drawing/2014/main" id="{DA1698FE-3A17-E132-D455-E7119C431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44" name="Rectangle 24">
              <a:extLst>
                <a:ext uri="{FF2B5EF4-FFF2-40B4-BE49-F238E27FC236}">
                  <a16:creationId xmlns:a16="http://schemas.microsoft.com/office/drawing/2014/main" id="{69A16D08-CAA5-C1FA-4EC8-13C6ED01E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43" name="AutoShape 23">
              <a:extLst>
                <a:ext uri="{FF2B5EF4-FFF2-40B4-BE49-F238E27FC236}">
                  <a16:creationId xmlns:a16="http://schemas.microsoft.com/office/drawing/2014/main" id="{F1C4ADBC-14D5-8476-12A8-76498D4E9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45" name="AutoShape 25">
              <a:extLst>
                <a:ext uri="{FF2B5EF4-FFF2-40B4-BE49-F238E27FC236}">
                  <a16:creationId xmlns:a16="http://schemas.microsoft.com/office/drawing/2014/main" id="{4B666132-E693-3FB2-3E1C-93451079A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46" name="Oval 26">
              <a:extLst>
                <a:ext uri="{FF2B5EF4-FFF2-40B4-BE49-F238E27FC236}">
                  <a16:creationId xmlns:a16="http://schemas.microsoft.com/office/drawing/2014/main" id="{7BBE3618-353F-E20A-C1B5-E67BAC458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1948" name="Group 28">
            <a:extLst>
              <a:ext uri="{FF2B5EF4-FFF2-40B4-BE49-F238E27FC236}">
                <a16:creationId xmlns:a16="http://schemas.microsoft.com/office/drawing/2014/main" id="{9FC05290-0BB2-83CC-C484-1C96F9F82F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209800"/>
            <a:ext cx="838200" cy="838200"/>
            <a:chOff x="4080" y="1152"/>
            <a:chExt cx="528" cy="528"/>
          </a:xfrm>
        </p:grpSpPr>
        <p:sp>
          <p:nvSpPr>
            <p:cNvPr id="81949" name="AutoShape 29">
              <a:extLst>
                <a:ext uri="{FF2B5EF4-FFF2-40B4-BE49-F238E27FC236}">
                  <a16:creationId xmlns:a16="http://schemas.microsoft.com/office/drawing/2014/main" id="{582D1FBD-FDA4-8CDC-F891-820EE79C2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0" name="Rectangle 30">
              <a:extLst>
                <a:ext uri="{FF2B5EF4-FFF2-40B4-BE49-F238E27FC236}">
                  <a16:creationId xmlns:a16="http://schemas.microsoft.com/office/drawing/2014/main" id="{41E7D27B-3BB8-D5ED-E5F7-93411C43C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1" name="AutoShape 31">
              <a:extLst>
                <a:ext uri="{FF2B5EF4-FFF2-40B4-BE49-F238E27FC236}">
                  <a16:creationId xmlns:a16="http://schemas.microsoft.com/office/drawing/2014/main" id="{946AFE64-5F44-72FC-2B68-8C7F66363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2" name="AutoShape 32">
              <a:extLst>
                <a:ext uri="{FF2B5EF4-FFF2-40B4-BE49-F238E27FC236}">
                  <a16:creationId xmlns:a16="http://schemas.microsoft.com/office/drawing/2014/main" id="{6BB02A1D-69C6-8530-4C04-E97ED1877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3" name="Oval 33">
              <a:extLst>
                <a:ext uri="{FF2B5EF4-FFF2-40B4-BE49-F238E27FC236}">
                  <a16:creationId xmlns:a16="http://schemas.microsoft.com/office/drawing/2014/main" id="{4CB0EDBE-7F93-396C-5E40-EDA45F99F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1954" name="Group 34">
            <a:extLst>
              <a:ext uri="{FF2B5EF4-FFF2-40B4-BE49-F238E27FC236}">
                <a16:creationId xmlns:a16="http://schemas.microsoft.com/office/drawing/2014/main" id="{E2B7CB89-9F85-F834-699B-E4FA69C60D53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209800"/>
            <a:ext cx="838200" cy="838200"/>
            <a:chOff x="4080" y="1152"/>
            <a:chExt cx="528" cy="528"/>
          </a:xfrm>
        </p:grpSpPr>
        <p:sp>
          <p:nvSpPr>
            <p:cNvPr id="81955" name="AutoShape 35">
              <a:extLst>
                <a:ext uri="{FF2B5EF4-FFF2-40B4-BE49-F238E27FC236}">
                  <a16:creationId xmlns:a16="http://schemas.microsoft.com/office/drawing/2014/main" id="{E9A4B6DC-8BEC-AA8F-5138-9F35C06BC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6" name="Rectangle 36">
              <a:extLst>
                <a:ext uri="{FF2B5EF4-FFF2-40B4-BE49-F238E27FC236}">
                  <a16:creationId xmlns:a16="http://schemas.microsoft.com/office/drawing/2014/main" id="{2B66AD98-B101-66AF-88A0-537EF0058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7" name="AutoShape 37">
              <a:extLst>
                <a:ext uri="{FF2B5EF4-FFF2-40B4-BE49-F238E27FC236}">
                  <a16:creationId xmlns:a16="http://schemas.microsoft.com/office/drawing/2014/main" id="{6C2895AB-8245-71FB-B456-B0F41FCE7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8" name="AutoShape 38">
              <a:extLst>
                <a:ext uri="{FF2B5EF4-FFF2-40B4-BE49-F238E27FC236}">
                  <a16:creationId xmlns:a16="http://schemas.microsoft.com/office/drawing/2014/main" id="{92B82B78-DB27-7592-4DA2-18342E8F6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59" name="Oval 39">
              <a:extLst>
                <a:ext uri="{FF2B5EF4-FFF2-40B4-BE49-F238E27FC236}">
                  <a16:creationId xmlns:a16="http://schemas.microsoft.com/office/drawing/2014/main" id="{B20FD779-AE3D-35F9-C2DA-65B20D2E8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1960" name="Group 40">
            <a:extLst>
              <a:ext uri="{FF2B5EF4-FFF2-40B4-BE49-F238E27FC236}">
                <a16:creationId xmlns:a16="http://schemas.microsoft.com/office/drawing/2014/main" id="{7E61EF2E-030D-19B6-0F35-B5EC5381CD36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886200" y="5715000"/>
            <a:ext cx="838200" cy="838200"/>
            <a:chOff x="4080" y="1152"/>
            <a:chExt cx="528" cy="528"/>
          </a:xfrm>
        </p:grpSpPr>
        <p:sp>
          <p:nvSpPr>
            <p:cNvPr id="81961" name="AutoShape 41">
              <a:extLst>
                <a:ext uri="{FF2B5EF4-FFF2-40B4-BE49-F238E27FC236}">
                  <a16:creationId xmlns:a16="http://schemas.microsoft.com/office/drawing/2014/main" id="{B5B6B7B5-3EAC-28DE-52D1-6E6D6E534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62" name="Rectangle 42">
              <a:extLst>
                <a:ext uri="{FF2B5EF4-FFF2-40B4-BE49-F238E27FC236}">
                  <a16:creationId xmlns:a16="http://schemas.microsoft.com/office/drawing/2014/main" id="{DD3B0EAA-B6B3-DBAB-9B37-7D762C260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63" name="AutoShape 43">
              <a:extLst>
                <a:ext uri="{FF2B5EF4-FFF2-40B4-BE49-F238E27FC236}">
                  <a16:creationId xmlns:a16="http://schemas.microsoft.com/office/drawing/2014/main" id="{0AAD24F8-B37A-A89D-C195-8CE4E3319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64" name="AutoShape 44">
              <a:extLst>
                <a:ext uri="{FF2B5EF4-FFF2-40B4-BE49-F238E27FC236}">
                  <a16:creationId xmlns:a16="http://schemas.microsoft.com/office/drawing/2014/main" id="{38DBBDB7-BD62-D3D1-F487-27D5EBFD0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65" name="Oval 45">
              <a:extLst>
                <a:ext uri="{FF2B5EF4-FFF2-40B4-BE49-F238E27FC236}">
                  <a16:creationId xmlns:a16="http://schemas.microsoft.com/office/drawing/2014/main" id="{CD1C60B8-5E14-EA5E-B4C4-6C0E502B3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1966" name="Group 46">
            <a:extLst>
              <a:ext uri="{FF2B5EF4-FFF2-40B4-BE49-F238E27FC236}">
                <a16:creationId xmlns:a16="http://schemas.microsoft.com/office/drawing/2014/main" id="{2367CA06-469A-0040-21EB-B806CABA8DE9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334000" y="5715000"/>
            <a:ext cx="838200" cy="838200"/>
            <a:chOff x="4080" y="1152"/>
            <a:chExt cx="528" cy="528"/>
          </a:xfrm>
        </p:grpSpPr>
        <p:sp>
          <p:nvSpPr>
            <p:cNvPr id="81967" name="AutoShape 47">
              <a:extLst>
                <a:ext uri="{FF2B5EF4-FFF2-40B4-BE49-F238E27FC236}">
                  <a16:creationId xmlns:a16="http://schemas.microsoft.com/office/drawing/2014/main" id="{9C4A8F0F-7704-A3A6-09B4-AF216AED5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68" name="Rectangle 48">
              <a:extLst>
                <a:ext uri="{FF2B5EF4-FFF2-40B4-BE49-F238E27FC236}">
                  <a16:creationId xmlns:a16="http://schemas.microsoft.com/office/drawing/2014/main" id="{F5E8286A-0F6B-03D3-57DA-07FF7D0CE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69" name="AutoShape 49">
              <a:extLst>
                <a:ext uri="{FF2B5EF4-FFF2-40B4-BE49-F238E27FC236}">
                  <a16:creationId xmlns:a16="http://schemas.microsoft.com/office/drawing/2014/main" id="{1BD26842-B252-2C12-4211-6CDEDF8F9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70" name="AutoShape 50">
              <a:extLst>
                <a:ext uri="{FF2B5EF4-FFF2-40B4-BE49-F238E27FC236}">
                  <a16:creationId xmlns:a16="http://schemas.microsoft.com/office/drawing/2014/main" id="{C57B59CA-E564-7894-982F-B580C7817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71" name="Oval 51">
              <a:extLst>
                <a:ext uri="{FF2B5EF4-FFF2-40B4-BE49-F238E27FC236}">
                  <a16:creationId xmlns:a16="http://schemas.microsoft.com/office/drawing/2014/main" id="{4828C5B9-80A2-BC63-87F5-BAB5CA04D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1972" name="Group 52">
            <a:extLst>
              <a:ext uri="{FF2B5EF4-FFF2-40B4-BE49-F238E27FC236}">
                <a16:creationId xmlns:a16="http://schemas.microsoft.com/office/drawing/2014/main" id="{31E33CD7-EB1E-3440-7F84-15E760F941A4}"/>
              </a:ext>
            </a:extLst>
          </p:cNvPr>
          <p:cNvGrpSpPr>
            <a:grpSpLocks/>
          </p:cNvGrpSpPr>
          <p:nvPr/>
        </p:nvGrpSpPr>
        <p:grpSpPr bwMode="auto">
          <a:xfrm rot="18669933" flipV="1">
            <a:off x="6781800" y="5410200"/>
            <a:ext cx="838200" cy="838200"/>
            <a:chOff x="4080" y="1152"/>
            <a:chExt cx="528" cy="528"/>
          </a:xfrm>
        </p:grpSpPr>
        <p:sp>
          <p:nvSpPr>
            <p:cNvPr id="81973" name="AutoShape 53">
              <a:extLst>
                <a:ext uri="{FF2B5EF4-FFF2-40B4-BE49-F238E27FC236}">
                  <a16:creationId xmlns:a16="http://schemas.microsoft.com/office/drawing/2014/main" id="{9A28238A-4A1A-3C29-4B71-FBFDA3199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74" name="Rectangle 54">
              <a:extLst>
                <a:ext uri="{FF2B5EF4-FFF2-40B4-BE49-F238E27FC236}">
                  <a16:creationId xmlns:a16="http://schemas.microsoft.com/office/drawing/2014/main" id="{DC0DA943-695B-D60E-935D-760C8B691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75" name="AutoShape 55">
              <a:extLst>
                <a:ext uri="{FF2B5EF4-FFF2-40B4-BE49-F238E27FC236}">
                  <a16:creationId xmlns:a16="http://schemas.microsoft.com/office/drawing/2014/main" id="{73F0AFD9-4E16-DC72-07E9-57249B7E5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76" name="AutoShape 56">
              <a:extLst>
                <a:ext uri="{FF2B5EF4-FFF2-40B4-BE49-F238E27FC236}">
                  <a16:creationId xmlns:a16="http://schemas.microsoft.com/office/drawing/2014/main" id="{6B6FFF07-90A1-4AF3-EC71-09EF280AA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977" name="Oval 57">
              <a:extLst>
                <a:ext uri="{FF2B5EF4-FFF2-40B4-BE49-F238E27FC236}">
                  <a16:creationId xmlns:a16="http://schemas.microsoft.com/office/drawing/2014/main" id="{B3D50F51-A6C0-D06D-2CB0-41D43FED8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1922" name="Rectangle 2">
            <a:extLst>
              <a:ext uri="{FF2B5EF4-FFF2-40B4-BE49-F238E27FC236}">
                <a16:creationId xmlns:a16="http://schemas.microsoft.com/office/drawing/2014/main" id="{E09A6EAE-E7E7-5DD3-351B-489E75124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Typical meeting room</a:t>
            </a:r>
          </a:p>
        </p:txBody>
      </p:sp>
      <p:sp>
        <p:nvSpPr>
          <p:cNvPr id="81929" name="AutoShape 9">
            <a:extLst>
              <a:ext uri="{FF2B5EF4-FFF2-40B4-BE49-F238E27FC236}">
                <a16:creationId xmlns:a16="http://schemas.microsoft.com/office/drawing/2014/main" id="{E3075D8B-AB61-722F-A444-2DD0BEE260D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619500" y="1752600"/>
            <a:ext cx="2743200" cy="5257800"/>
          </a:xfrm>
          <a:prstGeom prst="roundRect">
            <a:avLst>
              <a:gd name="adj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1928" name="Picture 8">
            <a:extLst>
              <a:ext uri="{FF2B5EF4-FFF2-40B4-BE49-F238E27FC236}">
                <a16:creationId xmlns:a16="http://schemas.microsoft.com/office/drawing/2014/main" id="{2B4927E2-D1EB-32C7-AECA-3C6B33294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114256" y="31440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2" name="Picture 12">
            <a:extLst>
              <a:ext uri="{FF2B5EF4-FFF2-40B4-BE49-F238E27FC236}">
                <a16:creationId xmlns:a16="http://schemas.microsoft.com/office/drawing/2014/main" id="{DA4A08DC-571D-7334-5454-ACE613D94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742656" y="3067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3" name="Picture 13">
            <a:extLst>
              <a:ext uri="{FF2B5EF4-FFF2-40B4-BE49-F238E27FC236}">
                <a16:creationId xmlns:a16="http://schemas.microsoft.com/office/drawing/2014/main" id="{398C4334-2D00-F1D4-7B31-5D797F576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3371056" y="3067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4" name="Picture 14">
            <a:extLst>
              <a:ext uri="{FF2B5EF4-FFF2-40B4-BE49-F238E27FC236}">
                <a16:creationId xmlns:a16="http://schemas.microsoft.com/office/drawing/2014/main" id="{F53DF583-939D-4331-5560-B44A63009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114257" y="4561681"/>
            <a:ext cx="1173162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5" name="Picture 15">
            <a:extLst>
              <a:ext uri="{FF2B5EF4-FFF2-40B4-BE49-F238E27FC236}">
                <a16:creationId xmlns:a16="http://schemas.microsoft.com/office/drawing/2014/main" id="{B5A6D98C-299C-8EB0-D1E5-5A7DFCFAC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752181" y="4591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6" name="Picture 16">
            <a:extLst>
              <a:ext uri="{FF2B5EF4-FFF2-40B4-BE49-F238E27FC236}">
                <a16:creationId xmlns:a16="http://schemas.microsoft.com/office/drawing/2014/main" id="{96002A7D-1467-CE0C-615F-29AB98364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3371056" y="4591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37" name="Rectangle 17">
            <a:extLst>
              <a:ext uri="{FF2B5EF4-FFF2-40B4-BE49-F238E27FC236}">
                <a16:creationId xmlns:a16="http://schemas.microsoft.com/office/drawing/2014/main" id="{5785881E-FC75-EC3D-6147-7FF7B4CC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8" y="2717800"/>
            <a:ext cx="1046162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Verdana" panose="020B0604030504040204" pitchFamily="34" charset="0"/>
              </a:rPr>
              <a:t>shared</a:t>
            </a:r>
          </a:p>
          <a:p>
            <a:pPr algn="ctr"/>
            <a:r>
              <a:rPr lang="en-GB" altLang="en-US" sz="2000">
                <a:latin typeface="Verdana" panose="020B0604030504040204" pitchFamily="34" charset="0"/>
              </a:rPr>
              <a:t>screen</a:t>
            </a:r>
          </a:p>
        </p:txBody>
      </p:sp>
      <p:sp>
        <p:nvSpPr>
          <p:cNvPr id="81940" name="AutoShape 20">
            <a:extLst>
              <a:ext uri="{FF2B5EF4-FFF2-40B4-BE49-F238E27FC236}">
                <a16:creationId xmlns:a16="http://schemas.microsoft.com/office/drawing/2014/main" id="{6771B015-18CF-ADF3-F242-78AC8AA6DD7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133350" y="4286250"/>
            <a:ext cx="3429000" cy="266700"/>
          </a:xfrm>
          <a:custGeom>
            <a:avLst/>
            <a:gdLst>
              <a:gd name="G0" fmla="+- 2909 0 0"/>
              <a:gd name="G1" fmla="+- 21600 0 2909"/>
              <a:gd name="G2" fmla="*/ 2909 1 2"/>
              <a:gd name="G3" fmla="+- 21600 0 G2"/>
              <a:gd name="G4" fmla="+/ 2909 21600 2"/>
              <a:gd name="G5" fmla="+/ G1 0 2"/>
              <a:gd name="G6" fmla="*/ 21600 21600 2909"/>
              <a:gd name="G7" fmla="*/ G6 1 2"/>
              <a:gd name="G8" fmla="+- 21600 0 G7"/>
              <a:gd name="G9" fmla="*/ 21600 1 2"/>
              <a:gd name="G10" fmla="+- 2909 0 G9"/>
              <a:gd name="G11" fmla="?: G10 G8 0"/>
              <a:gd name="G12" fmla="?: G10 G7 21600"/>
              <a:gd name="T0" fmla="*/ 20145 w 21600"/>
              <a:gd name="T1" fmla="*/ 10800 h 21600"/>
              <a:gd name="T2" fmla="*/ 10800 w 21600"/>
              <a:gd name="T3" fmla="*/ 21600 h 21600"/>
              <a:gd name="T4" fmla="*/ 1455 w 21600"/>
              <a:gd name="T5" fmla="*/ 10800 h 21600"/>
              <a:gd name="T6" fmla="*/ 10800 w 21600"/>
              <a:gd name="T7" fmla="*/ 0 h 21600"/>
              <a:gd name="T8" fmla="*/ 3255 w 21600"/>
              <a:gd name="T9" fmla="*/ 3255 h 21600"/>
              <a:gd name="T10" fmla="*/ 18345 w 21600"/>
              <a:gd name="T11" fmla="*/ 1834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909" y="21600"/>
                </a:lnTo>
                <a:lnTo>
                  <a:pt x="1869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82281F03-4091-B700-5351-652445021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meeting capture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DA33E303-6185-323B-3623-11C0C2E2F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GB" altLang="en-US"/>
              <a:t>use ordinary</a:t>
            </a:r>
            <a:br>
              <a:rPr lang="en-GB" altLang="en-US"/>
            </a:br>
            <a:r>
              <a:rPr lang="en-GB" altLang="en-US"/>
              <a:t>whiteboard</a:t>
            </a:r>
          </a:p>
          <a:p>
            <a:pPr>
              <a:spcBef>
                <a:spcPct val="40000"/>
              </a:spcBef>
            </a:pPr>
            <a:r>
              <a:rPr lang="en-GB" altLang="en-US"/>
              <a:t>detector and</a:t>
            </a:r>
            <a:br>
              <a:rPr lang="en-GB" altLang="en-US"/>
            </a:br>
            <a:r>
              <a:rPr lang="en-GB" altLang="en-US"/>
              <a:t>special pens</a:t>
            </a:r>
          </a:p>
          <a:p>
            <a:pPr>
              <a:spcBef>
                <a:spcPct val="40000"/>
              </a:spcBef>
            </a:pPr>
            <a:r>
              <a:rPr lang="en-GB" altLang="en-US"/>
              <a:t>LCD projection</a:t>
            </a:r>
            <a:br>
              <a:rPr lang="en-GB" altLang="en-US"/>
            </a:br>
            <a:r>
              <a:rPr lang="en-GB" altLang="en-US"/>
              <a:t>on whiteboard</a:t>
            </a:r>
          </a:p>
          <a:p>
            <a:pPr>
              <a:spcBef>
                <a:spcPct val="40000"/>
              </a:spcBef>
            </a:pPr>
            <a:r>
              <a:rPr lang="en-GB" altLang="en-US"/>
              <a:t>low-cost alternative</a:t>
            </a:r>
            <a:br>
              <a:rPr lang="en-GB" altLang="en-US"/>
            </a:br>
            <a:r>
              <a:rPr lang="en-GB" altLang="en-US"/>
              <a:t>to dedicated meeting room</a:t>
            </a:r>
          </a:p>
        </p:txBody>
      </p:sp>
      <p:pic>
        <p:nvPicPr>
          <p:cNvPr id="116740" name="Picture 4">
            <a:extLst>
              <a:ext uri="{FF2B5EF4-FFF2-40B4-BE49-F238E27FC236}">
                <a16:creationId xmlns:a16="http://schemas.microsoft.com/office/drawing/2014/main" id="{858413DC-0B79-1104-60DF-5D07C59E3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4318000" cy="327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F9502A21-EC47-F314-5318-4124E4294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groupware?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00CE2B2-9996-74B1-96BE-05BBD7A33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Software </a:t>
            </a:r>
            <a:r>
              <a:rPr lang="en-GB" altLang="en-US" sz="2400" i="1"/>
              <a:t>specifically</a:t>
            </a:r>
            <a:r>
              <a:rPr lang="en-GB" altLang="en-US" sz="2400"/>
              <a:t> designed</a:t>
            </a:r>
          </a:p>
          <a:p>
            <a:pPr lvl="1"/>
            <a:r>
              <a:rPr lang="en-GB" altLang="en-US" sz="2000"/>
              <a:t> to support group working</a:t>
            </a:r>
          </a:p>
          <a:p>
            <a:pPr lvl="1"/>
            <a:r>
              <a:rPr lang="en-GB" altLang="en-US" sz="2000"/>
              <a:t> with cooperative requirements in mind</a:t>
            </a:r>
          </a:p>
          <a:p>
            <a:r>
              <a:rPr lang="en-GB" altLang="en-US" sz="2400"/>
              <a:t>NOT just tools for communication</a:t>
            </a:r>
          </a:p>
          <a:p>
            <a:r>
              <a:rPr lang="en-GB" altLang="en-US" sz="2400"/>
              <a:t>Groupware can be classified by</a:t>
            </a:r>
          </a:p>
          <a:p>
            <a:pPr lvl="1"/>
            <a:r>
              <a:rPr lang="en-GB" altLang="en-US" sz="2000"/>
              <a:t> </a:t>
            </a:r>
            <a:r>
              <a:rPr lang="en-GB" altLang="en-US" sz="2000" i="1"/>
              <a:t>when</a:t>
            </a:r>
            <a:r>
              <a:rPr lang="en-GB" altLang="en-US" sz="2000"/>
              <a:t> and </a:t>
            </a:r>
            <a:r>
              <a:rPr lang="en-GB" altLang="en-US" sz="2000" i="1"/>
              <a:t>where</a:t>
            </a:r>
            <a:r>
              <a:rPr lang="en-GB" altLang="en-US" sz="2000"/>
              <a:t> the participants are working</a:t>
            </a:r>
          </a:p>
          <a:p>
            <a:pPr lvl="1"/>
            <a:r>
              <a:rPr lang="en-GB" altLang="en-US" sz="2000"/>
              <a:t> the </a:t>
            </a:r>
            <a:r>
              <a:rPr lang="en-GB" altLang="en-US" sz="2000" i="1"/>
              <a:t>function</a:t>
            </a:r>
            <a:r>
              <a:rPr lang="en-GB" altLang="en-US" sz="2000"/>
              <a:t> it performs for cooperative work</a:t>
            </a:r>
          </a:p>
          <a:p>
            <a:r>
              <a:rPr lang="en-GB" altLang="en-US" sz="2400"/>
              <a:t>Specific and difficult problems with groupware implementation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A619D84A-9A49-50A7-6823-47310C4B2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Issues for cooperation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6CAF819-88EB-CB65-4D85-4011D9644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Argumentation tools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concurrency control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two people access the same node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one solution is node locking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notification mechanisms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knowing about others' changes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Meeting rooms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floor holders one or many?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floor control policies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who can write and when?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solution: locking + social protocol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group pointer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for deictic reference (this and that)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AD160020-702F-D4C7-3368-D5E39DD44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work surfaces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9216EFB4-DC56-F029-E13C-6F1C6970D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 i="1"/>
              <a:t>synchronous remote</a:t>
            </a:r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At simplest, meeting rooms at a distance, but …</a:t>
            </a:r>
          </a:p>
          <a:p>
            <a:pPr lvl="1"/>
            <a:r>
              <a:rPr lang="en-GB" altLang="en-US" sz="1800"/>
              <a:t>additional audio/video for social protocols and discussion</a:t>
            </a:r>
          </a:p>
          <a:p>
            <a:pPr lvl="1"/>
            <a:r>
              <a:rPr lang="en-GB" altLang="en-US" sz="1800"/>
              <a:t>network delays can be major problem</a:t>
            </a:r>
          </a:p>
          <a:p>
            <a:pPr>
              <a:buFontTx/>
              <a:buNone/>
            </a:pPr>
            <a:r>
              <a:rPr lang="en-GB" altLang="en-US" sz="2000"/>
              <a:t>Additional special effects:</a:t>
            </a:r>
          </a:p>
          <a:p>
            <a:pPr lvl="1"/>
            <a:r>
              <a:rPr lang="en-GB" altLang="en-US" sz="1800"/>
              <a:t>participants write onto large video screen</a:t>
            </a:r>
          </a:p>
          <a:p>
            <a:pPr lvl="1"/>
            <a:r>
              <a:rPr lang="en-GB" altLang="en-US" sz="1800"/>
              <a:t>problems with parallax</a:t>
            </a:r>
          </a:p>
          <a:p>
            <a:pPr lvl="2"/>
            <a:r>
              <a:rPr lang="en-GB" altLang="en-US" sz="1600"/>
              <a:t>shadow of other participant's hands appears on screen</a:t>
            </a:r>
          </a:p>
          <a:p>
            <a:pPr lvl="1"/>
            <a:r>
              <a:rPr lang="en-GB" altLang="en-US" sz="1800"/>
              <a:t>electronic image integrated with video and paper images</a:t>
            </a:r>
          </a:p>
          <a:p>
            <a:pPr>
              <a:buFontTx/>
              <a:buNone/>
            </a:pPr>
            <a:endParaRPr lang="en-GB" altLang="en-US" sz="1000"/>
          </a:p>
          <a:p>
            <a:pPr>
              <a:buFontTx/>
              <a:buNone/>
            </a:pPr>
            <a:r>
              <a:rPr lang="en-GB" altLang="en-US" sz="1600"/>
              <a:t>Example: TeamWorkStation</a:t>
            </a:r>
            <a:endParaRPr lang="en-GB" altLang="en-US" sz="1800"/>
          </a:p>
          <a:p>
            <a:pPr lvl="1"/>
            <a:r>
              <a:rPr lang="en-GB" altLang="en-US" sz="1400"/>
              <a:t>remote teaching of Japanese calligraphy</a:t>
            </a:r>
          </a:p>
          <a:p>
            <a:pPr lvl="1"/>
            <a:r>
              <a:rPr lang="en-GB" altLang="en-US" sz="1400"/>
              <a:t>student's strokes on paper overlaid with video of instructor's strokes</a:t>
            </a:r>
            <a:endParaRPr lang="en-GB" altLang="en-US" sz="1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B720F278-A0F1-DD85-B140-9865339DC9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shared applications and artefacts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BC197663-D8D1-28B3-3FED-ED3FB9FD07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/>
              <a:t>shared PCs and windows</a:t>
            </a:r>
          </a:p>
          <a:p>
            <a:r>
              <a:rPr lang="en-GB" altLang="en-US"/>
              <a:t>shared editors, co-authoring tools</a:t>
            </a:r>
          </a:p>
          <a:p>
            <a:r>
              <a:rPr lang="en-GB" altLang="en-US"/>
              <a:t>shared diaries</a:t>
            </a:r>
          </a:p>
          <a:p>
            <a:r>
              <a:rPr lang="en-GB" altLang="en-US"/>
              <a:t>communication through the artefact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BFB30E0E-E0C3-395F-1E3B-E85BF3666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Applications and Artefacts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1DDC8678-6E78-404A-593E-9C47EA295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Compare purpose of cooperation: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meeting rooms and decison support systems</a:t>
            </a:r>
            <a:br>
              <a:rPr lang="en-GB" altLang="en-US" sz="1800"/>
            </a:br>
            <a:r>
              <a:rPr lang="en-GB" altLang="en-US" sz="1800"/>
              <a:t>		–  develop shared understanding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shared applications and artefacts</a:t>
            </a:r>
            <a:br>
              <a:rPr lang="en-GB" altLang="en-US" sz="1800"/>
            </a:br>
            <a:r>
              <a:rPr lang="en-GB" altLang="en-US" sz="1800"/>
              <a:t>		–  work on the same objects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technology similar but primary purpose different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many different modalities (time/space matrix)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shared windows – synchronous remote/co-located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shared editors – synchronous remote/co-located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co-authoring systems – largely asynchronous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shared diaries – largely asynchronous remote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shared information – any, but largely asynchronous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synchronous remote needs additional audio/video channel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1676CBA-5DE4-E0AF-750D-04A7A4B56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Similar … but different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4C8C1F4-7CFE-B18A-AD24-B04910E25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Shared PCs and shared window systems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Multiplex keyboard and screen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Individual applications </a:t>
            </a:r>
            <a:r>
              <a:rPr lang="en-GB" altLang="en-US" sz="1800" i="1"/>
              <a:t>not collaboration aware</a:t>
            </a:r>
            <a:endParaRPr lang="en-GB" altLang="en-US" sz="1800"/>
          </a:p>
          <a:p>
            <a:pPr lvl="1">
              <a:lnSpc>
                <a:spcPct val="90000"/>
              </a:lnSpc>
            </a:pPr>
            <a:r>
              <a:rPr lang="en-GB" altLang="en-US" sz="1800"/>
              <a:t>Floor control problems: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user A types: `interleave the'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user B types: `keystrokes'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result: `inkeytersltreaokeve tshe'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Shared editors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 editor which is </a:t>
            </a:r>
            <a:r>
              <a:rPr lang="en-GB" altLang="en-US" sz="1800" i="1"/>
              <a:t>collaboration aware</a:t>
            </a:r>
            <a:endParaRPr lang="en-GB" altLang="en-US" sz="1800"/>
          </a:p>
          <a:p>
            <a:pPr lvl="1">
              <a:lnSpc>
                <a:spcPct val="90000"/>
              </a:lnSpc>
            </a:pPr>
            <a:r>
              <a:rPr lang="en-GB" altLang="en-US" sz="1800"/>
              <a:t>One document – several users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Similar to shared screen in meeting room …</a:t>
            </a:r>
            <a:br>
              <a:rPr lang="en-GB" altLang="en-US" sz="1800"/>
            </a:br>
            <a:r>
              <a:rPr lang="en-GB" altLang="en-US" sz="1800"/>
              <a:t>		… with similar floor control problems!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Additional problem – multiple views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7A72BD68-4AB9-D1D5-2F97-54F5EB655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editors - multiple views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C895745F-764E-1342-2E20-929572849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Options: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same view or different view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single or separate insertion points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Single view</a:t>
            </a:r>
            <a:br>
              <a:rPr lang="en-GB" altLang="en-US"/>
            </a:br>
            <a:r>
              <a:rPr lang="en-GB" altLang="en-US"/>
              <a:t>	</a:t>
            </a:r>
            <a:r>
              <a:rPr lang="en-GB" altLang="en-US">
                <a:sym typeface="Symbol" pitchFamily="2" charset="2"/>
              </a:rPr>
              <a:t></a:t>
            </a:r>
            <a:r>
              <a:rPr lang="en-GB" altLang="en-US"/>
              <a:t> scroll wars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Multiple views</a:t>
            </a:r>
            <a:br>
              <a:rPr lang="en-GB" altLang="en-US"/>
            </a:br>
            <a:r>
              <a:rPr lang="en-GB" altLang="en-US"/>
              <a:t>	</a:t>
            </a:r>
            <a:r>
              <a:rPr lang="en-GB" altLang="en-US">
                <a:sym typeface="Symbol" pitchFamily="2" charset="2"/>
              </a:rPr>
              <a:t></a:t>
            </a:r>
            <a:r>
              <a:rPr lang="en-GB" altLang="en-US"/>
              <a:t> loss of context with </a:t>
            </a:r>
            <a:r>
              <a:rPr lang="en-GB" altLang="en-US" i="1"/>
              <a:t>indexicals</a:t>
            </a:r>
            <a:endParaRPr lang="en-GB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821A70A-105A-8BBF-4FFC-929634357B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loss of WYSIWIS …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2F7B68CC-1FAA-A0E5-A2B0-47910F7DD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410200"/>
            <a:ext cx="7772400" cy="1143000"/>
          </a:xfrm>
        </p:spPr>
        <p:txBody>
          <a:bodyPr/>
          <a:lstStyle/>
          <a:p>
            <a:pPr lvl="1">
              <a:buFontTx/>
              <a:buNone/>
            </a:pPr>
            <a:r>
              <a:rPr lang="en-GB" altLang="en-US"/>
              <a:t>‘I don’t like the line at the top’</a:t>
            </a:r>
          </a:p>
          <a:p>
            <a:pPr lvl="1">
              <a:buFontTx/>
              <a:buNone/>
            </a:pPr>
            <a:r>
              <a:rPr lang="en-GB" altLang="en-US"/>
              <a:t>‘but I just wrote that!’</a:t>
            </a:r>
          </a:p>
        </p:txBody>
      </p:sp>
      <p:grpSp>
        <p:nvGrpSpPr>
          <p:cNvPr id="100356" name="Group 4">
            <a:extLst>
              <a:ext uri="{FF2B5EF4-FFF2-40B4-BE49-F238E27FC236}">
                <a16:creationId xmlns:a16="http://schemas.microsoft.com/office/drawing/2014/main" id="{0D3C328A-7A0F-3593-27BD-B15B60B8F6A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981200"/>
            <a:ext cx="2667000" cy="2514600"/>
            <a:chOff x="720" y="1008"/>
            <a:chExt cx="1680" cy="1584"/>
          </a:xfrm>
        </p:grpSpPr>
        <p:sp>
          <p:nvSpPr>
            <p:cNvPr id="100357" name="Rectangle 5">
              <a:extLst>
                <a:ext uri="{FF2B5EF4-FFF2-40B4-BE49-F238E27FC236}">
                  <a16:creationId xmlns:a16="http://schemas.microsoft.com/office/drawing/2014/main" id="{81F00AAC-1B29-92C0-1BD5-28EF786F6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008"/>
              <a:ext cx="1562" cy="1583"/>
            </a:xfrm>
            <a:prstGeom prst="rect">
              <a:avLst/>
            </a:prstGeom>
            <a:noFill/>
            <a:ln w="19050">
              <a:solidFill>
                <a:srgbClr val="555A5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We will look at some of the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options and how they affect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the style of cooperation.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Thinking about the shared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view vs. different view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options, it at first  seems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obvious that we should allow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people to edit different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parts of a document.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This is certainly true while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they are working effectively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independently.</a:t>
              </a:r>
            </a:p>
          </p:txBody>
        </p:sp>
        <p:sp>
          <p:nvSpPr>
            <p:cNvPr id="100358" name="Rectangle 6">
              <a:extLst>
                <a:ext uri="{FF2B5EF4-FFF2-40B4-BE49-F238E27FC236}">
                  <a16:creationId xmlns:a16="http://schemas.microsoft.com/office/drawing/2014/main" id="{6EDCC925-34D1-85D3-EF6D-6762FDF55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008"/>
              <a:ext cx="144" cy="15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0359" name="Rectangle 7">
              <a:extLst>
                <a:ext uri="{FF2B5EF4-FFF2-40B4-BE49-F238E27FC236}">
                  <a16:creationId xmlns:a16="http://schemas.microsoft.com/office/drawing/2014/main" id="{FF44D93A-02DA-E7C1-2324-5E957CAB1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104"/>
              <a:ext cx="144" cy="6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00360" name="Group 8">
              <a:extLst>
                <a:ext uri="{FF2B5EF4-FFF2-40B4-BE49-F238E27FC236}">
                  <a16:creationId xmlns:a16="http://schemas.microsoft.com/office/drawing/2014/main" id="{CF8C60E0-5324-7CF0-6206-B1545F16B4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656"/>
              <a:ext cx="96" cy="144"/>
              <a:chOff x="4848" y="1296"/>
              <a:chExt cx="96" cy="144"/>
            </a:xfrm>
          </p:grpSpPr>
          <p:sp>
            <p:nvSpPr>
              <p:cNvPr id="100361" name="Line 9">
                <a:extLst>
                  <a:ext uri="{FF2B5EF4-FFF2-40B4-BE49-F238E27FC236}">
                    <a16:creationId xmlns:a16="http://schemas.microsoft.com/office/drawing/2014/main" id="{DF86ADC1-35A3-0923-FD43-87D7C98B8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6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555A5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0362" name="Line 10">
                <a:extLst>
                  <a:ext uri="{FF2B5EF4-FFF2-40B4-BE49-F238E27FC236}">
                    <a16:creationId xmlns:a16="http://schemas.microsoft.com/office/drawing/2014/main" id="{84DFF606-AC86-9F68-BEAB-3A30F29DE7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29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555A5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0363" name="Line 11">
                <a:extLst>
                  <a:ext uri="{FF2B5EF4-FFF2-40B4-BE49-F238E27FC236}">
                    <a16:creationId xmlns:a16="http://schemas.microsoft.com/office/drawing/2014/main" id="{8DB59FA9-6575-62ED-5435-9DF34ACC2D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44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555A5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00364" name="Group 12">
            <a:extLst>
              <a:ext uri="{FF2B5EF4-FFF2-40B4-BE49-F238E27FC236}">
                <a16:creationId xmlns:a16="http://schemas.microsoft.com/office/drawing/2014/main" id="{1A65145F-CAD2-1F61-003A-ED8EB7A836E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981200"/>
            <a:ext cx="2667000" cy="2514600"/>
            <a:chOff x="2880" y="1008"/>
            <a:chExt cx="1680" cy="1584"/>
          </a:xfrm>
        </p:grpSpPr>
        <p:sp>
          <p:nvSpPr>
            <p:cNvPr id="100365" name="Rectangle 13">
              <a:extLst>
                <a:ext uri="{FF2B5EF4-FFF2-40B4-BE49-F238E27FC236}">
                  <a16:creationId xmlns:a16="http://schemas.microsoft.com/office/drawing/2014/main" id="{69D0B16A-3838-96DE-F71F-CE463234D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008"/>
              <a:ext cx="1562" cy="1583"/>
            </a:xfrm>
            <a:prstGeom prst="rect">
              <a:avLst/>
            </a:prstGeom>
            <a:noFill/>
            <a:ln w="19050">
              <a:solidFill>
                <a:srgbClr val="555A5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More adaptable systems are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needed to allow for the wide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variation between  groups,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and within the same group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over time.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We will look at some of the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options and how they affect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the style of cooperation.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Thinking about the shared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view vs. different view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options, it at first seems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 "/>
              </a:pPr>
              <a:r>
                <a:rPr lang="en-GB" altLang="en-US" sz="1200">
                  <a:latin typeface="Verdana" panose="020B0604030504040204" pitchFamily="34" charset="0"/>
                </a:rPr>
                <a:t>obvious that we should allow</a:t>
              </a:r>
            </a:p>
          </p:txBody>
        </p:sp>
        <p:sp>
          <p:nvSpPr>
            <p:cNvPr id="100366" name="Rectangle 14">
              <a:extLst>
                <a:ext uri="{FF2B5EF4-FFF2-40B4-BE49-F238E27FC236}">
                  <a16:creationId xmlns:a16="http://schemas.microsoft.com/office/drawing/2014/main" id="{35310397-68FF-7730-5CB4-BF63FAB54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008"/>
              <a:ext cx="144" cy="15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0367" name="Rectangle 15">
              <a:extLst>
                <a:ext uri="{FF2B5EF4-FFF2-40B4-BE49-F238E27FC236}">
                  <a16:creationId xmlns:a16="http://schemas.microsoft.com/office/drawing/2014/main" id="{80B9E202-BE2F-E014-5EDD-7AD6F860F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392"/>
              <a:ext cx="144" cy="6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00368" name="Group 16">
              <a:extLst>
                <a:ext uri="{FF2B5EF4-FFF2-40B4-BE49-F238E27FC236}">
                  <a16:creationId xmlns:a16="http://schemas.microsoft.com/office/drawing/2014/main" id="{F4E8BD2F-34A5-29B7-F0FE-6A038145DC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1272"/>
              <a:ext cx="96" cy="144"/>
              <a:chOff x="4848" y="1296"/>
              <a:chExt cx="96" cy="144"/>
            </a:xfrm>
          </p:grpSpPr>
          <p:sp>
            <p:nvSpPr>
              <p:cNvPr id="100369" name="Line 17">
                <a:extLst>
                  <a:ext uri="{FF2B5EF4-FFF2-40B4-BE49-F238E27FC236}">
                    <a16:creationId xmlns:a16="http://schemas.microsoft.com/office/drawing/2014/main" id="{9859243D-93CA-9661-F7BF-B8C67E318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6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555A5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0370" name="Line 18">
                <a:extLst>
                  <a:ext uri="{FF2B5EF4-FFF2-40B4-BE49-F238E27FC236}">
                    <a16:creationId xmlns:a16="http://schemas.microsoft.com/office/drawing/2014/main" id="{43A9CB42-94E1-F5AB-A16F-B5EE438A96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29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555A5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0371" name="Line 19">
                <a:extLst>
                  <a:ext uri="{FF2B5EF4-FFF2-40B4-BE49-F238E27FC236}">
                    <a16:creationId xmlns:a16="http://schemas.microsoft.com/office/drawing/2014/main" id="{E5991B7C-E857-E1FD-A7AE-F5EC35AFDA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44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555A5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100372" name="Rectangle 20">
            <a:extLst>
              <a:ext uri="{FF2B5EF4-FFF2-40B4-BE49-F238E27FC236}">
                <a16:creationId xmlns:a16="http://schemas.microsoft.com/office/drawing/2014/main" id="{D303854B-AB07-3274-4C1C-3C2BD97B3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4495800"/>
            <a:ext cx="1531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your screen</a:t>
            </a:r>
          </a:p>
        </p:txBody>
      </p:sp>
      <p:sp>
        <p:nvSpPr>
          <p:cNvPr id="100373" name="Rectangle 21">
            <a:extLst>
              <a:ext uri="{FF2B5EF4-FFF2-40B4-BE49-F238E27FC236}">
                <a16:creationId xmlns:a16="http://schemas.microsoft.com/office/drawing/2014/main" id="{97D59C6D-5FA5-EADE-3F57-D9F8F572E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438" y="4506913"/>
            <a:ext cx="2874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your colleague’s screen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6B05C1D-2361-8C22-5CC7-9D5D40010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Co-authoring systems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6905E26-5E4A-3B63-8D50-B2321F10A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Emphasis is on long term document production, not editing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Two levels of representation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  the document itself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  annotation and discussion</a:t>
            </a:r>
          </a:p>
          <a:p>
            <a:pPr>
              <a:lnSpc>
                <a:spcPct val="90000"/>
              </a:lnSpc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Often some form of hypertext structure used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Similar problems of concurrency control to argumentation systems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Sometimes include rôles: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author, commentator, reader, …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but who decides the rôles?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and how flexible are they?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B6E75A6-AB0E-A77B-F818-026E567C2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diaries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256B754-7D7F-2CF3-E384-9A71CBE11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Idea: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make diaries and calendars more easily shared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allow automatic meeting scheduling etc.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Issues for cooperation:</a:t>
            </a:r>
          </a:p>
          <a:p>
            <a:pPr lvl="1">
              <a:lnSpc>
                <a:spcPct val="90000"/>
              </a:lnSpc>
            </a:pPr>
            <a:r>
              <a:rPr lang="en-GB" altLang="en-US" sz="1800" i="1"/>
              <a:t>privacy</a:t>
            </a:r>
            <a:r>
              <a:rPr lang="en-GB" altLang="en-US" sz="1800"/>
              <a:t>  – who can see my diary entries?</a:t>
            </a:r>
          </a:p>
          <a:p>
            <a:pPr lvl="1">
              <a:lnSpc>
                <a:spcPct val="90000"/>
              </a:lnSpc>
            </a:pPr>
            <a:r>
              <a:rPr lang="en-GB" altLang="en-US" sz="1800" i="1"/>
              <a:t>control</a:t>
            </a:r>
            <a:r>
              <a:rPr lang="en-GB" altLang="en-US" sz="1800"/>
              <a:t> – who can write in my diary?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Similar to file sharing issues, but need to be lightweight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Many systems have failed because they ignored these issues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E636312-A60F-9488-0E04-611F6D736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Communication through the artefact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0C7689B-1FEE-57AB-7185-9F81B3B51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When you change a shared application:</a:t>
            </a:r>
          </a:p>
          <a:p>
            <a:pPr>
              <a:buFontTx/>
              <a:buNone/>
            </a:pPr>
            <a:endParaRPr lang="en-GB" altLang="en-US" sz="1200"/>
          </a:p>
          <a:p>
            <a:pPr lvl="1"/>
            <a:r>
              <a:rPr lang="en-GB" altLang="en-US"/>
              <a:t>you can see the effect – </a:t>
            </a:r>
            <a:r>
              <a:rPr lang="en-GB" altLang="en-US" i="1"/>
              <a:t>feedback</a:t>
            </a:r>
          </a:p>
          <a:p>
            <a:pPr>
              <a:buFontTx/>
              <a:buNone/>
            </a:pPr>
            <a:endParaRPr lang="en-GB" altLang="en-US" sz="1200"/>
          </a:p>
          <a:p>
            <a:pPr lvl="1"/>
            <a:r>
              <a:rPr lang="en-GB" altLang="en-US"/>
              <a:t>your colleagues can too – </a:t>
            </a:r>
            <a:r>
              <a:rPr lang="en-GB" altLang="en-US" i="1"/>
              <a:t>feedthrough</a:t>
            </a:r>
            <a:endParaRPr lang="en-GB" altLang="en-US"/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feedthrough enables …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 i="1"/>
              <a:t>communication through the artefact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A98047A-DA16-BDF3-B60D-1DE111083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Time/Space Matrix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F1EC548-BE42-65D1-82DC-2B9A68330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  <a:tabLst>
                <a:tab pos="571500" algn="l"/>
                <a:tab pos="1143000" algn="l"/>
              </a:tabLst>
            </a:pPr>
            <a:r>
              <a:rPr lang="en-GB" altLang="en-US" sz="2000"/>
              <a:t>Classify groupware by:</a:t>
            </a:r>
          </a:p>
          <a:p>
            <a:pPr lvl="1">
              <a:buFontTx/>
              <a:buChar char=" "/>
              <a:tabLst>
                <a:tab pos="571500" algn="l"/>
                <a:tab pos="1143000" algn="l"/>
              </a:tabLst>
            </a:pPr>
            <a:r>
              <a:rPr lang="en-GB" altLang="en-US" sz="2000" i="1"/>
              <a:t>when</a:t>
            </a:r>
            <a:r>
              <a:rPr lang="en-GB" altLang="en-US" sz="2000"/>
              <a:t> the participants are working,</a:t>
            </a:r>
            <a:br>
              <a:rPr lang="en-GB" altLang="en-US" sz="2000"/>
            </a:br>
            <a:r>
              <a:rPr lang="en-GB" altLang="en-US" sz="2000"/>
              <a:t>		at the same </a:t>
            </a:r>
            <a:r>
              <a:rPr lang="en-GB" altLang="en-US" sz="2000" i="1"/>
              <a:t>time</a:t>
            </a:r>
            <a:r>
              <a:rPr lang="en-GB" altLang="en-US" sz="2000"/>
              <a:t> or not</a:t>
            </a:r>
          </a:p>
          <a:p>
            <a:pPr lvl="1">
              <a:buFontTx/>
              <a:buChar char=" "/>
              <a:tabLst>
                <a:tab pos="571500" algn="l"/>
                <a:tab pos="1143000" algn="l"/>
              </a:tabLst>
            </a:pPr>
            <a:r>
              <a:rPr lang="en-GB" altLang="en-US" sz="2000" i="1"/>
              <a:t>where</a:t>
            </a:r>
            <a:r>
              <a:rPr lang="en-GB" altLang="en-US" sz="2000"/>
              <a:t> the participants are working,</a:t>
            </a:r>
            <a:br>
              <a:rPr lang="en-GB" altLang="en-US" sz="2000"/>
            </a:br>
            <a:r>
              <a:rPr lang="en-GB" altLang="en-US" sz="2000"/>
              <a:t>		at the same </a:t>
            </a:r>
            <a:r>
              <a:rPr lang="en-GB" altLang="en-US" sz="2000" i="1"/>
              <a:t>place</a:t>
            </a:r>
            <a:r>
              <a:rPr lang="en-GB" altLang="en-US" sz="2000"/>
              <a:t> or not</a:t>
            </a:r>
          </a:p>
          <a:p>
            <a:pPr lvl="1">
              <a:buFontTx/>
              <a:buChar char=" "/>
              <a:tabLst>
                <a:tab pos="571500" algn="l"/>
                <a:tab pos="1143000" algn="l"/>
              </a:tabLst>
            </a:pPr>
            <a:endParaRPr lang="en-GB" altLang="en-US" sz="2000"/>
          </a:p>
          <a:p>
            <a:pPr>
              <a:buFontTx/>
              <a:buChar char=" "/>
              <a:tabLst>
                <a:tab pos="571500" algn="l"/>
                <a:tab pos="1143000" algn="l"/>
              </a:tabLst>
            </a:pPr>
            <a:r>
              <a:rPr lang="en-GB" altLang="en-US" sz="2000"/>
              <a:t>Common names for axes:</a:t>
            </a:r>
            <a:br>
              <a:rPr lang="en-GB" altLang="en-US" sz="2000"/>
            </a:br>
            <a:r>
              <a:rPr lang="en-GB" altLang="en-US" sz="2000"/>
              <a:t>	time:</a:t>
            </a:r>
            <a:br>
              <a:rPr lang="en-GB" altLang="en-US" sz="2000"/>
            </a:br>
            <a:r>
              <a:rPr lang="en-GB" altLang="en-US" sz="2000"/>
              <a:t>		synchronous/asynchronous</a:t>
            </a:r>
            <a:br>
              <a:rPr lang="en-GB" altLang="en-US" sz="2000"/>
            </a:br>
            <a:r>
              <a:rPr lang="en-GB" altLang="en-US" sz="2000"/>
              <a:t>	place: </a:t>
            </a:r>
            <a:br>
              <a:rPr lang="en-GB" altLang="en-US" sz="2000"/>
            </a:br>
            <a:r>
              <a:rPr lang="en-GB" altLang="en-US" sz="2000"/>
              <a:t>		co-located/remote</a:t>
            </a:r>
            <a:endParaRPr lang="en-GB" altLang="en-US" sz="2400"/>
          </a:p>
        </p:txBody>
      </p:sp>
      <p:grpSp>
        <p:nvGrpSpPr>
          <p:cNvPr id="92164" name="Group 4">
            <a:extLst>
              <a:ext uri="{FF2B5EF4-FFF2-40B4-BE49-F238E27FC236}">
                <a16:creationId xmlns:a16="http://schemas.microsoft.com/office/drawing/2014/main" id="{3C7FAA31-6524-78BF-DDA9-4E8C89DBB31A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3962400"/>
            <a:ext cx="2465388" cy="2209800"/>
            <a:chOff x="3583" y="1248"/>
            <a:chExt cx="1553" cy="1392"/>
          </a:xfrm>
        </p:grpSpPr>
        <p:sp>
          <p:nvSpPr>
            <p:cNvPr id="92165" name="Rectangle 5">
              <a:extLst>
                <a:ext uri="{FF2B5EF4-FFF2-40B4-BE49-F238E27FC236}">
                  <a16:creationId xmlns:a16="http://schemas.microsoft.com/office/drawing/2014/main" id="{7094E9D6-11E8-D430-3AB1-5B0CD8283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584"/>
              <a:ext cx="528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66" name="Rectangle 6">
              <a:extLst>
                <a:ext uri="{FF2B5EF4-FFF2-40B4-BE49-F238E27FC236}">
                  <a16:creationId xmlns:a16="http://schemas.microsoft.com/office/drawing/2014/main" id="{273FD065-9873-F8BE-D6EF-9B377DBD9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584"/>
              <a:ext cx="528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67" name="Rectangle 7">
              <a:extLst>
                <a:ext uri="{FF2B5EF4-FFF2-40B4-BE49-F238E27FC236}">
                  <a16:creationId xmlns:a16="http://schemas.microsoft.com/office/drawing/2014/main" id="{A796887C-7B9A-FBCD-8EF2-1A636A92D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28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68" name="Rectangle 8">
              <a:extLst>
                <a:ext uri="{FF2B5EF4-FFF2-40B4-BE49-F238E27FC236}">
                  <a16:creationId xmlns:a16="http://schemas.microsoft.com/office/drawing/2014/main" id="{3168810D-E18D-5FA8-1087-D44545C05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112"/>
              <a:ext cx="528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69" name="Rectangle 9">
              <a:extLst>
                <a:ext uri="{FF2B5EF4-FFF2-40B4-BE49-F238E27FC236}">
                  <a16:creationId xmlns:a16="http://schemas.microsoft.com/office/drawing/2014/main" id="{9E95475C-6A6F-16A6-640D-22FA8644F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584"/>
              <a:ext cx="1056" cy="1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555A5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70" name="Line 10">
              <a:extLst>
                <a:ext uri="{FF2B5EF4-FFF2-40B4-BE49-F238E27FC236}">
                  <a16:creationId xmlns:a16="http://schemas.microsoft.com/office/drawing/2014/main" id="{EDC4101B-8DB0-B731-3B9A-659D36321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2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71" name="Line 11">
              <a:extLst>
                <a:ext uri="{FF2B5EF4-FFF2-40B4-BE49-F238E27FC236}">
                  <a16:creationId xmlns:a16="http://schemas.microsoft.com/office/drawing/2014/main" id="{5A9F99C1-6A37-ADF7-2D2D-84847C21E2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296"/>
              <a:ext cx="0" cy="13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72" name="Line 12">
              <a:extLst>
                <a:ext uri="{FF2B5EF4-FFF2-40B4-BE49-F238E27FC236}">
                  <a16:creationId xmlns:a16="http://schemas.microsoft.com/office/drawing/2014/main" id="{0029774B-C6F2-3FB1-50CF-6E194F4B0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88" y="1392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73" name="Text Box 13">
              <a:extLst>
                <a:ext uri="{FF2B5EF4-FFF2-40B4-BE49-F238E27FC236}">
                  <a16:creationId xmlns:a16="http://schemas.microsoft.com/office/drawing/2014/main" id="{3122711B-AE65-4286-F76D-A0D1490C56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248"/>
              <a:ext cx="51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different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place</a:t>
              </a:r>
            </a:p>
          </p:txBody>
        </p:sp>
        <p:sp>
          <p:nvSpPr>
            <p:cNvPr id="92174" name="Text Box 14">
              <a:extLst>
                <a:ext uri="{FF2B5EF4-FFF2-40B4-BE49-F238E27FC236}">
                  <a16:creationId xmlns:a16="http://schemas.microsoft.com/office/drawing/2014/main" id="{5449FD5D-F092-B94E-874A-538288E75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248"/>
              <a:ext cx="38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same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place</a:t>
              </a:r>
            </a:p>
          </p:txBody>
        </p:sp>
        <p:sp>
          <p:nvSpPr>
            <p:cNvPr id="92175" name="Text Box 15">
              <a:extLst>
                <a:ext uri="{FF2B5EF4-FFF2-40B4-BE49-F238E27FC236}">
                  <a16:creationId xmlns:a16="http://schemas.microsoft.com/office/drawing/2014/main" id="{9E9BCC6A-58F7-191B-3EAC-8C15A46D90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1" y="1690"/>
              <a:ext cx="38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GB" altLang="en-US" sz="1400">
                  <a:latin typeface="Arial" panose="020B0604020202020204" pitchFamily="34" charset="0"/>
                </a:rPr>
                <a:t>same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time</a:t>
              </a:r>
            </a:p>
          </p:txBody>
        </p:sp>
        <p:sp>
          <p:nvSpPr>
            <p:cNvPr id="92176" name="Text Box 16">
              <a:extLst>
                <a:ext uri="{FF2B5EF4-FFF2-40B4-BE49-F238E27FC236}">
                  <a16:creationId xmlns:a16="http://schemas.microsoft.com/office/drawing/2014/main" id="{72E91F57-C7F8-E749-D2EB-3C0CF7B60E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3" y="2208"/>
              <a:ext cx="51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GB" altLang="en-US" sz="1400">
                  <a:latin typeface="Arial" panose="020B0604020202020204" pitchFamily="34" charset="0"/>
                </a:rPr>
                <a:t>different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time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4C61A05E-7A5A-9ADB-EFD3-6EEA0C415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data</a:t>
            </a:r>
            <a:endParaRPr lang="en-GB" altLang="en-US" sz="3200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7C9C45AB-AB01-92BD-ED8B-68BD9CE02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Feedthrough – not just with ‘real’ groupware 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Shared data is pervasive: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  shared files and databases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  casework files (often non-electronic)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  passing electronic copies of documents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  passing copies of spreadsheets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Often need direct communication as well, but indirect communication </a:t>
            </a:r>
            <a:r>
              <a:rPr lang="en-GB" altLang="en-US" sz="2000" i="1"/>
              <a:t>through the artefact</a:t>
            </a:r>
            <a:r>
              <a:rPr lang="en-GB" altLang="en-US" sz="2000"/>
              <a:t> central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Few examples of explicit design for cooperation.</a:t>
            </a:r>
          </a:p>
          <a:p>
            <a:pPr lvl="1">
              <a:lnSpc>
                <a:spcPct val="90000"/>
              </a:lnSpc>
            </a:pPr>
            <a:r>
              <a:rPr lang="en-GB" altLang="en-US" sz="1800" i="1"/>
              <a:t>Liveware</a:t>
            </a:r>
            <a:r>
              <a:rPr lang="en-GB" altLang="en-US" sz="1800"/>
              <a:t> is an exception,</a:t>
            </a:r>
            <a:br>
              <a:rPr lang="en-GB" altLang="en-US" sz="1800"/>
            </a:br>
            <a:r>
              <a:rPr lang="en-GB" altLang="en-US" sz="1800"/>
              <a:t>a database with ‘merging’ of copies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30316602-CD89-6CC4-4A4D-B2E3BCF241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frameworks for groupware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532CACF8-D1F3-B7E3-1ACF-48798ABCB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/>
              <a:t>time/space matrix revisited!</a:t>
            </a:r>
          </a:p>
          <a:p>
            <a:r>
              <a:rPr lang="en-GB" altLang="en-US"/>
              <a:t>shared information</a:t>
            </a:r>
          </a:p>
          <a:p>
            <a:r>
              <a:rPr lang="en-GB" altLang="en-US"/>
              <a:t>communication and work</a:t>
            </a:r>
          </a:p>
          <a:p>
            <a:r>
              <a:rPr lang="en-GB" altLang="en-US"/>
              <a:t>awareness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061A64C-AF6A-EAB2-E69F-3FCADDE84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Time/space matrix revisited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C4C0825-9224-6B4D-2E8F-3B269D070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3" y="2438400"/>
            <a:ext cx="3646487" cy="3657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28" name="Line 4">
            <a:extLst>
              <a:ext uri="{FF2B5EF4-FFF2-40B4-BE49-F238E27FC236}">
                <a16:creationId xmlns:a16="http://schemas.microsoft.com/office/drawing/2014/main" id="{AA8E9B00-2E79-F1A3-BABF-B0417CB8A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9812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29" name="Line 5">
            <a:extLst>
              <a:ext uri="{FF2B5EF4-FFF2-40B4-BE49-F238E27FC236}">
                <a16:creationId xmlns:a16="http://schemas.microsoft.com/office/drawing/2014/main" id="{54D09B82-DB26-35A4-064C-8B43D612E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267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30" name="Line 6">
            <a:extLst>
              <a:ext uri="{FF2B5EF4-FFF2-40B4-BE49-F238E27FC236}">
                <a16:creationId xmlns:a16="http://schemas.microsoft.com/office/drawing/2014/main" id="{D40DDD14-CB37-033A-EC9E-6EC8BDDF3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0513" y="4267200"/>
            <a:ext cx="4103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31" name="Line 7">
            <a:extLst>
              <a:ext uri="{FF2B5EF4-FFF2-40B4-BE49-F238E27FC236}">
                <a16:creationId xmlns:a16="http://schemas.microsoft.com/office/drawing/2014/main" id="{D23B7585-4C97-ED2A-C9BE-5A75EB79E2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6713" y="20574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38588D88-14C5-0B40-3D14-115ABBE7B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81200"/>
            <a:ext cx="1371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co-located</a:t>
            </a: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65C10530-2384-2E5A-8784-87E585857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1981200"/>
            <a:ext cx="10048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remote</a:t>
            </a:r>
          </a:p>
        </p:txBody>
      </p:sp>
      <p:sp>
        <p:nvSpPr>
          <p:cNvPr id="103434" name="Rectangle 10">
            <a:extLst>
              <a:ext uri="{FF2B5EF4-FFF2-40B4-BE49-F238E27FC236}">
                <a16:creationId xmlns:a16="http://schemas.microsoft.com/office/drawing/2014/main" id="{C8F69BC4-B557-D802-BD8B-5BD327146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3124200"/>
            <a:ext cx="16271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synchronous</a:t>
            </a:r>
          </a:p>
        </p:txBody>
      </p:sp>
      <p:sp>
        <p:nvSpPr>
          <p:cNvPr id="103435" name="Rectangle 11">
            <a:extLst>
              <a:ext uri="{FF2B5EF4-FFF2-40B4-BE49-F238E27FC236}">
                <a16:creationId xmlns:a16="http://schemas.microsoft.com/office/drawing/2014/main" id="{52B1F5E0-072B-8951-2C83-416705045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887913"/>
            <a:ext cx="17637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asynchronous</a:t>
            </a:r>
          </a:p>
        </p:txBody>
      </p:sp>
      <p:sp>
        <p:nvSpPr>
          <p:cNvPr id="103436" name="Rectangle 12">
            <a:extLst>
              <a:ext uri="{FF2B5EF4-FFF2-40B4-BE49-F238E27FC236}">
                <a16:creationId xmlns:a16="http://schemas.microsoft.com/office/drawing/2014/main" id="{AED5B8AB-50A8-FE87-EF81-AEB40AB33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416550"/>
            <a:ext cx="21812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400">
                <a:latin typeface="Verdana" panose="020B0604030504040204" pitchFamily="34" charset="0"/>
              </a:rPr>
              <a:t>co-authoring systems,</a:t>
            </a:r>
            <a:br>
              <a:rPr lang="en-GB" altLang="en-US" sz="1400">
                <a:latin typeface="Verdana" panose="020B0604030504040204" pitchFamily="34" charset="0"/>
              </a:rPr>
            </a:br>
            <a:r>
              <a:rPr lang="en-GB" altLang="en-US" sz="1400">
                <a:latin typeface="Verdana" panose="020B0604030504040204" pitchFamily="34" charset="0"/>
              </a:rPr>
              <a:t>shared calendars</a:t>
            </a:r>
          </a:p>
        </p:txBody>
      </p:sp>
      <p:sp>
        <p:nvSpPr>
          <p:cNvPr id="103437" name="Rectangle 13">
            <a:extLst>
              <a:ext uri="{FF2B5EF4-FFF2-40B4-BE49-F238E27FC236}">
                <a16:creationId xmlns:a16="http://schemas.microsoft.com/office/drawing/2014/main" id="{3B1E1458-BD40-701E-7713-33F76DCFB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4400" y="4540250"/>
            <a:ext cx="1498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400">
                <a:latin typeface="Verdana" panose="020B0604030504040204" pitchFamily="34" charset="0"/>
              </a:rPr>
              <a:t>argumentation</a:t>
            </a:r>
            <a:br>
              <a:rPr lang="en-GB" altLang="en-US" sz="1400">
                <a:latin typeface="Verdana" panose="020B0604030504040204" pitchFamily="34" charset="0"/>
              </a:rPr>
            </a:br>
            <a:r>
              <a:rPr lang="en-GB" altLang="en-US" sz="1400">
                <a:latin typeface="Verdana" panose="020B0604030504040204" pitchFamily="34" charset="0"/>
              </a:rPr>
              <a:t>tools</a:t>
            </a:r>
          </a:p>
        </p:txBody>
      </p:sp>
      <p:sp>
        <p:nvSpPr>
          <p:cNvPr id="103438" name="Rectangle 14">
            <a:extLst>
              <a:ext uri="{FF2B5EF4-FFF2-40B4-BE49-F238E27FC236}">
                <a16:creationId xmlns:a16="http://schemas.microsoft.com/office/drawing/2014/main" id="{9D7890B8-4981-ADA7-FE3C-AA2BA1AAE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25095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email and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electronic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conferences</a:t>
            </a:r>
          </a:p>
        </p:txBody>
      </p:sp>
      <p:sp>
        <p:nvSpPr>
          <p:cNvPr id="103439" name="Rectangle 15">
            <a:extLst>
              <a:ext uri="{FF2B5EF4-FFF2-40B4-BE49-F238E27FC236}">
                <a16:creationId xmlns:a16="http://schemas.microsoft.com/office/drawing/2014/main" id="{D5555397-E718-746A-58F2-FBF8A6FAF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3513138"/>
            <a:ext cx="3154362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shared work surfaces and editors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shared PCs and windows</a:t>
            </a:r>
          </a:p>
        </p:txBody>
      </p:sp>
      <p:sp>
        <p:nvSpPr>
          <p:cNvPr id="103440" name="Rectangle 16">
            <a:extLst>
              <a:ext uri="{FF2B5EF4-FFF2-40B4-BE49-F238E27FC236}">
                <a16:creationId xmlns:a16="http://schemas.microsoft.com/office/drawing/2014/main" id="{89C28C3F-A2BB-3B08-2D5D-EA1A5B0A1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185737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video conferences,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video-wall, etc.</a:t>
            </a:r>
          </a:p>
        </p:txBody>
      </p:sp>
      <p:sp>
        <p:nvSpPr>
          <p:cNvPr id="103441" name="Rectangle 17">
            <a:extLst>
              <a:ext uri="{FF2B5EF4-FFF2-40B4-BE49-F238E27FC236}">
                <a16:creationId xmlns:a16="http://schemas.microsoft.com/office/drawing/2014/main" id="{A97B5104-3D8E-62F1-F59F-A276063D1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2814638"/>
            <a:ext cx="1531937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Verdana" panose="020B0604030504040204" pitchFamily="34" charset="0"/>
              </a:rPr>
              <a:t>meeting rooms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641DA46-E215-17FE-72DB-DF13A7007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Refined time/space matrix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005F6D6-73C5-4EF7-A3C0-5BDBBEEF4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0"/>
            <a:ext cx="71628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400"/>
              <a:t>Mobile workers and home workers have infrequent communication</a:t>
            </a:r>
            <a:br>
              <a:rPr lang="en-GB" altLang="en-US" sz="1400"/>
            </a:br>
            <a:r>
              <a:rPr lang="en-GB" altLang="en-US" sz="1400"/>
              <a:t>		–  they require unsynchronised groupware</a:t>
            </a:r>
          </a:p>
          <a:p>
            <a:pPr>
              <a:buFontTx/>
              <a:buNone/>
            </a:pPr>
            <a:endParaRPr lang="en-GB" altLang="en-US" sz="800"/>
          </a:p>
          <a:p>
            <a:pPr>
              <a:buFontTx/>
              <a:buNone/>
            </a:pPr>
            <a:r>
              <a:rPr lang="en-GB" altLang="en-US" sz="1400"/>
              <a:t>Need fluid movement between synchronised/unsynchronised operation</a:t>
            </a:r>
            <a:endParaRPr lang="en-GB" altLang="en-US" sz="1800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C3BF779F-87E2-6305-388A-7E84598CB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057400"/>
            <a:ext cx="3048000" cy="304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5" name="Line 5">
            <a:extLst>
              <a:ext uri="{FF2B5EF4-FFF2-40B4-BE49-F238E27FC236}">
                <a16:creationId xmlns:a16="http://schemas.microsoft.com/office/drawing/2014/main" id="{F2ABC5A0-9FD7-B568-5AA3-A2BF700B0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6764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6" name="Line 6">
            <a:extLst>
              <a:ext uri="{FF2B5EF4-FFF2-40B4-BE49-F238E27FC236}">
                <a16:creationId xmlns:a16="http://schemas.microsoft.com/office/drawing/2014/main" id="{8D492DFD-4F85-23AC-EDBD-953A869644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34340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7" name="Line 7">
            <a:extLst>
              <a:ext uri="{FF2B5EF4-FFF2-40B4-BE49-F238E27FC236}">
                <a16:creationId xmlns:a16="http://schemas.microsoft.com/office/drawing/2014/main" id="{4A28F557-9D84-B099-150E-3959F23778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18288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8" name="Line 8">
            <a:extLst>
              <a:ext uri="{FF2B5EF4-FFF2-40B4-BE49-F238E27FC236}">
                <a16:creationId xmlns:a16="http://schemas.microsoft.com/office/drawing/2014/main" id="{933F35C1-AFD7-0C34-E9FE-AB6D0FDB72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805238"/>
            <a:ext cx="3352800" cy="47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9" name="Line 9">
            <a:extLst>
              <a:ext uri="{FF2B5EF4-FFF2-40B4-BE49-F238E27FC236}">
                <a16:creationId xmlns:a16="http://schemas.microsoft.com/office/drawing/2014/main" id="{31D31CB6-6DAE-9AD1-566C-22917EB29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20040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70" name="Rectangle 10">
            <a:extLst>
              <a:ext uri="{FF2B5EF4-FFF2-40B4-BE49-F238E27FC236}">
                <a16:creationId xmlns:a16="http://schemas.microsoft.com/office/drawing/2014/main" id="{1D3DAB17-F46C-2D87-37D5-347C6F567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51000"/>
            <a:ext cx="11080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Verdana" panose="020B0604030504040204" pitchFamily="34" charset="0"/>
              </a:rPr>
              <a:t>co-located</a:t>
            </a:r>
          </a:p>
        </p:txBody>
      </p:sp>
      <p:sp>
        <p:nvSpPr>
          <p:cNvPr id="66571" name="Rectangle 11">
            <a:extLst>
              <a:ext uri="{FF2B5EF4-FFF2-40B4-BE49-F238E27FC236}">
                <a16:creationId xmlns:a16="http://schemas.microsoft.com/office/drawing/2014/main" id="{DC7628EE-B248-9A3C-B46E-8D5B1A2C0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288" y="1651000"/>
            <a:ext cx="82391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Verdana" panose="020B0604030504040204" pitchFamily="34" charset="0"/>
              </a:rPr>
              <a:t>remote</a:t>
            </a:r>
          </a:p>
        </p:txBody>
      </p:sp>
      <p:sp>
        <p:nvSpPr>
          <p:cNvPr id="66572" name="Rectangle 12">
            <a:extLst>
              <a:ext uri="{FF2B5EF4-FFF2-40B4-BE49-F238E27FC236}">
                <a16:creationId xmlns:a16="http://schemas.microsoft.com/office/drawing/2014/main" id="{8DFDD131-0306-A538-E6C7-63545E881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25" y="2435225"/>
            <a:ext cx="14732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(a) concurrent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synchronized</a:t>
            </a:r>
          </a:p>
        </p:txBody>
      </p:sp>
      <p:sp>
        <p:nvSpPr>
          <p:cNvPr id="66573" name="Rectangle 13">
            <a:extLst>
              <a:ext uri="{FF2B5EF4-FFF2-40B4-BE49-F238E27FC236}">
                <a16:creationId xmlns:a16="http://schemas.microsoft.com/office/drawing/2014/main" id="{EA6F1691-EF36-6EA4-A02B-3F4C995AA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388" y="3354388"/>
            <a:ext cx="125095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400">
                <a:latin typeface="Verdana" panose="020B0604030504040204" pitchFamily="34" charset="0"/>
              </a:rPr>
              <a:t>(a/b) mixed</a:t>
            </a:r>
          </a:p>
        </p:txBody>
      </p:sp>
      <p:sp>
        <p:nvSpPr>
          <p:cNvPr id="66574" name="Rectangle 14">
            <a:extLst>
              <a:ext uri="{FF2B5EF4-FFF2-40B4-BE49-F238E27FC236}">
                <a16:creationId xmlns:a16="http://schemas.microsoft.com/office/drawing/2014/main" id="{D8FBBCEA-65A3-B276-A69A-C0866E849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3883025"/>
            <a:ext cx="99853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400">
                <a:latin typeface="Verdana" panose="020B0604030504040204" pitchFamily="34" charset="0"/>
              </a:rPr>
              <a:t>(b) serial</a:t>
            </a:r>
          </a:p>
        </p:txBody>
      </p:sp>
      <p:sp>
        <p:nvSpPr>
          <p:cNvPr id="66575" name="Rectangle 15">
            <a:extLst>
              <a:ext uri="{FF2B5EF4-FFF2-40B4-BE49-F238E27FC236}">
                <a16:creationId xmlns:a16="http://schemas.microsoft.com/office/drawing/2014/main" id="{21553DB8-DD7F-6ACF-E445-74469AE3B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4497388"/>
            <a:ext cx="189706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400">
                <a:latin typeface="Verdana" panose="020B0604030504040204" pitchFamily="34" charset="0"/>
              </a:rPr>
              <a:t>(c) unsynchronized</a:t>
            </a:r>
          </a:p>
        </p:txBody>
      </p:sp>
      <p:sp>
        <p:nvSpPr>
          <p:cNvPr id="66576" name="Rectangle 16">
            <a:extLst>
              <a:ext uri="{FF2B5EF4-FFF2-40B4-BE49-F238E27FC236}">
                <a16:creationId xmlns:a16="http://schemas.microsoft.com/office/drawing/2014/main" id="{D485F0AE-30AC-1F8D-7436-307F5C617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236788"/>
            <a:ext cx="1447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200">
                <a:latin typeface="Verdana" panose="020B0604030504040204" pitchFamily="34" charset="0"/>
              </a:rPr>
              <a:t>meeting rooms</a:t>
            </a:r>
          </a:p>
        </p:txBody>
      </p:sp>
      <p:sp>
        <p:nvSpPr>
          <p:cNvPr id="66577" name="Rectangle 17">
            <a:extLst>
              <a:ext uri="{FF2B5EF4-FFF2-40B4-BE49-F238E27FC236}">
                <a16:creationId xmlns:a16="http://schemas.microsoft.com/office/drawing/2014/main" id="{FCBEBD78-B45A-4278-D165-639869033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128838"/>
            <a:ext cx="1665288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video conferences</a:t>
            </a:r>
            <a:br>
              <a:rPr lang="en-GB" altLang="en-US" sz="1200">
                <a:latin typeface="Verdana" panose="020B0604030504040204" pitchFamily="34" charset="0"/>
              </a:rPr>
            </a:br>
            <a:r>
              <a:rPr lang="en-GB" altLang="en-US" sz="1200">
                <a:latin typeface="Verdana" panose="020B0604030504040204" pitchFamily="34" charset="0"/>
              </a:rPr>
              <a:t>video-wall, etc.</a:t>
            </a:r>
          </a:p>
        </p:txBody>
      </p:sp>
      <p:sp>
        <p:nvSpPr>
          <p:cNvPr id="66578" name="Rectangle 18">
            <a:extLst>
              <a:ext uri="{FF2B5EF4-FFF2-40B4-BE49-F238E27FC236}">
                <a16:creationId xmlns:a16="http://schemas.microsoft.com/office/drawing/2014/main" id="{BE39E057-3D66-1E72-7AF0-CE674154D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2662238"/>
            <a:ext cx="2736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shared work surfaces and editors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shared PCs and windows</a:t>
            </a:r>
          </a:p>
        </p:txBody>
      </p:sp>
      <p:sp>
        <p:nvSpPr>
          <p:cNvPr id="66579" name="Rectangle 19">
            <a:extLst>
              <a:ext uri="{FF2B5EF4-FFF2-40B4-BE49-F238E27FC236}">
                <a16:creationId xmlns:a16="http://schemas.microsoft.com/office/drawing/2014/main" id="{3184AE12-2D9A-7363-FE38-42BFD7EB1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70250"/>
            <a:ext cx="18986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200">
                <a:latin typeface="Verdana" panose="020B0604030504040204" pitchFamily="34" charset="0"/>
              </a:rPr>
              <a:t>co-authoring systems,</a:t>
            </a:r>
            <a:br>
              <a:rPr lang="en-GB" altLang="en-US" sz="1200">
                <a:latin typeface="Verdana" panose="020B0604030504040204" pitchFamily="34" charset="0"/>
              </a:rPr>
            </a:br>
            <a:r>
              <a:rPr lang="en-GB" altLang="en-US" sz="1200">
                <a:latin typeface="Verdana" panose="020B0604030504040204" pitchFamily="34" charset="0"/>
              </a:rPr>
              <a:t>shared calendars</a:t>
            </a:r>
          </a:p>
        </p:txBody>
      </p:sp>
      <p:sp>
        <p:nvSpPr>
          <p:cNvPr id="66580" name="Rectangle 20">
            <a:extLst>
              <a:ext uri="{FF2B5EF4-FFF2-40B4-BE49-F238E27FC236}">
                <a16:creationId xmlns:a16="http://schemas.microsoft.com/office/drawing/2014/main" id="{45798E17-9E56-223F-AE79-0B7E03175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3913188"/>
            <a:ext cx="173037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200">
                <a:latin typeface="Verdana" panose="020B0604030504040204" pitchFamily="34" charset="0"/>
              </a:rPr>
              <a:t>argumentation tools</a:t>
            </a:r>
          </a:p>
        </p:txBody>
      </p:sp>
      <p:sp>
        <p:nvSpPr>
          <p:cNvPr id="66581" name="Rectangle 21">
            <a:extLst>
              <a:ext uri="{FF2B5EF4-FFF2-40B4-BE49-F238E27FC236}">
                <a16:creationId xmlns:a16="http://schemas.microsoft.com/office/drawing/2014/main" id="{B764A201-3971-A603-A668-36FCAD4E3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4491038"/>
            <a:ext cx="25860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email and structured messages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electronic conferences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4DF924DC-04A4-4E7B-202B-8DBE5D48B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information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4C7E7A6D-E660-60C1-C5B1-DACBE0A65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Granularity of sharing</a:t>
            </a:r>
          </a:p>
          <a:p>
            <a:pPr>
              <a:buFontTx/>
              <a:buNone/>
            </a:pPr>
            <a:endParaRPr lang="en-GB" altLang="en-US" sz="1800"/>
          </a:p>
          <a:p>
            <a:r>
              <a:rPr lang="en-GB" altLang="en-US" sz="2400"/>
              <a:t>chunk size</a:t>
            </a:r>
          </a:p>
          <a:p>
            <a:pPr lvl="1">
              <a:buFontTx/>
              <a:buChar char=" "/>
            </a:pPr>
            <a:r>
              <a:rPr lang="en-GB" altLang="en-US" sz="2000"/>
              <a:t>small – edit same word or sentance</a:t>
            </a:r>
          </a:p>
          <a:p>
            <a:pPr lvl="1">
              <a:buFontTx/>
              <a:buChar char=" "/>
            </a:pPr>
            <a:r>
              <a:rPr lang="en-GB" altLang="en-US" sz="2000"/>
              <a:t>large – section or whole document</a:t>
            </a:r>
          </a:p>
          <a:p>
            <a:pPr lvl="1"/>
            <a:endParaRPr lang="en-GB" altLang="en-US" sz="1800"/>
          </a:p>
          <a:p>
            <a:r>
              <a:rPr lang="en-GB" altLang="en-US" sz="2400"/>
              <a:t>update frequency</a:t>
            </a:r>
          </a:p>
          <a:p>
            <a:pPr lvl="1">
              <a:buFontTx/>
              <a:buChar char=" "/>
            </a:pPr>
            <a:r>
              <a:rPr lang="en-GB" altLang="en-US" sz="2000"/>
              <a:t>frequent – every character</a:t>
            </a:r>
          </a:p>
          <a:p>
            <a:pPr lvl="1">
              <a:buFontTx/>
              <a:buChar char=" "/>
            </a:pPr>
            <a:r>
              <a:rPr lang="en-GB" altLang="en-US" sz="2000"/>
              <a:t>infrequent – upon explicit ‘send’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D6D6A741-9395-060E-5CD0-5A250618F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level of sharing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4B37BD8B-3DA9-8D9A-9A44-9B7DFB612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3911600" algn="l"/>
              </a:tabLst>
            </a:pPr>
            <a:r>
              <a:rPr lang="en-GB" altLang="en-US" sz="2400"/>
              <a:t>output:</a:t>
            </a:r>
          </a:p>
          <a:p>
            <a:pPr marL="565150" lvl="1" indent="-184150">
              <a:buFontTx/>
              <a:buChar char=" "/>
              <a:tabLst>
                <a:tab pos="3911600" algn="l"/>
              </a:tabLst>
            </a:pPr>
            <a:r>
              <a:rPr lang="en-GB" altLang="en-US" sz="2000"/>
              <a:t>shared object</a:t>
            </a:r>
          </a:p>
          <a:p>
            <a:pPr marL="565150" lvl="1" indent="-184150">
              <a:buFontTx/>
              <a:buChar char=" "/>
              <a:tabLst>
                <a:tab pos="3911600" algn="l"/>
              </a:tabLst>
            </a:pPr>
            <a:r>
              <a:rPr lang="en-GB" altLang="en-US" sz="2000"/>
              <a:t>shared view</a:t>
            </a:r>
          </a:p>
          <a:p>
            <a:pPr marL="565150" lvl="1" indent="-184150">
              <a:buFontTx/>
              <a:buChar char=" "/>
              <a:tabLst>
                <a:tab pos="3911600" algn="l"/>
              </a:tabLst>
            </a:pPr>
            <a:r>
              <a:rPr lang="en-GB" altLang="en-US" sz="2000"/>
              <a:t>shared presentation</a:t>
            </a:r>
          </a:p>
          <a:p>
            <a:pPr marL="190500" indent="-190500">
              <a:buFontTx/>
              <a:buNone/>
              <a:tabLst>
                <a:tab pos="3911600" algn="l"/>
              </a:tabLst>
            </a:pPr>
            <a:endParaRPr lang="en-GB" altLang="en-US" sz="1400"/>
          </a:p>
          <a:p>
            <a:pPr marL="190500" indent="-190500">
              <a:buFontTx/>
              <a:buNone/>
              <a:tabLst>
                <a:tab pos="3911600" algn="l"/>
              </a:tabLst>
            </a:pPr>
            <a:r>
              <a:rPr lang="en-GB" altLang="en-US" sz="2400"/>
              <a:t>input:</a:t>
            </a:r>
          </a:p>
          <a:p>
            <a:pPr marL="565150" lvl="1" indent="-184150">
              <a:buFontTx/>
              <a:buChar char=" "/>
              <a:tabLst>
                <a:tab pos="3911600" algn="l"/>
              </a:tabLst>
            </a:pPr>
            <a:r>
              <a:rPr lang="en-GB" altLang="en-US" sz="2000"/>
              <a:t>single insertion point	–  shared virtual keyboard</a:t>
            </a:r>
          </a:p>
          <a:p>
            <a:pPr marL="565150" lvl="1" indent="-184150">
              <a:buFontTx/>
              <a:buChar char=" "/>
              <a:tabLst>
                <a:tab pos="3911600" algn="l"/>
              </a:tabLst>
            </a:pPr>
            <a:r>
              <a:rPr lang="en-GB" altLang="en-US" sz="2000"/>
              <a:t>multiple insertion points 	–  other participants visible</a:t>
            </a:r>
            <a:br>
              <a:rPr lang="en-GB" altLang="en-US" sz="2000"/>
            </a:br>
            <a:r>
              <a:rPr lang="en-GB" altLang="en-US" sz="2000"/>
              <a:t>	–  group pointer</a:t>
            </a:r>
            <a:br>
              <a:rPr lang="en-GB" altLang="en-US" sz="2000"/>
            </a:br>
            <a:r>
              <a:rPr lang="en-GB" altLang="en-US" sz="2000"/>
              <a:t>	–  no visibility</a:t>
            </a:r>
            <a:endParaRPr lang="en-GB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5B8F9E1C-FDD2-0055-6E13-315F44A72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Levels of shared output</a:t>
            </a:r>
          </a:p>
        </p:txBody>
      </p:sp>
      <p:sp>
        <p:nvSpPr>
          <p:cNvPr id="105475" name="AutoShape 3">
            <a:extLst>
              <a:ext uri="{FF2B5EF4-FFF2-40B4-BE49-F238E27FC236}">
                <a16:creationId xmlns:a16="http://schemas.microsoft.com/office/drawing/2014/main" id="{D47C71D8-F134-86C5-D692-B2CC5C07A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363" y="4038600"/>
            <a:ext cx="32766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select houses, population from VILLAGE_STATS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where population &lt; 200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sort by houses ascending</a:t>
            </a:r>
          </a:p>
        </p:txBody>
      </p:sp>
      <p:grpSp>
        <p:nvGrpSpPr>
          <p:cNvPr id="105530" name="Group 58">
            <a:extLst>
              <a:ext uri="{FF2B5EF4-FFF2-40B4-BE49-F238E27FC236}">
                <a16:creationId xmlns:a16="http://schemas.microsoft.com/office/drawing/2014/main" id="{7295CEE5-E404-4073-9146-88269DFB476B}"/>
              </a:ext>
            </a:extLst>
          </p:cNvPr>
          <p:cNvGrpSpPr>
            <a:grpSpLocks/>
          </p:cNvGrpSpPr>
          <p:nvPr/>
        </p:nvGrpSpPr>
        <p:grpSpPr bwMode="auto">
          <a:xfrm>
            <a:off x="3462338" y="1600200"/>
            <a:ext cx="3929062" cy="2171700"/>
            <a:chOff x="2181" y="1008"/>
            <a:chExt cx="2475" cy="1368"/>
          </a:xfrm>
        </p:grpSpPr>
        <p:grpSp>
          <p:nvGrpSpPr>
            <p:cNvPr id="105476" name="Group 4">
              <a:extLst>
                <a:ext uri="{FF2B5EF4-FFF2-40B4-BE49-F238E27FC236}">
                  <a16:creationId xmlns:a16="http://schemas.microsoft.com/office/drawing/2014/main" id="{5CD9E204-9815-833F-9385-71789F7350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81" y="1488"/>
              <a:ext cx="939" cy="576"/>
              <a:chOff x="2193" y="1536"/>
              <a:chExt cx="939" cy="576"/>
            </a:xfrm>
          </p:grpSpPr>
          <p:sp>
            <p:nvSpPr>
              <p:cNvPr id="105477" name="Rectangle 5">
                <a:extLst>
                  <a:ext uri="{FF2B5EF4-FFF2-40B4-BE49-F238E27FC236}">
                    <a16:creationId xmlns:a16="http://schemas.microsoft.com/office/drawing/2014/main" id="{EA641258-FA68-283B-21FB-6D23EB64E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536"/>
                <a:ext cx="912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78" name="Rectangle 6">
                <a:extLst>
                  <a:ext uri="{FF2B5EF4-FFF2-40B4-BE49-F238E27FC236}">
                    <a16:creationId xmlns:a16="http://schemas.microsoft.com/office/drawing/2014/main" id="{E0B5230A-4A93-94FB-102B-A73FA2355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1728"/>
                <a:ext cx="269" cy="3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eaLnBrk="1" hangingPunct="1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GB" altLang="en-US" sz="1000">
                    <a:latin typeface="Verdana" panose="020B0604030504040204" pitchFamily="34" charset="0"/>
                  </a:rPr>
                  <a:t>15</a:t>
                </a:r>
              </a:p>
              <a:p>
                <a:pPr algn="r" eaLnBrk="1" hangingPunct="1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GB" altLang="en-US" sz="1000">
                    <a:latin typeface="Verdana" panose="020B0604030504040204" pitchFamily="34" charset="0"/>
                  </a:rPr>
                  <a:t>79</a:t>
                </a:r>
              </a:p>
              <a:p>
                <a:pPr algn="r" eaLnBrk="1" hangingPunct="1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GB" altLang="en-US" sz="1000">
                    <a:latin typeface="Verdana" panose="020B0604030504040204" pitchFamily="34" charset="0"/>
                  </a:rPr>
                  <a:t>123</a:t>
                </a:r>
              </a:p>
            </p:txBody>
          </p:sp>
          <p:sp>
            <p:nvSpPr>
              <p:cNvPr id="105479" name="Rectangle 7">
                <a:extLst>
                  <a:ext uri="{FF2B5EF4-FFF2-40B4-BE49-F238E27FC236}">
                    <a16:creationId xmlns:a16="http://schemas.microsoft.com/office/drawing/2014/main" id="{2D594A89-CBDC-5774-C456-4A43D3388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536"/>
                <a:ext cx="399" cy="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Verdana" panose="020B0604030504040204" pitchFamily="34" charset="0"/>
                  </a:rPr>
                  <a:t>houses</a:t>
                </a:r>
              </a:p>
            </p:txBody>
          </p:sp>
          <p:sp>
            <p:nvSpPr>
              <p:cNvPr id="105480" name="Rectangle 8">
                <a:extLst>
                  <a:ext uri="{FF2B5EF4-FFF2-40B4-BE49-F238E27FC236}">
                    <a16:creationId xmlns:a16="http://schemas.microsoft.com/office/drawing/2014/main" id="{3F0E6F3D-968A-CC29-0FB9-E957E9CA9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540" cy="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Verdana" panose="020B0604030504040204" pitchFamily="34" charset="0"/>
                  </a:rPr>
                  <a:t>population</a:t>
                </a:r>
              </a:p>
            </p:txBody>
          </p:sp>
          <p:sp>
            <p:nvSpPr>
              <p:cNvPr id="105481" name="Line 9">
                <a:extLst>
                  <a:ext uri="{FF2B5EF4-FFF2-40B4-BE49-F238E27FC236}">
                    <a16:creationId xmlns:a16="http://schemas.microsoft.com/office/drawing/2014/main" id="{90EC2DAA-9859-6D93-8A8B-21F9B98A5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153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82" name="Rectangle 10">
                <a:extLst>
                  <a:ext uri="{FF2B5EF4-FFF2-40B4-BE49-F238E27FC236}">
                    <a16:creationId xmlns:a16="http://schemas.microsoft.com/office/drawing/2014/main" id="{5291023A-904F-5725-60A0-B4718E5A0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218" cy="3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eaLnBrk="1" hangingPunct="1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GB" altLang="en-US" sz="1000">
                    <a:latin typeface="Verdana" panose="020B0604030504040204" pitchFamily="34" charset="0"/>
                  </a:rPr>
                  <a:t>7</a:t>
                </a:r>
              </a:p>
              <a:p>
                <a:pPr algn="r" eaLnBrk="1" hangingPunct="1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GB" altLang="en-US" sz="1000">
                    <a:latin typeface="Verdana" panose="020B0604030504040204" pitchFamily="34" charset="0"/>
                  </a:rPr>
                  <a:t>23</a:t>
                </a:r>
              </a:p>
              <a:p>
                <a:pPr algn="r" eaLnBrk="1" hangingPunct="1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GB" altLang="en-US" sz="1000">
                    <a:latin typeface="Verdana" panose="020B0604030504040204" pitchFamily="34" charset="0"/>
                  </a:rPr>
                  <a:t>51</a:t>
                </a:r>
              </a:p>
            </p:txBody>
          </p:sp>
          <p:sp>
            <p:nvSpPr>
              <p:cNvPr id="105483" name="Line 11">
                <a:extLst>
                  <a:ext uri="{FF2B5EF4-FFF2-40B4-BE49-F238E27FC236}">
                    <a16:creationId xmlns:a16="http://schemas.microsoft.com/office/drawing/2014/main" id="{2C0E9628-B81E-B5F5-8D04-48983665A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68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05484" name="Group 12">
              <a:extLst>
                <a:ext uri="{FF2B5EF4-FFF2-40B4-BE49-F238E27FC236}">
                  <a16:creationId xmlns:a16="http://schemas.microsoft.com/office/drawing/2014/main" id="{A1E0CA4F-31E0-75FD-1C28-173C88CCE5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6" y="1008"/>
              <a:ext cx="1260" cy="1368"/>
              <a:chOff x="3252" y="1100"/>
              <a:chExt cx="1260" cy="1368"/>
            </a:xfrm>
          </p:grpSpPr>
          <p:sp>
            <p:nvSpPr>
              <p:cNvPr id="105485" name="Rectangle 13">
                <a:extLst>
                  <a:ext uri="{FF2B5EF4-FFF2-40B4-BE49-F238E27FC236}">
                    <a16:creationId xmlns:a16="http://schemas.microsoft.com/office/drawing/2014/main" id="{FF9359E8-F7E6-F749-CEC3-F494F9E53C4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252" y="1100"/>
                <a:ext cx="1260" cy="13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86" name="Line 14">
                <a:extLst>
                  <a:ext uri="{FF2B5EF4-FFF2-40B4-BE49-F238E27FC236}">
                    <a16:creationId xmlns:a16="http://schemas.microsoft.com/office/drawing/2014/main" id="{EBC7604A-3E16-4674-79DF-AC3D7A84EFA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828" y="1172"/>
                <a:ext cx="0" cy="10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87" name="Line 15">
                <a:extLst>
                  <a:ext uri="{FF2B5EF4-FFF2-40B4-BE49-F238E27FC236}">
                    <a16:creationId xmlns:a16="http://schemas.microsoft.com/office/drawing/2014/main" id="{5C978B89-DB69-4EC5-1446-86A84414C95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828" y="2216"/>
                <a:ext cx="5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88" name="Line 16">
                <a:extLst>
                  <a:ext uri="{FF2B5EF4-FFF2-40B4-BE49-F238E27FC236}">
                    <a16:creationId xmlns:a16="http://schemas.microsoft.com/office/drawing/2014/main" id="{C1F6515E-B290-3A80-3897-D68A934B3E6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640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89" name="Line 17">
                <a:extLst>
                  <a:ext uri="{FF2B5EF4-FFF2-40B4-BE49-F238E27FC236}">
                    <a16:creationId xmlns:a16="http://schemas.microsoft.com/office/drawing/2014/main" id="{5F439F7C-BBA9-71B5-5BE3-ED77325ED22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2144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0" name="Line 18">
                <a:extLst>
                  <a:ext uri="{FF2B5EF4-FFF2-40B4-BE49-F238E27FC236}">
                    <a16:creationId xmlns:a16="http://schemas.microsoft.com/office/drawing/2014/main" id="{19DD93D0-7E37-4AD6-87CF-70D3CA6B1FC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568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1" name="Line 19">
                <a:extLst>
                  <a:ext uri="{FF2B5EF4-FFF2-40B4-BE49-F238E27FC236}">
                    <a16:creationId xmlns:a16="http://schemas.microsoft.com/office/drawing/2014/main" id="{9E4B0050-8ADC-3A28-3536-2B34547903F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2072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2" name="Line 20">
                <a:extLst>
                  <a:ext uri="{FF2B5EF4-FFF2-40B4-BE49-F238E27FC236}">
                    <a16:creationId xmlns:a16="http://schemas.microsoft.com/office/drawing/2014/main" id="{94CFF29B-BD5E-7D56-C4E6-4A0822FD96D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56" y="1496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3" name="Line 21">
                <a:extLst>
                  <a:ext uri="{FF2B5EF4-FFF2-40B4-BE49-F238E27FC236}">
                    <a16:creationId xmlns:a16="http://schemas.microsoft.com/office/drawing/2014/main" id="{2B5761F1-46CB-1F2C-A954-9DDBB4B22A0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2000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4" name="Line 22">
                <a:extLst>
                  <a:ext uri="{FF2B5EF4-FFF2-40B4-BE49-F238E27FC236}">
                    <a16:creationId xmlns:a16="http://schemas.microsoft.com/office/drawing/2014/main" id="{C681B4E6-3EC9-BF45-3196-2106EF841C0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208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5" name="Line 23">
                <a:extLst>
                  <a:ext uri="{FF2B5EF4-FFF2-40B4-BE49-F238E27FC236}">
                    <a16:creationId xmlns:a16="http://schemas.microsoft.com/office/drawing/2014/main" id="{F36C305C-9714-D065-36FC-D465037544C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928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6" name="Line 24">
                <a:extLst>
                  <a:ext uri="{FF2B5EF4-FFF2-40B4-BE49-F238E27FC236}">
                    <a16:creationId xmlns:a16="http://schemas.microsoft.com/office/drawing/2014/main" id="{823F1901-D795-0334-1643-B587D62C10B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280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7" name="Line 25">
                <a:extLst>
                  <a:ext uri="{FF2B5EF4-FFF2-40B4-BE49-F238E27FC236}">
                    <a16:creationId xmlns:a16="http://schemas.microsoft.com/office/drawing/2014/main" id="{4E49EC8F-087B-0EE6-42EA-9FB27A5AE53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56" y="1856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8" name="Line 26">
                <a:extLst>
                  <a:ext uri="{FF2B5EF4-FFF2-40B4-BE49-F238E27FC236}">
                    <a16:creationId xmlns:a16="http://schemas.microsoft.com/office/drawing/2014/main" id="{68E30E79-46D8-B1CA-D851-60D2CDC89D8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352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499" name="Line 27">
                <a:extLst>
                  <a:ext uri="{FF2B5EF4-FFF2-40B4-BE49-F238E27FC236}">
                    <a16:creationId xmlns:a16="http://schemas.microsoft.com/office/drawing/2014/main" id="{C8D5A8D4-2247-0A4B-968B-D40D0D34E6F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784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0" name="Line 28">
                <a:extLst>
                  <a:ext uri="{FF2B5EF4-FFF2-40B4-BE49-F238E27FC236}">
                    <a16:creationId xmlns:a16="http://schemas.microsoft.com/office/drawing/2014/main" id="{035D0031-0086-536C-8EBE-ADA1EB19B3A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424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1" name="Line 29">
                <a:extLst>
                  <a:ext uri="{FF2B5EF4-FFF2-40B4-BE49-F238E27FC236}">
                    <a16:creationId xmlns:a16="http://schemas.microsoft.com/office/drawing/2014/main" id="{4EC5C201-5AFA-5F96-6541-2EE7D6337DA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3792" y="1712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2" name="Line 30">
                <a:extLst>
                  <a:ext uri="{FF2B5EF4-FFF2-40B4-BE49-F238E27FC236}">
                    <a16:creationId xmlns:a16="http://schemas.microsoft.com/office/drawing/2014/main" id="{6781A48C-518B-29EB-4B39-0A015A47784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188" y="2216"/>
                <a:ext cx="0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3" name="Line 31">
                <a:extLst>
                  <a:ext uri="{FF2B5EF4-FFF2-40B4-BE49-F238E27FC236}">
                    <a16:creationId xmlns:a16="http://schemas.microsoft.com/office/drawing/2014/main" id="{334503BD-D4B5-0C80-133C-7690901A0FC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3900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4" name="Line 32">
                <a:extLst>
                  <a:ext uri="{FF2B5EF4-FFF2-40B4-BE49-F238E27FC236}">
                    <a16:creationId xmlns:a16="http://schemas.microsoft.com/office/drawing/2014/main" id="{DA38DA8C-7BF3-9368-51CD-BC93C4AB1EF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332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5" name="Line 33">
                <a:extLst>
                  <a:ext uri="{FF2B5EF4-FFF2-40B4-BE49-F238E27FC236}">
                    <a16:creationId xmlns:a16="http://schemas.microsoft.com/office/drawing/2014/main" id="{2BE7F8B0-331E-E571-F57C-FB8531B9326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3972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6" name="Line 34">
                <a:extLst>
                  <a:ext uri="{FF2B5EF4-FFF2-40B4-BE49-F238E27FC236}">
                    <a16:creationId xmlns:a16="http://schemas.microsoft.com/office/drawing/2014/main" id="{25D5810A-118A-C995-C941-BEB80445169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260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7" name="Line 35">
                <a:extLst>
                  <a:ext uri="{FF2B5EF4-FFF2-40B4-BE49-F238E27FC236}">
                    <a16:creationId xmlns:a16="http://schemas.microsoft.com/office/drawing/2014/main" id="{4F29543D-6260-9D5F-1A63-5BE81EE01B1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044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8" name="Line 36">
                <a:extLst>
                  <a:ext uri="{FF2B5EF4-FFF2-40B4-BE49-F238E27FC236}">
                    <a16:creationId xmlns:a16="http://schemas.microsoft.com/office/drawing/2014/main" id="{433912F5-C22C-5A9B-9079-2FD58E12169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116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09" name="Rectangle 37">
                <a:extLst>
                  <a:ext uri="{FF2B5EF4-FFF2-40B4-BE49-F238E27FC236}">
                    <a16:creationId xmlns:a16="http://schemas.microsoft.com/office/drawing/2014/main" id="{380C8A7F-8199-5145-B789-31DCEA0E3B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252" y="1621"/>
                <a:ext cx="540" cy="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Verdana" panose="020B0604030504040204" pitchFamily="34" charset="0"/>
                  </a:rPr>
                  <a:t>population</a:t>
                </a:r>
              </a:p>
            </p:txBody>
          </p:sp>
          <p:sp>
            <p:nvSpPr>
              <p:cNvPr id="105510" name="Rectangle 38">
                <a:extLst>
                  <a:ext uri="{FF2B5EF4-FFF2-40B4-BE49-F238E27FC236}">
                    <a16:creationId xmlns:a16="http://schemas.microsoft.com/office/drawing/2014/main" id="{560A25C2-9E15-0C98-1BD0-D93462948B7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729" y="2304"/>
                <a:ext cx="399" cy="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Verdana" panose="020B0604030504040204" pitchFamily="34" charset="0"/>
                  </a:rPr>
                  <a:t>houses</a:t>
                </a:r>
              </a:p>
            </p:txBody>
          </p:sp>
          <p:sp>
            <p:nvSpPr>
              <p:cNvPr id="105511" name="Rectangle 39">
                <a:extLst>
                  <a:ext uri="{FF2B5EF4-FFF2-40B4-BE49-F238E27FC236}">
                    <a16:creationId xmlns:a16="http://schemas.microsoft.com/office/drawing/2014/main" id="{A7987895-1CDE-7758-C24C-5FAB27D4A1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538" y="1415"/>
                <a:ext cx="254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900">
                    <a:latin typeface="Verdana" panose="020B0604030504040204" pitchFamily="34" charset="0"/>
                  </a:rPr>
                  <a:t>100</a:t>
                </a:r>
              </a:p>
            </p:txBody>
          </p:sp>
          <p:sp>
            <p:nvSpPr>
              <p:cNvPr id="105512" name="Rectangle 40">
                <a:extLst>
                  <a:ext uri="{FF2B5EF4-FFF2-40B4-BE49-F238E27FC236}">
                    <a16:creationId xmlns:a16="http://schemas.microsoft.com/office/drawing/2014/main" id="{65461868-4810-B673-A54C-81BD402027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584" y="1775"/>
                <a:ext cx="208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900">
                    <a:latin typeface="Verdana" panose="020B0604030504040204" pitchFamily="34" charset="0"/>
                  </a:rPr>
                  <a:t>50</a:t>
                </a:r>
              </a:p>
            </p:txBody>
          </p:sp>
          <p:sp>
            <p:nvSpPr>
              <p:cNvPr id="105513" name="Rectangle 41">
                <a:extLst>
                  <a:ext uri="{FF2B5EF4-FFF2-40B4-BE49-F238E27FC236}">
                    <a16:creationId xmlns:a16="http://schemas.microsoft.com/office/drawing/2014/main" id="{45E80956-191A-A46A-7644-0E4F59E1FE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16" y="2288"/>
                <a:ext cx="208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900">
                    <a:latin typeface="Verdana" panose="020B0604030504040204" pitchFamily="34" charset="0"/>
                  </a:rPr>
                  <a:t>50</a:t>
                </a:r>
              </a:p>
            </p:txBody>
          </p:sp>
          <p:sp>
            <p:nvSpPr>
              <p:cNvPr id="105514" name="Line 42">
                <a:extLst>
                  <a:ext uri="{FF2B5EF4-FFF2-40B4-BE49-F238E27FC236}">
                    <a16:creationId xmlns:a16="http://schemas.microsoft.com/office/drawing/2014/main" id="{C651CAF5-D2E9-D7E0-A38B-CCF72B3EC7E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332" y="2216"/>
                <a:ext cx="0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15" name="Line 43">
                <a:extLst>
                  <a:ext uri="{FF2B5EF4-FFF2-40B4-BE49-F238E27FC236}">
                    <a16:creationId xmlns:a16="http://schemas.microsoft.com/office/drawing/2014/main" id="{8F1FDF4A-F0A5-9689-DCDB-BF36CD66754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3900" y="1640"/>
                <a:ext cx="108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5516" name="Line 44">
                <a:extLst>
                  <a:ext uri="{FF2B5EF4-FFF2-40B4-BE49-F238E27FC236}">
                    <a16:creationId xmlns:a16="http://schemas.microsoft.com/office/drawing/2014/main" id="{C80F6CA1-4EC0-9B80-B476-4E4A3C59E22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008" y="1316"/>
                <a:ext cx="180" cy="3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05517" name="Group 45">
            <a:extLst>
              <a:ext uri="{FF2B5EF4-FFF2-40B4-BE49-F238E27FC236}">
                <a16:creationId xmlns:a16="http://schemas.microsoft.com/office/drawing/2014/main" id="{606CA40E-DA05-8C98-444C-BFAC2F60DF11}"/>
              </a:ext>
            </a:extLst>
          </p:cNvPr>
          <p:cNvGrpSpPr>
            <a:grpSpLocks/>
          </p:cNvGrpSpPr>
          <p:nvPr/>
        </p:nvGrpSpPr>
        <p:grpSpPr bwMode="auto">
          <a:xfrm>
            <a:off x="4275138" y="5181600"/>
            <a:ext cx="2305050" cy="1371600"/>
            <a:chOff x="2736" y="3264"/>
            <a:chExt cx="1452" cy="864"/>
          </a:xfrm>
        </p:grpSpPr>
        <p:sp>
          <p:nvSpPr>
            <p:cNvPr id="105518" name="Rectangle 46">
              <a:extLst>
                <a:ext uri="{FF2B5EF4-FFF2-40B4-BE49-F238E27FC236}">
                  <a16:creationId xmlns:a16="http://schemas.microsoft.com/office/drawing/2014/main" id="{B66CD6B2-010F-432A-E5FC-305A6F859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56"/>
              <a:ext cx="1440" cy="6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19" name="Rectangle 47">
              <a:extLst>
                <a:ext uri="{FF2B5EF4-FFF2-40B4-BE49-F238E27FC236}">
                  <a16:creationId xmlns:a16="http://schemas.microsoft.com/office/drawing/2014/main" id="{9A7365F3-CF09-EBF2-A3C9-FD216809D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3617"/>
              <a:ext cx="269" cy="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23</a:t>
              </a:r>
            </a:p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339</a:t>
              </a:r>
            </a:p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7</a:t>
              </a:r>
            </a:p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51</a:t>
              </a:r>
            </a:p>
          </p:txBody>
        </p:sp>
        <p:sp>
          <p:nvSpPr>
            <p:cNvPr id="105520" name="Rectangle 48">
              <a:extLst>
                <a:ext uri="{FF2B5EF4-FFF2-40B4-BE49-F238E27FC236}">
                  <a16:creationId xmlns:a16="http://schemas.microsoft.com/office/drawing/2014/main" id="{01BC3493-2AD1-BB1E-8332-0D4709315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264"/>
              <a:ext cx="991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 b="1">
                  <a:latin typeface="Verdana" panose="020B0604030504040204" pitchFamily="34" charset="0"/>
                </a:rPr>
                <a:t>VILLAGE_STATS</a:t>
              </a:r>
            </a:p>
          </p:txBody>
        </p:sp>
        <p:sp>
          <p:nvSpPr>
            <p:cNvPr id="105521" name="Rectangle 49">
              <a:extLst>
                <a:ext uri="{FF2B5EF4-FFF2-40B4-BE49-F238E27FC236}">
                  <a16:creationId xmlns:a16="http://schemas.microsoft.com/office/drawing/2014/main" id="{CC8EFB2F-56D0-D000-B969-AAD6DC3DE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3" y="3456"/>
              <a:ext cx="37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>
                  <a:latin typeface="Verdana" panose="020B0604030504040204" pitchFamily="34" charset="0"/>
                </a:rPr>
                <a:t>village</a:t>
              </a:r>
            </a:p>
          </p:txBody>
        </p:sp>
        <p:sp>
          <p:nvSpPr>
            <p:cNvPr id="105522" name="Rectangle 50">
              <a:extLst>
                <a:ext uri="{FF2B5EF4-FFF2-40B4-BE49-F238E27FC236}">
                  <a16:creationId xmlns:a16="http://schemas.microsoft.com/office/drawing/2014/main" id="{E37374CD-A30F-B07B-1DCA-DAEEE6C9A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" y="3456"/>
              <a:ext cx="399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>
                  <a:latin typeface="Verdana" panose="020B0604030504040204" pitchFamily="34" charset="0"/>
                </a:rPr>
                <a:t>houses</a:t>
              </a:r>
            </a:p>
          </p:txBody>
        </p:sp>
        <p:sp>
          <p:nvSpPr>
            <p:cNvPr id="105523" name="Rectangle 51">
              <a:extLst>
                <a:ext uri="{FF2B5EF4-FFF2-40B4-BE49-F238E27FC236}">
                  <a16:creationId xmlns:a16="http://schemas.microsoft.com/office/drawing/2014/main" id="{E8C8E093-9C76-12C6-5BF0-C4791A14C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456"/>
              <a:ext cx="54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>
                  <a:latin typeface="Verdana" panose="020B0604030504040204" pitchFamily="34" charset="0"/>
                </a:rPr>
                <a:t>population</a:t>
              </a:r>
            </a:p>
          </p:txBody>
        </p:sp>
        <p:sp>
          <p:nvSpPr>
            <p:cNvPr id="105524" name="Rectangle 52">
              <a:extLst>
                <a:ext uri="{FF2B5EF4-FFF2-40B4-BE49-F238E27FC236}">
                  <a16:creationId xmlns:a16="http://schemas.microsoft.com/office/drawing/2014/main" id="{CEA7DD2E-1D71-9E76-D524-8103B184E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617"/>
              <a:ext cx="487" cy="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Burton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Marleigh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Westfield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Thornby</a:t>
              </a:r>
            </a:p>
          </p:txBody>
        </p:sp>
        <p:sp>
          <p:nvSpPr>
            <p:cNvPr id="105525" name="Rectangle 53">
              <a:extLst>
                <a:ext uri="{FF2B5EF4-FFF2-40B4-BE49-F238E27FC236}">
                  <a16:creationId xmlns:a16="http://schemas.microsoft.com/office/drawing/2014/main" id="{DDB977CD-EEC1-717A-6E79-E0D1817DC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3617"/>
              <a:ext cx="269" cy="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79</a:t>
              </a:r>
            </a:p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671</a:t>
              </a:r>
            </a:p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15</a:t>
              </a:r>
            </a:p>
            <a:p>
              <a:pPr algn="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123</a:t>
              </a:r>
            </a:p>
          </p:txBody>
        </p:sp>
        <p:sp>
          <p:nvSpPr>
            <p:cNvPr id="105526" name="Line 54">
              <a:extLst>
                <a:ext uri="{FF2B5EF4-FFF2-40B4-BE49-F238E27FC236}">
                  <a16:creationId xmlns:a16="http://schemas.microsoft.com/office/drawing/2014/main" id="{554805E1-63E7-CC7C-B590-E36C623989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60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5527" name="Rectangle 55">
            <a:extLst>
              <a:ext uri="{FF2B5EF4-FFF2-40B4-BE49-F238E27FC236}">
                <a16:creationId xmlns:a16="http://schemas.microsoft.com/office/drawing/2014/main" id="{3A319918-D8E1-9A51-A190-12A300FB5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988" y="4125913"/>
            <a:ext cx="7064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view</a:t>
            </a:r>
          </a:p>
        </p:txBody>
      </p:sp>
      <p:sp>
        <p:nvSpPr>
          <p:cNvPr id="105528" name="Rectangle 56">
            <a:extLst>
              <a:ext uri="{FF2B5EF4-FFF2-40B4-BE49-F238E27FC236}">
                <a16:creationId xmlns:a16="http://schemas.microsoft.com/office/drawing/2014/main" id="{156F1FA3-90D2-5A53-BF7C-D0E78C047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5649913"/>
            <a:ext cx="8905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object</a:t>
            </a:r>
          </a:p>
        </p:txBody>
      </p:sp>
      <p:sp>
        <p:nvSpPr>
          <p:cNvPr id="105529" name="Rectangle 57">
            <a:extLst>
              <a:ext uri="{FF2B5EF4-FFF2-40B4-BE49-F238E27FC236}">
                <a16:creationId xmlns:a16="http://schemas.microsoft.com/office/drawing/2014/main" id="{0920CC06-7530-89B1-FC53-A1647AA82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601913"/>
            <a:ext cx="16240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presentation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D6098912-A04F-ED44-EE2B-3A7A21466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types of object to share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F3CE9FF9-9478-9CBF-736F-54CCD8C0B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2000"/>
              <a:t>type of shared data … influences style of sharing</a:t>
            </a:r>
          </a:p>
          <a:p>
            <a:pPr>
              <a:lnSpc>
                <a:spcPct val="90000"/>
              </a:lnSpc>
              <a:tabLst>
                <a:tab pos="1524000" algn="l"/>
                <a:tab pos="2857500" algn="l"/>
              </a:tabLst>
            </a:pPr>
            <a:endParaRPr lang="en-GB" altLang="en-US" sz="800"/>
          </a:p>
          <a:p>
            <a:pPr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2000"/>
              <a:t>linear transcript (e.g. text chat)</a:t>
            </a:r>
          </a:p>
          <a:p>
            <a:pPr lvl="1"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1800"/>
              <a:t>monotonic 	</a:t>
            </a:r>
            <a:r>
              <a:rPr lang="en-GB" altLang="en-US" sz="1400"/>
              <a:t>–  only add - makes things easier</a:t>
            </a:r>
          </a:p>
          <a:p>
            <a:pPr lvl="1"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1800"/>
              <a:t>… but sequenced	</a:t>
            </a:r>
            <a:r>
              <a:rPr lang="en-GB" altLang="en-US" sz="1400"/>
              <a:t>–  danger of race conditions</a:t>
            </a:r>
            <a:endParaRPr lang="en-GB" altLang="en-US" sz="1800"/>
          </a:p>
          <a:p>
            <a:pPr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2000"/>
              <a:t>shared add-only hypertext</a:t>
            </a:r>
          </a:p>
          <a:p>
            <a:pPr lvl="1"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1800"/>
              <a:t>montonic &amp; unsequenced</a:t>
            </a:r>
            <a:br>
              <a:rPr lang="en-GB" altLang="en-US" sz="1800"/>
            </a:br>
            <a:r>
              <a:rPr lang="en-GB" altLang="en-US" sz="1800"/>
              <a:t>	</a:t>
            </a:r>
            <a:r>
              <a:rPr lang="en-GB" altLang="en-US" sz="1400"/>
              <a:t>– several people can add children to same node</a:t>
            </a:r>
            <a:endParaRPr lang="en-GB" altLang="en-US" sz="1800"/>
          </a:p>
          <a:p>
            <a:pPr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2000"/>
              <a:t>whiteboard</a:t>
            </a:r>
          </a:p>
          <a:p>
            <a:pPr lvl="1"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1800"/>
              <a:t>montonic &amp; unsequenced … apart from eraser!!</a:t>
            </a:r>
          </a:p>
          <a:p>
            <a:pPr lvl="1"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1800"/>
              <a:t>user defined structure</a:t>
            </a:r>
          </a:p>
          <a:p>
            <a:pPr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2000"/>
              <a:t>complex object – shared hypertext or file system</a:t>
            </a:r>
          </a:p>
          <a:p>
            <a:pPr lvl="1">
              <a:lnSpc>
                <a:spcPct val="90000"/>
              </a:lnSpc>
              <a:tabLst>
                <a:tab pos="1524000" algn="l"/>
                <a:tab pos="2857500" algn="l"/>
              </a:tabLst>
            </a:pPr>
            <a:r>
              <a:rPr lang="en-GB" altLang="en-US" sz="1800"/>
              <a:t>!!!!!!!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>
            <a:extLst>
              <a:ext uri="{FF2B5EF4-FFF2-40B4-BE49-F238E27FC236}">
                <a16:creationId xmlns:a16="http://schemas.microsoft.com/office/drawing/2014/main" id="{C275D8CB-65FA-15C7-7A63-AF1D1AE0B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419600"/>
            <a:ext cx="1371600" cy="1371600"/>
          </a:xfrm>
          <a:prstGeom prst="smileyFace">
            <a:avLst>
              <a:gd name="adj" fmla="val 4653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" name="AutoShape 3">
            <a:extLst>
              <a:ext uri="{FF2B5EF4-FFF2-40B4-BE49-F238E27FC236}">
                <a16:creationId xmlns:a16="http://schemas.microsoft.com/office/drawing/2014/main" id="{D59A02BC-6E7C-4CC3-622D-EC447A684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419600"/>
            <a:ext cx="1371600" cy="1371600"/>
          </a:xfrm>
          <a:prstGeom prst="smileyFace">
            <a:avLst>
              <a:gd name="adj" fmla="val -4653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" name="AutoShape 4">
            <a:extLst>
              <a:ext uri="{FF2B5EF4-FFF2-40B4-BE49-F238E27FC236}">
                <a16:creationId xmlns:a16="http://schemas.microsoft.com/office/drawing/2014/main" id="{8876277E-15C4-4180-ED05-EB3B3761D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1524000" cy="15240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3" name="AutoShape 5">
            <a:extLst>
              <a:ext uri="{FF2B5EF4-FFF2-40B4-BE49-F238E27FC236}">
                <a16:creationId xmlns:a16="http://schemas.microsoft.com/office/drawing/2014/main" id="{97BC685F-B452-17E2-E3F5-899F23FCF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1524000" cy="1524000"/>
          </a:xfrm>
          <a:prstGeom prst="smileyFace">
            <a:avLst>
              <a:gd name="adj" fmla="val -1560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4" name="Rectangle 6">
            <a:extLst>
              <a:ext uri="{FF2B5EF4-FFF2-40B4-BE49-F238E27FC236}">
                <a16:creationId xmlns:a16="http://schemas.microsoft.com/office/drawing/2014/main" id="{0EAF754D-F836-DFDD-77A1-8C7E94EEC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1981200" cy="9144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9815" name="Rectangle 7">
            <a:extLst>
              <a:ext uri="{FF2B5EF4-FFF2-40B4-BE49-F238E27FC236}">
                <a16:creationId xmlns:a16="http://schemas.microsoft.com/office/drawing/2014/main" id="{A14B5147-0ED4-1476-EFDA-74AB50CA9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1981200" cy="9144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9816" name="Rectangle 8">
            <a:extLst>
              <a:ext uri="{FF2B5EF4-FFF2-40B4-BE49-F238E27FC236}">
                <a16:creationId xmlns:a16="http://schemas.microsoft.com/office/drawing/2014/main" id="{86DAB931-0D8A-EEEC-F51C-25E1F0EFB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ordering problems</a:t>
            </a:r>
            <a:br>
              <a:rPr lang="en-GB" altLang="en-US"/>
            </a:br>
            <a:r>
              <a:rPr lang="en-GB" altLang="en-US"/>
              <a:t>(race conditions)</a:t>
            </a:r>
          </a:p>
        </p:txBody>
      </p:sp>
      <p:sp>
        <p:nvSpPr>
          <p:cNvPr id="119817" name="Rectangle 9">
            <a:extLst>
              <a:ext uri="{FF2B5EF4-FFF2-40B4-BE49-F238E27FC236}">
                <a16:creationId xmlns:a16="http://schemas.microsoft.com/office/drawing/2014/main" id="{614B9C69-8410-91E2-1041-E070D374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3" y="2155825"/>
            <a:ext cx="3671887" cy="1917700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818" name="Rectangle 10">
            <a:extLst>
              <a:ext uri="{FF2B5EF4-FFF2-40B4-BE49-F238E27FC236}">
                <a16:creationId xmlns:a16="http://schemas.microsoft.com/office/drawing/2014/main" id="{BABD3233-09F6-29B5-44F3-9EDF1D3D8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8" y="2133600"/>
            <a:ext cx="3716337" cy="1962150"/>
          </a:xfrm>
          <a:prstGeom prst="rect">
            <a:avLst/>
          </a:prstGeom>
          <a:noFill/>
          <a:ln w="42863">
            <a:solidFill>
              <a:srgbClr val="665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819" name="Rectangle 11">
            <a:extLst>
              <a:ext uri="{FF2B5EF4-FFF2-40B4-BE49-F238E27FC236}">
                <a16:creationId xmlns:a16="http://schemas.microsoft.com/office/drawing/2014/main" id="{E0AE8FA2-8741-D757-82D6-F0A417D17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9363" y="2154238"/>
            <a:ext cx="3627437" cy="1897062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820" name="Rectangle 12">
            <a:extLst>
              <a:ext uri="{FF2B5EF4-FFF2-40B4-BE49-F238E27FC236}">
                <a16:creationId xmlns:a16="http://schemas.microsoft.com/office/drawing/2014/main" id="{29140F71-D45D-892A-B520-CD197044D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138" y="2133600"/>
            <a:ext cx="3670300" cy="1938338"/>
          </a:xfrm>
          <a:prstGeom prst="rect">
            <a:avLst/>
          </a:prstGeom>
          <a:noFill/>
          <a:ln w="42863">
            <a:solidFill>
              <a:srgbClr val="665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9821" name="Group 13">
            <a:extLst>
              <a:ext uri="{FF2B5EF4-FFF2-40B4-BE49-F238E27FC236}">
                <a16:creationId xmlns:a16="http://schemas.microsoft.com/office/drawing/2014/main" id="{B1ADFE55-0840-4556-16E1-7E96EC2D5EAE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354638"/>
            <a:ext cx="1347788" cy="617537"/>
            <a:chOff x="4634" y="3565"/>
            <a:chExt cx="849" cy="389"/>
          </a:xfrm>
        </p:grpSpPr>
        <p:sp>
          <p:nvSpPr>
            <p:cNvPr id="119822" name="Freeform 14">
              <a:extLst>
                <a:ext uri="{FF2B5EF4-FFF2-40B4-BE49-F238E27FC236}">
                  <a16:creationId xmlns:a16="http://schemas.microsoft.com/office/drawing/2014/main" id="{643FCC5B-CB20-96C5-B3DD-38E1AF389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3" y="3606"/>
              <a:ext cx="819" cy="286"/>
            </a:xfrm>
            <a:custGeom>
              <a:avLst/>
              <a:gdLst>
                <a:gd name="T0" fmla="*/ 3 w 819"/>
                <a:gd name="T1" fmla="*/ 0 h 286"/>
                <a:gd name="T2" fmla="*/ 14 w 819"/>
                <a:gd name="T3" fmla="*/ 84 h 286"/>
                <a:gd name="T4" fmla="*/ 62 w 819"/>
                <a:gd name="T5" fmla="*/ 108 h 286"/>
                <a:gd name="T6" fmla="*/ 14 w 819"/>
                <a:gd name="T7" fmla="*/ 168 h 286"/>
                <a:gd name="T8" fmla="*/ 50 w 819"/>
                <a:gd name="T9" fmla="*/ 156 h 286"/>
                <a:gd name="T10" fmla="*/ 74 w 819"/>
                <a:gd name="T11" fmla="*/ 96 h 286"/>
                <a:gd name="T12" fmla="*/ 38 w 819"/>
                <a:gd name="T13" fmla="*/ 72 h 286"/>
                <a:gd name="T14" fmla="*/ 62 w 819"/>
                <a:gd name="T15" fmla="*/ 120 h 286"/>
                <a:gd name="T16" fmla="*/ 86 w 819"/>
                <a:gd name="T17" fmla="*/ 72 h 286"/>
                <a:gd name="T18" fmla="*/ 50 w 819"/>
                <a:gd name="T19" fmla="*/ 132 h 286"/>
                <a:gd name="T20" fmla="*/ 86 w 819"/>
                <a:gd name="T21" fmla="*/ 144 h 286"/>
                <a:gd name="T22" fmla="*/ 134 w 819"/>
                <a:gd name="T23" fmla="*/ 168 h 286"/>
                <a:gd name="T24" fmla="*/ 158 w 819"/>
                <a:gd name="T25" fmla="*/ 132 h 286"/>
                <a:gd name="T26" fmla="*/ 110 w 819"/>
                <a:gd name="T27" fmla="*/ 156 h 286"/>
                <a:gd name="T28" fmla="*/ 122 w 819"/>
                <a:gd name="T29" fmla="*/ 192 h 286"/>
                <a:gd name="T30" fmla="*/ 158 w 819"/>
                <a:gd name="T31" fmla="*/ 180 h 286"/>
                <a:gd name="T32" fmla="*/ 194 w 819"/>
                <a:gd name="T33" fmla="*/ 180 h 286"/>
                <a:gd name="T34" fmla="*/ 182 w 819"/>
                <a:gd name="T35" fmla="*/ 239 h 286"/>
                <a:gd name="T36" fmla="*/ 409 w 819"/>
                <a:gd name="T37" fmla="*/ 192 h 286"/>
                <a:gd name="T38" fmla="*/ 373 w 819"/>
                <a:gd name="T39" fmla="*/ 203 h 286"/>
                <a:gd name="T40" fmla="*/ 468 w 819"/>
                <a:gd name="T41" fmla="*/ 251 h 286"/>
                <a:gd name="T42" fmla="*/ 492 w 819"/>
                <a:gd name="T43" fmla="*/ 203 h 286"/>
                <a:gd name="T44" fmla="*/ 456 w 819"/>
                <a:gd name="T45" fmla="*/ 215 h 286"/>
                <a:gd name="T46" fmla="*/ 516 w 819"/>
                <a:gd name="T47" fmla="*/ 203 h 286"/>
                <a:gd name="T48" fmla="*/ 588 w 819"/>
                <a:gd name="T49" fmla="*/ 192 h 286"/>
                <a:gd name="T50" fmla="*/ 564 w 819"/>
                <a:gd name="T51" fmla="*/ 156 h 286"/>
                <a:gd name="T52" fmla="*/ 600 w 819"/>
                <a:gd name="T53" fmla="*/ 192 h 286"/>
                <a:gd name="T54" fmla="*/ 719 w 819"/>
                <a:gd name="T55" fmla="*/ 168 h 286"/>
                <a:gd name="T56" fmla="*/ 803 w 819"/>
                <a:gd name="T57" fmla="*/ 120 h 286"/>
                <a:gd name="T58" fmla="*/ 647 w 819"/>
                <a:gd name="T59" fmla="*/ 156 h 286"/>
                <a:gd name="T60" fmla="*/ 695 w 819"/>
                <a:gd name="T61" fmla="*/ 168 h 286"/>
                <a:gd name="T62" fmla="*/ 612 w 819"/>
                <a:gd name="T63" fmla="*/ 180 h 286"/>
                <a:gd name="T64" fmla="*/ 695 w 819"/>
                <a:gd name="T65" fmla="*/ 132 h 286"/>
                <a:gd name="T66" fmla="*/ 671 w 819"/>
                <a:gd name="T67" fmla="*/ 84 h 286"/>
                <a:gd name="T68" fmla="*/ 683 w 819"/>
                <a:gd name="T69" fmla="*/ 120 h 286"/>
                <a:gd name="T70" fmla="*/ 719 w 819"/>
                <a:gd name="T71" fmla="*/ 84 h 286"/>
                <a:gd name="T72" fmla="*/ 683 w 819"/>
                <a:gd name="T73" fmla="*/ 60 h 286"/>
                <a:gd name="T74" fmla="*/ 707 w 819"/>
                <a:gd name="T75" fmla="*/ 120 h 286"/>
                <a:gd name="T76" fmla="*/ 803 w 819"/>
                <a:gd name="T77" fmla="*/ 36 h 286"/>
                <a:gd name="T78" fmla="*/ 743 w 819"/>
                <a:gd name="T79" fmla="*/ 72 h 286"/>
                <a:gd name="T80" fmla="*/ 707 w 819"/>
                <a:gd name="T81" fmla="*/ 84 h 286"/>
                <a:gd name="T82" fmla="*/ 659 w 819"/>
                <a:gd name="T83" fmla="*/ 120 h 286"/>
                <a:gd name="T84" fmla="*/ 647 w 819"/>
                <a:gd name="T85" fmla="*/ 168 h 286"/>
                <a:gd name="T86" fmla="*/ 564 w 819"/>
                <a:gd name="T87" fmla="*/ 180 h 286"/>
                <a:gd name="T88" fmla="*/ 456 w 819"/>
                <a:gd name="T89" fmla="*/ 22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19" h="286">
                  <a:moveTo>
                    <a:pt x="3" y="0"/>
                  </a:moveTo>
                  <a:cubicBezTo>
                    <a:pt x="6" y="28"/>
                    <a:pt x="0" y="59"/>
                    <a:pt x="14" y="84"/>
                  </a:cubicBezTo>
                  <a:cubicBezTo>
                    <a:pt x="22" y="99"/>
                    <a:pt x="62" y="90"/>
                    <a:pt x="62" y="108"/>
                  </a:cubicBezTo>
                  <a:cubicBezTo>
                    <a:pt x="62" y="133"/>
                    <a:pt x="20" y="143"/>
                    <a:pt x="14" y="168"/>
                  </a:cubicBezTo>
                  <a:cubicBezTo>
                    <a:pt x="10" y="180"/>
                    <a:pt x="38" y="160"/>
                    <a:pt x="50" y="156"/>
                  </a:cubicBezTo>
                  <a:cubicBezTo>
                    <a:pt x="58" y="136"/>
                    <a:pt x="77" y="117"/>
                    <a:pt x="74" y="96"/>
                  </a:cubicBezTo>
                  <a:cubicBezTo>
                    <a:pt x="71" y="81"/>
                    <a:pt x="44" y="59"/>
                    <a:pt x="38" y="72"/>
                  </a:cubicBezTo>
                  <a:cubicBezTo>
                    <a:pt x="30" y="88"/>
                    <a:pt x="54" y="104"/>
                    <a:pt x="62" y="120"/>
                  </a:cubicBezTo>
                  <a:cubicBezTo>
                    <a:pt x="70" y="104"/>
                    <a:pt x="98" y="59"/>
                    <a:pt x="86" y="72"/>
                  </a:cubicBezTo>
                  <a:cubicBezTo>
                    <a:pt x="69" y="88"/>
                    <a:pt x="50" y="108"/>
                    <a:pt x="50" y="132"/>
                  </a:cubicBezTo>
                  <a:cubicBezTo>
                    <a:pt x="50" y="144"/>
                    <a:pt x="74" y="139"/>
                    <a:pt x="86" y="144"/>
                  </a:cubicBezTo>
                  <a:cubicBezTo>
                    <a:pt x="102" y="151"/>
                    <a:pt x="118" y="160"/>
                    <a:pt x="134" y="168"/>
                  </a:cubicBezTo>
                  <a:cubicBezTo>
                    <a:pt x="142" y="156"/>
                    <a:pt x="170" y="138"/>
                    <a:pt x="158" y="132"/>
                  </a:cubicBezTo>
                  <a:cubicBezTo>
                    <a:pt x="142" y="124"/>
                    <a:pt x="119" y="140"/>
                    <a:pt x="110" y="156"/>
                  </a:cubicBezTo>
                  <a:cubicBezTo>
                    <a:pt x="103" y="166"/>
                    <a:pt x="118" y="180"/>
                    <a:pt x="122" y="192"/>
                  </a:cubicBezTo>
                  <a:cubicBezTo>
                    <a:pt x="134" y="188"/>
                    <a:pt x="152" y="191"/>
                    <a:pt x="158" y="180"/>
                  </a:cubicBezTo>
                  <a:cubicBezTo>
                    <a:pt x="172" y="150"/>
                    <a:pt x="83" y="96"/>
                    <a:pt x="194" y="180"/>
                  </a:cubicBezTo>
                  <a:cubicBezTo>
                    <a:pt x="190" y="199"/>
                    <a:pt x="166" y="225"/>
                    <a:pt x="182" y="239"/>
                  </a:cubicBezTo>
                  <a:cubicBezTo>
                    <a:pt x="237" y="286"/>
                    <a:pt x="356" y="218"/>
                    <a:pt x="409" y="192"/>
                  </a:cubicBezTo>
                  <a:cubicBezTo>
                    <a:pt x="420" y="186"/>
                    <a:pt x="385" y="199"/>
                    <a:pt x="373" y="203"/>
                  </a:cubicBezTo>
                  <a:cubicBezTo>
                    <a:pt x="404" y="219"/>
                    <a:pt x="432" y="251"/>
                    <a:pt x="468" y="251"/>
                  </a:cubicBezTo>
                  <a:cubicBezTo>
                    <a:pt x="485" y="251"/>
                    <a:pt x="497" y="219"/>
                    <a:pt x="492" y="203"/>
                  </a:cubicBezTo>
                  <a:cubicBezTo>
                    <a:pt x="488" y="191"/>
                    <a:pt x="468" y="211"/>
                    <a:pt x="456" y="215"/>
                  </a:cubicBezTo>
                  <a:cubicBezTo>
                    <a:pt x="479" y="286"/>
                    <a:pt x="450" y="235"/>
                    <a:pt x="516" y="203"/>
                  </a:cubicBezTo>
                  <a:cubicBezTo>
                    <a:pt x="537" y="192"/>
                    <a:pt x="564" y="195"/>
                    <a:pt x="588" y="192"/>
                  </a:cubicBezTo>
                  <a:cubicBezTo>
                    <a:pt x="580" y="180"/>
                    <a:pt x="549" y="156"/>
                    <a:pt x="564" y="156"/>
                  </a:cubicBezTo>
                  <a:cubicBezTo>
                    <a:pt x="580" y="156"/>
                    <a:pt x="583" y="190"/>
                    <a:pt x="600" y="192"/>
                  </a:cubicBezTo>
                  <a:cubicBezTo>
                    <a:pt x="640" y="195"/>
                    <a:pt x="679" y="176"/>
                    <a:pt x="719" y="168"/>
                  </a:cubicBezTo>
                  <a:cubicBezTo>
                    <a:pt x="747" y="152"/>
                    <a:pt x="819" y="147"/>
                    <a:pt x="803" y="120"/>
                  </a:cubicBezTo>
                  <a:cubicBezTo>
                    <a:pt x="736" y="8"/>
                    <a:pt x="670" y="124"/>
                    <a:pt x="647" y="156"/>
                  </a:cubicBezTo>
                  <a:cubicBezTo>
                    <a:pt x="663" y="160"/>
                    <a:pt x="708" y="158"/>
                    <a:pt x="695" y="168"/>
                  </a:cubicBezTo>
                  <a:cubicBezTo>
                    <a:pt x="671" y="183"/>
                    <a:pt x="612" y="207"/>
                    <a:pt x="612" y="180"/>
                  </a:cubicBezTo>
                  <a:cubicBezTo>
                    <a:pt x="612" y="148"/>
                    <a:pt x="667" y="148"/>
                    <a:pt x="695" y="132"/>
                  </a:cubicBezTo>
                  <a:cubicBezTo>
                    <a:pt x="687" y="116"/>
                    <a:pt x="683" y="96"/>
                    <a:pt x="671" y="84"/>
                  </a:cubicBezTo>
                  <a:cubicBezTo>
                    <a:pt x="662" y="75"/>
                    <a:pt x="670" y="120"/>
                    <a:pt x="683" y="120"/>
                  </a:cubicBezTo>
                  <a:cubicBezTo>
                    <a:pt x="699" y="120"/>
                    <a:pt x="707" y="96"/>
                    <a:pt x="719" y="84"/>
                  </a:cubicBezTo>
                  <a:cubicBezTo>
                    <a:pt x="707" y="76"/>
                    <a:pt x="687" y="46"/>
                    <a:pt x="683" y="60"/>
                  </a:cubicBezTo>
                  <a:cubicBezTo>
                    <a:pt x="676" y="80"/>
                    <a:pt x="685" y="124"/>
                    <a:pt x="707" y="120"/>
                  </a:cubicBezTo>
                  <a:cubicBezTo>
                    <a:pt x="748" y="111"/>
                    <a:pt x="777" y="70"/>
                    <a:pt x="803" y="36"/>
                  </a:cubicBezTo>
                  <a:cubicBezTo>
                    <a:pt x="816" y="17"/>
                    <a:pt x="763" y="61"/>
                    <a:pt x="743" y="72"/>
                  </a:cubicBezTo>
                  <a:cubicBezTo>
                    <a:pt x="731" y="77"/>
                    <a:pt x="719" y="80"/>
                    <a:pt x="707" y="84"/>
                  </a:cubicBezTo>
                  <a:cubicBezTo>
                    <a:pt x="691" y="96"/>
                    <a:pt x="670" y="103"/>
                    <a:pt x="659" y="120"/>
                  </a:cubicBezTo>
                  <a:cubicBezTo>
                    <a:pt x="649" y="133"/>
                    <a:pt x="660" y="159"/>
                    <a:pt x="647" y="168"/>
                  </a:cubicBezTo>
                  <a:cubicBezTo>
                    <a:pt x="623" y="182"/>
                    <a:pt x="591" y="176"/>
                    <a:pt x="564" y="180"/>
                  </a:cubicBezTo>
                  <a:cubicBezTo>
                    <a:pt x="528" y="195"/>
                    <a:pt x="456" y="227"/>
                    <a:pt x="456" y="22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9823" name="Freeform 15">
              <a:extLst>
                <a:ext uri="{FF2B5EF4-FFF2-40B4-BE49-F238E27FC236}">
                  <a16:creationId xmlns:a16="http://schemas.microsoft.com/office/drawing/2014/main" id="{D95195D6-ED3A-7645-0CAE-592013018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3565"/>
              <a:ext cx="849" cy="389"/>
            </a:xfrm>
            <a:custGeom>
              <a:avLst/>
              <a:gdLst>
                <a:gd name="T0" fmla="*/ 83 w 849"/>
                <a:gd name="T1" fmla="*/ 101 h 389"/>
                <a:gd name="T2" fmla="*/ 83 w 849"/>
                <a:gd name="T3" fmla="*/ 173 h 389"/>
                <a:gd name="T4" fmla="*/ 107 w 849"/>
                <a:gd name="T5" fmla="*/ 197 h 389"/>
                <a:gd name="T6" fmla="*/ 155 w 849"/>
                <a:gd name="T7" fmla="*/ 256 h 389"/>
                <a:gd name="T8" fmla="*/ 143 w 849"/>
                <a:gd name="T9" fmla="*/ 233 h 389"/>
                <a:gd name="T10" fmla="*/ 227 w 849"/>
                <a:gd name="T11" fmla="*/ 292 h 389"/>
                <a:gd name="T12" fmla="*/ 286 w 849"/>
                <a:gd name="T13" fmla="*/ 340 h 389"/>
                <a:gd name="T14" fmla="*/ 346 w 849"/>
                <a:gd name="T15" fmla="*/ 328 h 389"/>
                <a:gd name="T16" fmla="*/ 370 w 849"/>
                <a:gd name="T17" fmla="*/ 328 h 389"/>
                <a:gd name="T18" fmla="*/ 418 w 849"/>
                <a:gd name="T19" fmla="*/ 292 h 389"/>
                <a:gd name="T20" fmla="*/ 465 w 849"/>
                <a:gd name="T21" fmla="*/ 304 h 389"/>
                <a:gd name="T22" fmla="*/ 525 w 849"/>
                <a:gd name="T23" fmla="*/ 256 h 389"/>
                <a:gd name="T24" fmla="*/ 537 w 849"/>
                <a:gd name="T25" fmla="*/ 280 h 389"/>
                <a:gd name="T26" fmla="*/ 633 w 849"/>
                <a:gd name="T27" fmla="*/ 256 h 389"/>
                <a:gd name="T28" fmla="*/ 728 w 849"/>
                <a:gd name="T29" fmla="*/ 209 h 389"/>
                <a:gd name="T30" fmla="*/ 764 w 849"/>
                <a:gd name="T31" fmla="*/ 185 h 389"/>
                <a:gd name="T32" fmla="*/ 800 w 849"/>
                <a:gd name="T33" fmla="*/ 137 h 389"/>
                <a:gd name="T34" fmla="*/ 800 w 849"/>
                <a:gd name="T35" fmla="*/ 77 h 389"/>
                <a:gd name="T36" fmla="*/ 657 w 849"/>
                <a:gd name="T37" fmla="*/ 197 h 389"/>
                <a:gd name="T38" fmla="*/ 537 w 849"/>
                <a:gd name="T39" fmla="*/ 221 h 389"/>
                <a:gd name="T40" fmla="*/ 394 w 849"/>
                <a:gd name="T41" fmla="*/ 280 h 389"/>
                <a:gd name="T42" fmla="*/ 346 w 849"/>
                <a:gd name="T43" fmla="*/ 256 h 389"/>
                <a:gd name="T44" fmla="*/ 262 w 849"/>
                <a:gd name="T45" fmla="*/ 244 h 389"/>
                <a:gd name="T46" fmla="*/ 239 w 849"/>
                <a:gd name="T47" fmla="*/ 221 h 389"/>
                <a:gd name="T48" fmla="*/ 167 w 849"/>
                <a:gd name="T49" fmla="*/ 137 h 389"/>
                <a:gd name="T50" fmla="*/ 167 w 849"/>
                <a:gd name="T51" fmla="*/ 65 h 389"/>
                <a:gd name="T52" fmla="*/ 71 w 849"/>
                <a:gd name="T53" fmla="*/ 125 h 389"/>
                <a:gd name="T54" fmla="*/ 48 w 849"/>
                <a:gd name="T55" fmla="*/ 137 h 389"/>
                <a:gd name="T56" fmla="*/ 59 w 849"/>
                <a:gd name="T57" fmla="*/ 125 h 389"/>
                <a:gd name="T58" fmla="*/ 36 w 849"/>
                <a:gd name="T59" fmla="*/ 77 h 389"/>
                <a:gd name="T60" fmla="*/ 36 w 849"/>
                <a:gd name="T61" fmla="*/ 113 h 389"/>
                <a:gd name="T62" fmla="*/ 143 w 849"/>
                <a:gd name="T63" fmla="*/ 233 h 389"/>
                <a:gd name="T64" fmla="*/ 251 w 849"/>
                <a:gd name="T65" fmla="*/ 340 h 389"/>
                <a:gd name="T66" fmla="*/ 370 w 849"/>
                <a:gd name="T67" fmla="*/ 304 h 389"/>
                <a:gd name="T68" fmla="*/ 454 w 849"/>
                <a:gd name="T69" fmla="*/ 328 h 389"/>
                <a:gd name="T70" fmla="*/ 573 w 849"/>
                <a:gd name="T71" fmla="*/ 316 h 389"/>
                <a:gd name="T72" fmla="*/ 645 w 849"/>
                <a:gd name="T73" fmla="*/ 244 h 389"/>
                <a:gd name="T74" fmla="*/ 740 w 849"/>
                <a:gd name="T75" fmla="*/ 221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9" h="389">
                  <a:moveTo>
                    <a:pt x="59" y="113"/>
                  </a:moveTo>
                  <a:cubicBezTo>
                    <a:pt x="83" y="80"/>
                    <a:pt x="113" y="29"/>
                    <a:pt x="83" y="101"/>
                  </a:cubicBezTo>
                  <a:cubicBezTo>
                    <a:pt x="59" y="156"/>
                    <a:pt x="38" y="169"/>
                    <a:pt x="95" y="113"/>
                  </a:cubicBezTo>
                  <a:cubicBezTo>
                    <a:pt x="91" y="133"/>
                    <a:pt x="71" y="156"/>
                    <a:pt x="83" y="173"/>
                  </a:cubicBezTo>
                  <a:cubicBezTo>
                    <a:pt x="91" y="185"/>
                    <a:pt x="108" y="138"/>
                    <a:pt x="119" y="149"/>
                  </a:cubicBezTo>
                  <a:cubicBezTo>
                    <a:pt x="130" y="160"/>
                    <a:pt x="112" y="181"/>
                    <a:pt x="107" y="197"/>
                  </a:cubicBezTo>
                  <a:cubicBezTo>
                    <a:pt x="78" y="282"/>
                    <a:pt x="49" y="289"/>
                    <a:pt x="167" y="173"/>
                  </a:cubicBezTo>
                  <a:cubicBezTo>
                    <a:pt x="163" y="200"/>
                    <a:pt x="163" y="229"/>
                    <a:pt x="155" y="256"/>
                  </a:cubicBezTo>
                  <a:cubicBezTo>
                    <a:pt x="150" y="269"/>
                    <a:pt x="137" y="304"/>
                    <a:pt x="131" y="292"/>
                  </a:cubicBezTo>
                  <a:cubicBezTo>
                    <a:pt x="121" y="274"/>
                    <a:pt x="139" y="252"/>
                    <a:pt x="143" y="233"/>
                  </a:cubicBezTo>
                  <a:cubicBezTo>
                    <a:pt x="155" y="240"/>
                    <a:pt x="164" y="256"/>
                    <a:pt x="179" y="256"/>
                  </a:cubicBezTo>
                  <a:lnTo>
                    <a:pt x="227" y="292"/>
                  </a:lnTo>
                  <a:cubicBezTo>
                    <a:pt x="227" y="292"/>
                    <a:pt x="274" y="221"/>
                    <a:pt x="274" y="221"/>
                  </a:cubicBezTo>
                  <a:cubicBezTo>
                    <a:pt x="278" y="260"/>
                    <a:pt x="253" y="316"/>
                    <a:pt x="286" y="340"/>
                  </a:cubicBezTo>
                  <a:cubicBezTo>
                    <a:pt x="310" y="357"/>
                    <a:pt x="292" y="261"/>
                    <a:pt x="322" y="256"/>
                  </a:cubicBezTo>
                  <a:cubicBezTo>
                    <a:pt x="346" y="251"/>
                    <a:pt x="338" y="304"/>
                    <a:pt x="346" y="328"/>
                  </a:cubicBezTo>
                  <a:cubicBezTo>
                    <a:pt x="350" y="340"/>
                    <a:pt x="358" y="364"/>
                    <a:pt x="358" y="364"/>
                  </a:cubicBezTo>
                  <a:cubicBezTo>
                    <a:pt x="362" y="352"/>
                    <a:pt x="358" y="333"/>
                    <a:pt x="370" y="328"/>
                  </a:cubicBezTo>
                  <a:cubicBezTo>
                    <a:pt x="381" y="322"/>
                    <a:pt x="395" y="347"/>
                    <a:pt x="406" y="340"/>
                  </a:cubicBezTo>
                  <a:cubicBezTo>
                    <a:pt x="419" y="330"/>
                    <a:pt x="414" y="308"/>
                    <a:pt x="418" y="292"/>
                  </a:cubicBezTo>
                  <a:cubicBezTo>
                    <a:pt x="478" y="382"/>
                    <a:pt x="409" y="289"/>
                    <a:pt x="430" y="268"/>
                  </a:cubicBezTo>
                  <a:cubicBezTo>
                    <a:pt x="441" y="255"/>
                    <a:pt x="453" y="292"/>
                    <a:pt x="465" y="304"/>
                  </a:cubicBezTo>
                  <a:cubicBezTo>
                    <a:pt x="473" y="284"/>
                    <a:pt x="472" y="257"/>
                    <a:pt x="489" y="244"/>
                  </a:cubicBezTo>
                  <a:cubicBezTo>
                    <a:pt x="498" y="236"/>
                    <a:pt x="513" y="260"/>
                    <a:pt x="525" y="256"/>
                  </a:cubicBezTo>
                  <a:cubicBezTo>
                    <a:pt x="538" y="250"/>
                    <a:pt x="541" y="232"/>
                    <a:pt x="549" y="221"/>
                  </a:cubicBezTo>
                  <a:cubicBezTo>
                    <a:pt x="608" y="308"/>
                    <a:pt x="625" y="297"/>
                    <a:pt x="537" y="280"/>
                  </a:cubicBezTo>
                  <a:cubicBezTo>
                    <a:pt x="618" y="334"/>
                    <a:pt x="526" y="289"/>
                    <a:pt x="597" y="233"/>
                  </a:cubicBezTo>
                  <a:cubicBezTo>
                    <a:pt x="608" y="224"/>
                    <a:pt x="621" y="248"/>
                    <a:pt x="633" y="256"/>
                  </a:cubicBezTo>
                  <a:cubicBezTo>
                    <a:pt x="641" y="244"/>
                    <a:pt x="643" y="223"/>
                    <a:pt x="657" y="221"/>
                  </a:cubicBezTo>
                  <a:cubicBezTo>
                    <a:pt x="747" y="205"/>
                    <a:pt x="669" y="294"/>
                    <a:pt x="728" y="209"/>
                  </a:cubicBezTo>
                  <a:cubicBezTo>
                    <a:pt x="724" y="189"/>
                    <a:pt x="699" y="160"/>
                    <a:pt x="716" y="149"/>
                  </a:cubicBezTo>
                  <a:cubicBezTo>
                    <a:pt x="732" y="137"/>
                    <a:pt x="764" y="205"/>
                    <a:pt x="764" y="185"/>
                  </a:cubicBezTo>
                  <a:cubicBezTo>
                    <a:pt x="764" y="124"/>
                    <a:pt x="600" y="0"/>
                    <a:pt x="812" y="185"/>
                  </a:cubicBezTo>
                  <a:cubicBezTo>
                    <a:pt x="808" y="169"/>
                    <a:pt x="783" y="137"/>
                    <a:pt x="800" y="137"/>
                  </a:cubicBezTo>
                  <a:cubicBezTo>
                    <a:pt x="820" y="137"/>
                    <a:pt x="836" y="205"/>
                    <a:pt x="836" y="185"/>
                  </a:cubicBezTo>
                  <a:cubicBezTo>
                    <a:pt x="836" y="147"/>
                    <a:pt x="812" y="113"/>
                    <a:pt x="800" y="77"/>
                  </a:cubicBezTo>
                  <a:cubicBezTo>
                    <a:pt x="771" y="162"/>
                    <a:pt x="849" y="210"/>
                    <a:pt x="728" y="89"/>
                  </a:cubicBezTo>
                  <a:cubicBezTo>
                    <a:pt x="704" y="125"/>
                    <a:pt x="688" y="167"/>
                    <a:pt x="657" y="197"/>
                  </a:cubicBezTo>
                  <a:cubicBezTo>
                    <a:pt x="477" y="362"/>
                    <a:pt x="651" y="123"/>
                    <a:pt x="561" y="256"/>
                  </a:cubicBezTo>
                  <a:cubicBezTo>
                    <a:pt x="553" y="244"/>
                    <a:pt x="550" y="217"/>
                    <a:pt x="537" y="221"/>
                  </a:cubicBezTo>
                  <a:cubicBezTo>
                    <a:pt x="499" y="229"/>
                    <a:pt x="435" y="298"/>
                    <a:pt x="406" y="328"/>
                  </a:cubicBezTo>
                  <a:cubicBezTo>
                    <a:pt x="402" y="312"/>
                    <a:pt x="394" y="296"/>
                    <a:pt x="394" y="280"/>
                  </a:cubicBezTo>
                  <a:cubicBezTo>
                    <a:pt x="394" y="263"/>
                    <a:pt x="420" y="240"/>
                    <a:pt x="406" y="233"/>
                  </a:cubicBezTo>
                  <a:cubicBezTo>
                    <a:pt x="386" y="223"/>
                    <a:pt x="364" y="245"/>
                    <a:pt x="346" y="256"/>
                  </a:cubicBezTo>
                  <a:cubicBezTo>
                    <a:pt x="308" y="277"/>
                    <a:pt x="239" y="328"/>
                    <a:pt x="239" y="328"/>
                  </a:cubicBezTo>
                  <a:cubicBezTo>
                    <a:pt x="246" y="300"/>
                    <a:pt x="250" y="270"/>
                    <a:pt x="262" y="244"/>
                  </a:cubicBezTo>
                  <a:cubicBezTo>
                    <a:pt x="270" y="222"/>
                    <a:pt x="314" y="201"/>
                    <a:pt x="298" y="185"/>
                  </a:cubicBezTo>
                  <a:cubicBezTo>
                    <a:pt x="281" y="168"/>
                    <a:pt x="259" y="210"/>
                    <a:pt x="239" y="221"/>
                  </a:cubicBezTo>
                  <a:cubicBezTo>
                    <a:pt x="227" y="226"/>
                    <a:pt x="215" y="229"/>
                    <a:pt x="203" y="233"/>
                  </a:cubicBezTo>
                  <a:cubicBezTo>
                    <a:pt x="200" y="222"/>
                    <a:pt x="183" y="139"/>
                    <a:pt x="167" y="137"/>
                  </a:cubicBezTo>
                  <a:cubicBezTo>
                    <a:pt x="147" y="133"/>
                    <a:pt x="135" y="161"/>
                    <a:pt x="119" y="173"/>
                  </a:cubicBezTo>
                  <a:cubicBezTo>
                    <a:pt x="135" y="137"/>
                    <a:pt x="162" y="104"/>
                    <a:pt x="167" y="65"/>
                  </a:cubicBezTo>
                  <a:cubicBezTo>
                    <a:pt x="168" y="52"/>
                    <a:pt x="141" y="70"/>
                    <a:pt x="131" y="77"/>
                  </a:cubicBezTo>
                  <a:cubicBezTo>
                    <a:pt x="109" y="90"/>
                    <a:pt x="92" y="111"/>
                    <a:pt x="71" y="125"/>
                  </a:cubicBezTo>
                  <a:cubicBezTo>
                    <a:pt x="52" y="135"/>
                    <a:pt x="30" y="139"/>
                    <a:pt x="12" y="149"/>
                  </a:cubicBezTo>
                  <a:cubicBezTo>
                    <a:pt x="0" y="154"/>
                    <a:pt x="36" y="141"/>
                    <a:pt x="48" y="137"/>
                  </a:cubicBezTo>
                  <a:cubicBezTo>
                    <a:pt x="55" y="149"/>
                    <a:pt x="61" y="183"/>
                    <a:pt x="71" y="173"/>
                  </a:cubicBezTo>
                  <a:cubicBezTo>
                    <a:pt x="82" y="160"/>
                    <a:pt x="73" y="132"/>
                    <a:pt x="59" y="125"/>
                  </a:cubicBezTo>
                  <a:cubicBezTo>
                    <a:pt x="46" y="118"/>
                    <a:pt x="35" y="141"/>
                    <a:pt x="24" y="149"/>
                  </a:cubicBezTo>
                  <a:cubicBezTo>
                    <a:pt x="28" y="125"/>
                    <a:pt x="28" y="100"/>
                    <a:pt x="36" y="77"/>
                  </a:cubicBezTo>
                  <a:cubicBezTo>
                    <a:pt x="40" y="63"/>
                    <a:pt x="59" y="26"/>
                    <a:pt x="59" y="41"/>
                  </a:cubicBezTo>
                  <a:cubicBezTo>
                    <a:pt x="59" y="66"/>
                    <a:pt x="36" y="113"/>
                    <a:pt x="36" y="113"/>
                  </a:cubicBezTo>
                  <a:cubicBezTo>
                    <a:pt x="63" y="137"/>
                    <a:pt x="94" y="157"/>
                    <a:pt x="119" y="185"/>
                  </a:cubicBezTo>
                  <a:cubicBezTo>
                    <a:pt x="130" y="198"/>
                    <a:pt x="126" y="227"/>
                    <a:pt x="143" y="233"/>
                  </a:cubicBezTo>
                  <a:cubicBezTo>
                    <a:pt x="155" y="237"/>
                    <a:pt x="151" y="209"/>
                    <a:pt x="155" y="197"/>
                  </a:cubicBezTo>
                  <a:cubicBezTo>
                    <a:pt x="192" y="270"/>
                    <a:pt x="230" y="259"/>
                    <a:pt x="251" y="340"/>
                  </a:cubicBezTo>
                  <a:cubicBezTo>
                    <a:pt x="274" y="328"/>
                    <a:pt x="295" y="304"/>
                    <a:pt x="322" y="304"/>
                  </a:cubicBezTo>
                  <a:cubicBezTo>
                    <a:pt x="381" y="304"/>
                    <a:pt x="341" y="389"/>
                    <a:pt x="370" y="304"/>
                  </a:cubicBezTo>
                  <a:cubicBezTo>
                    <a:pt x="390" y="324"/>
                    <a:pt x="402" y="356"/>
                    <a:pt x="430" y="364"/>
                  </a:cubicBezTo>
                  <a:cubicBezTo>
                    <a:pt x="443" y="367"/>
                    <a:pt x="443" y="338"/>
                    <a:pt x="454" y="328"/>
                  </a:cubicBezTo>
                  <a:cubicBezTo>
                    <a:pt x="481" y="299"/>
                    <a:pt x="499" y="301"/>
                    <a:pt x="537" y="292"/>
                  </a:cubicBezTo>
                  <a:cubicBezTo>
                    <a:pt x="549" y="300"/>
                    <a:pt x="559" y="321"/>
                    <a:pt x="573" y="316"/>
                  </a:cubicBezTo>
                  <a:cubicBezTo>
                    <a:pt x="649" y="285"/>
                    <a:pt x="545" y="233"/>
                    <a:pt x="633" y="292"/>
                  </a:cubicBezTo>
                  <a:cubicBezTo>
                    <a:pt x="637" y="276"/>
                    <a:pt x="630" y="251"/>
                    <a:pt x="645" y="244"/>
                  </a:cubicBezTo>
                  <a:cubicBezTo>
                    <a:pt x="657" y="237"/>
                    <a:pt x="668" y="275"/>
                    <a:pt x="680" y="268"/>
                  </a:cubicBezTo>
                  <a:cubicBezTo>
                    <a:pt x="753" y="219"/>
                    <a:pt x="683" y="164"/>
                    <a:pt x="740" y="22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9824" name="Freeform 16">
            <a:extLst>
              <a:ext uri="{FF2B5EF4-FFF2-40B4-BE49-F238E27FC236}">
                <a16:creationId xmlns:a16="http://schemas.microsoft.com/office/drawing/2014/main" id="{32E3F744-2147-8C2B-9E8A-260593EE7A47}"/>
              </a:ext>
            </a:extLst>
          </p:cNvPr>
          <p:cNvSpPr>
            <a:spLocks/>
          </p:cNvSpPr>
          <p:nvPr/>
        </p:nvSpPr>
        <p:spPr bwMode="auto">
          <a:xfrm>
            <a:off x="265113" y="4471988"/>
            <a:ext cx="854075" cy="1517650"/>
          </a:xfrm>
          <a:custGeom>
            <a:avLst/>
            <a:gdLst>
              <a:gd name="T0" fmla="*/ 538 w 538"/>
              <a:gd name="T1" fmla="*/ 0 h 956"/>
              <a:gd name="T2" fmla="*/ 275 w 538"/>
              <a:gd name="T3" fmla="*/ 60 h 956"/>
              <a:gd name="T4" fmla="*/ 108 w 538"/>
              <a:gd name="T5" fmla="*/ 203 h 956"/>
              <a:gd name="T6" fmla="*/ 108 w 538"/>
              <a:gd name="T7" fmla="*/ 287 h 956"/>
              <a:gd name="T8" fmla="*/ 72 w 538"/>
              <a:gd name="T9" fmla="*/ 454 h 956"/>
              <a:gd name="T10" fmla="*/ 0 w 538"/>
              <a:gd name="T11" fmla="*/ 956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8" h="956">
                <a:moveTo>
                  <a:pt x="538" y="0"/>
                </a:moveTo>
                <a:cubicBezTo>
                  <a:pt x="444" y="11"/>
                  <a:pt x="366" y="44"/>
                  <a:pt x="275" y="60"/>
                </a:cubicBezTo>
                <a:cubicBezTo>
                  <a:pt x="202" y="101"/>
                  <a:pt x="155" y="134"/>
                  <a:pt x="108" y="203"/>
                </a:cubicBezTo>
                <a:cubicBezTo>
                  <a:pt x="79" y="289"/>
                  <a:pt x="108" y="181"/>
                  <a:pt x="108" y="287"/>
                </a:cubicBezTo>
                <a:cubicBezTo>
                  <a:pt x="108" y="379"/>
                  <a:pt x="100" y="382"/>
                  <a:pt x="72" y="454"/>
                </a:cubicBezTo>
                <a:cubicBezTo>
                  <a:pt x="48" y="620"/>
                  <a:pt x="0" y="787"/>
                  <a:pt x="0" y="956"/>
                </a:cubicBezTo>
              </a:path>
            </a:pathLst>
          </a:custGeom>
          <a:noFill/>
          <a:ln w="28575" cmpd="sng">
            <a:solidFill>
              <a:srgbClr val="FF92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25" name="Freeform 17">
            <a:extLst>
              <a:ext uri="{FF2B5EF4-FFF2-40B4-BE49-F238E27FC236}">
                <a16:creationId xmlns:a16="http://schemas.microsoft.com/office/drawing/2014/main" id="{486D60FC-55E3-44C2-9DED-61395B167378}"/>
              </a:ext>
            </a:extLst>
          </p:cNvPr>
          <p:cNvSpPr>
            <a:spLocks/>
          </p:cNvSpPr>
          <p:nvPr/>
        </p:nvSpPr>
        <p:spPr bwMode="auto">
          <a:xfrm>
            <a:off x="1155700" y="4356100"/>
            <a:ext cx="854075" cy="1633538"/>
          </a:xfrm>
          <a:custGeom>
            <a:avLst/>
            <a:gdLst>
              <a:gd name="T0" fmla="*/ 0 w 538"/>
              <a:gd name="T1" fmla="*/ 97 h 1029"/>
              <a:gd name="T2" fmla="*/ 323 w 538"/>
              <a:gd name="T3" fmla="*/ 38 h 1029"/>
              <a:gd name="T4" fmla="*/ 466 w 538"/>
              <a:gd name="T5" fmla="*/ 181 h 1029"/>
              <a:gd name="T6" fmla="*/ 538 w 538"/>
              <a:gd name="T7" fmla="*/ 396 h 1029"/>
              <a:gd name="T8" fmla="*/ 490 w 538"/>
              <a:gd name="T9" fmla="*/ 790 h 1029"/>
              <a:gd name="T10" fmla="*/ 478 w 538"/>
              <a:gd name="T11" fmla="*/ 1029 h 10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8" h="1029">
                <a:moveTo>
                  <a:pt x="0" y="97"/>
                </a:moveTo>
                <a:cubicBezTo>
                  <a:pt x="104" y="57"/>
                  <a:pt x="209" y="0"/>
                  <a:pt x="323" y="38"/>
                </a:cubicBezTo>
                <a:cubicBezTo>
                  <a:pt x="370" y="85"/>
                  <a:pt x="431" y="123"/>
                  <a:pt x="466" y="181"/>
                </a:cubicBezTo>
                <a:cubicBezTo>
                  <a:pt x="504" y="245"/>
                  <a:pt x="538" y="396"/>
                  <a:pt x="538" y="396"/>
                </a:cubicBezTo>
                <a:cubicBezTo>
                  <a:pt x="527" y="527"/>
                  <a:pt x="522" y="661"/>
                  <a:pt x="490" y="790"/>
                </a:cubicBezTo>
                <a:cubicBezTo>
                  <a:pt x="473" y="948"/>
                  <a:pt x="478" y="869"/>
                  <a:pt x="478" y="1029"/>
                </a:cubicBezTo>
              </a:path>
            </a:pathLst>
          </a:custGeom>
          <a:noFill/>
          <a:ln w="28575" cmpd="sng">
            <a:solidFill>
              <a:srgbClr val="FF92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26" name="Freeform 18">
            <a:extLst>
              <a:ext uri="{FF2B5EF4-FFF2-40B4-BE49-F238E27FC236}">
                <a16:creationId xmlns:a16="http://schemas.microsoft.com/office/drawing/2014/main" id="{FD6F6E8F-B880-DC70-5F4F-1516D1FDE5C1}"/>
              </a:ext>
            </a:extLst>
          </p:cNvPr>
          <p:cNvSpPr>
            <a:spLocks/>
          </p:cNvSpPr>
          <p:nvPr/>
        </p:nvSpPr>
        <p:spPr bwMode="auto">
          <a:xfrm>
            <a:off x="111125" y="4391025"/>
            <a:ext cx="1139825" cy="1671638"/>
          </a:xfrm>
          <a:custGeom>
            <a:avLst/>
            <a:gdLst>
              <a:gd name="T0" fmla="*/ 718 w 718"/>
              <a:gd name="T1" fmla="*/ 87 h 1053"/>
              <a:gd name="T2" fmla="*/ 384 w 718"/>
              <a:gd name="T3" fmla="*/ 39 h 1053"/>
              <a:gd name="T4" fmla="*/ 240 w 718"/>
              <a:gd name="T5" fmla="*/ 195 h 1053"/>
              <a:gd name="T6" fmla="*/ 145 w 718"/>
              <a:gd name="T7" fmla="*/ 219 h 1053"/>
              <a:gd name="T8" fmla="*/ 61 w 718"/>
              <a:gd name="T9" fmla="*/ 505 h 1053"/>
              <a:gd name="T10" fmla="*/ 37 w 718"/>
              <a:gd name="T11" fmla="*/ 923 h 1053"/>
              <a:gd name="T12" fmla="*/ 2 w 718"/>
              <a:gd name="T13" fmla="*/ 1007 h 1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8" h="1053">
                <a:moveTo>
                  <a:pt x="718" y="87"/>
                </a:moveTo>
                <a:cubicBezTo>
                  <a:pt x="595" y="76"/>
                  <a:pt x="506" y="57"/>
                  <a:pt x="384" y="39"/>
                </a:cubicBezTo>
                <a:cubicBezTo>
                  <a:pt x="268" y="0"/>
                  <a:pt x="294" y="144"/>
                  <a:pt x="240" y="195"/>
                </a:cubicBezTo>
                <a:cubicBezTo>
                  <a:pt x="216" y="217"/>
                  <a:pt x="176" y="211"/>
                  <a:pt x="145" y="219"/>
                </a:cubicBezTo>
                <a:cubicBezTo>
                  <a:pt x="88" y="310"/>
                  <a:pt x="82" y="398"/>
                  <a:pt x="61" y="505"/>
                </a:cubicBezTo>
                <a:cubicBezTo>
                  <a:pt x="69" y="641"/>
                  <a:pt x="75" y="787"/>
                  <a:pt x="37" y="923"/>
                </a:cubicBezTo>
                <a:cubicBezTo>
                  <a:pt x="0" y="1053"/>
                  <a:pt x="2" y="960"/>
                  <a:pt x="2" y="1007"/>
                </a:cubicBezTo>
              </a:path>
            </a:pathLst>
          </a:custGeom>
          <a:noFill/>
          <a:ln w="28575" cmpd="sng">
            <a:solidFill>
              <a:srgbClr val="FF92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27" name="Freeform 19">
            <a:extLst>
              <a:ext uri="{FF2B5EF4-FFF2-40B4-BE49-F238E27FC236}">
                <a16:creationId xmlns:a16="http://schemas.microsoft.com/office/drawing/2014/main" id="{EAB0DFC8-838E-0680-1D38-DB05FA76FCBD}"/>
              </a:ext>
            </a:extLst>
          </p:cNvPr>
          <p:cNvSpPr>
            <a:spLocks/>
          </p:cNvSpPr>
          <p:nvPr/>
        </p:nvSpPr>
        <p:spPr bwMode="auto">
          <a:xfrm>
            <a:off x="1289050" y="4491038"/>
            <a:ext cx="606425" cy="1555750"/>
          </a:xfrm>
          <a:custGeom>
            <a:avLst/>
            <a:gdLst>
              <a:gd name="T0" fmla="*/ 0 w 382"/>
              <a:gd name="T1" fmla="*/ 0 h 980"/>
              <a:gd name="T2" fmla="*/ 96 w 382"/>
              <a:gd name="T3" fmla="*/ 72 h 980"/>
              <a:gd name="T4" fmla="*/ 275 w 382"/>
              <a:gd name="T5" fmla="*/ 156 h 980"/>
              <a:gd name="T6" fmla="*/ 382 w 382"/>
              <a:gd name="T7" fmla="*/ 562 h 980"/>
              <a:gd name="T8" fmla="*/ 370 w 382"/>
              <a:gd name="T9" fmla="*/ 777 h 980"/>
              <a:gd name="T10" fmla="*/ 346 w 382"/>
              <a:gd name="T11" fmla="*/ 896 h 980"/>
              <a:gd name="T12" fmla="*/ 358 w 382"/>
              <a:gd name="T13" fmla="*/ 980 h 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2" h="980">
                <a:moveTo>
                  <a:pt x="0" y="0"/>
                </a:moveTo>
                <a:cubicBezTo>
                  <a:pt x="32" y="24"/>
                  <a:pt x="58" y="58"/>
                  <a:pt x="96" y="72"/>
                </a:cubicBezTo>
                <a:cubicBezTo>
                  <a:pt x="245" y="126"/>
                  <a:pt x="189" y="92"/>
                  <a:pt x="275" y="156"/>
                </a:cubicBezTo>
                <a:cubicBezTo>
                  <a:pt x="319" y="285"/>
                  <a:pt x="354" y="426"/>
                  <a:pt x="382" y="562"/>
                </a:cubicBezTo>
                <a:cubicBezTo>
                  <a:pt x="378" y="633"/>
                  <a:pt x="377" y="705"/>
                  <a:pt x="370" y="777"/>
                </a:cubicBezTo>
                <a:cubicBezTo>
                  <a:pt x="365" y="817"/>
                  <a:pt x="346" y="896"/>
                  <a:pt x="346" y="896"/>
                </a:cubicBezTo>
                <a:cubicBezTo>
                  <a:pt x="363" y="947"/>
                  <a:pt x="358" y="919"/>
                  <a:pt x="358" y="980"/>
                </a:cubicBezTo>
              </a:path>
            </a:pathLst>
          </a:custGeom>
          <a:noFill/>
          <a:ln w="28575" cmpd="sng">
            <a:solidFill>
              <a:srgbClr val="FF92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28" name="Freeform 20">
            <a:extLst>
              <a:ext uri="{FF2B5EF4-FFF2-40B4-BE49-F238E27FC236}">
                <a16:creationId xmlns:a16="http://schemas.microsoft.com/office/drawing/2014/main" id="{41154B90-B97B-0F70-4C58-D0767FB9E24F}"/>
              </a:ext>
            </a:extLst>
          </p:cNvPr>
          <p:cNvSpPr>
            <a:spLocks/>
          </p:cNvSpPr>
          <p:nvPr/>
        </p:nvSpPr>
        <p:spPr bwMode="auto">
          <a:xfrm>
            <a:off x="1081088" y="4291013"/>
            <a:ext cx="966787" cy="1698625"/>
          </a:xfrm>
          <a:custGeom>
            <a:avLst/>
            <a:gdLst>
              <a:gd name="T0" fmla="*/ 0 w 609"/>
              <a:gd name="T1" fmla="*/ 55 h 1070"/>
              <a:gd name="T2" fmla="*/ 310 w 609"/>
              <a:gd name="T3" fmla="*/ 19 h 1070"/>
              <a:gd name="T4" fmla="*/ 322 w 609"/>
              <a:gd name="T5" fmla="*/ 114 h 1070"/>
              <a:gd name="T6" fmla="*/ 418 w 609"/>
              <a:gd name="T7" fmla="*/ 162 h 1070"/>
              <a:gd name="T8" fmla="*/ 609 w 609"/>
              <a:gd name="T9" fmla="*/ 604 h 1070"/>
              <a:gd name="T10" fmla="*/ 561 w 609"/>
              <a:gd name="T11" fmla="*/ 938 h 1070"/>
              <a:gd name="T12" fmla="*/ 573 w 609"/>
              <a:gd name="T13" fmla="*/ 1070 h 1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9" h="1070">
                <a:moveTo>
                  <a:pt x="0" y="55"/>
                </a:moveTo>
                <a:cubicBezTo>
                  <a:pt x="103" y="43"/>
                  <a:pt x="207" y="0"/>
                  <a:pt x="310" y="19"/>
                </a:cubicBezTo>
                <a:cubicBezTo>
                  <a:pt x="341" y="24"/>
                  <a:pt x="302" y="88"/>
                  <a:pt x="322" y="114"/>
                </a:cubicBezTo>
                <a:cubicBezTo>
                  <a:pt x="343" y="142"/>
                  <a:pt x="386" y="146"/>
                  <a:pt x="418" y="162"/>
                </a:cubicBezTo>
                <a:cubicBezTo>
                  <a:pt x="520" y="293"/>
                  <a:pt x="563" y="445"/>
                  <a:pt x="609" y="604"/>
                </a:cubicBezTo>
                <a:cubicBezTo>
                  <a:pt x="562" y="742"/>
                  <a:pt x="567" y="708"/>
                  <a:pt x="561" y="938"/>
                </a:cubicBezTo>
                <a:cubicBezTo>
                  <a:pt x="559" y="982"/>
                  <a:pt x="573" y="1070"/>
                  <a:pt x="573" y="1070"/>
                </a:cubicBezTo>
              </a:path>
            </a:pathLst>
          </a:custGeom>
          <a:noFill/>
          <a:ln w="28575" cmpd="sng">
            <a:solidFill>
              <a:srgbClr val="FF92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29" name="Freeform 21">
            <a:extLst>
              <a:ext uri="{FF2B5EF4-FFF2-40B4-BE49-F238E27FC236}">
                <a16:creationId xmlns:a16="http://schemas.microsoft.com/office/drawing/2014/main" id="{771AF2C0-7627-A803-9DE7-F889912C2786}"/>
              </a:ext>
            </a:extLst>
          </p:cNvPr>
          <p:cNvSpPr>
            <a:spLocks/>
          </p:cNvSpPr>
          <p:nvPr/>
        </p:nvSpPr>
        <p:spPr bwMode="auto">
          <a:xfrm>
            <a:off x="254000" y="4329113"/>
            <a:ext cx="882650" cy="1679575"/>
          </a:xfrm>
          <a:custGeom>
            <a:avLst/>
            <a:gdLst>
              <a:gd name="T0" fmla="*/ 556 w 556"/>
              <a:gd name="T1" fmla="*/ 66 h 1058"/>
              <a:gd name="T2" fmla="*/ 497 w 556"/>
              <a:gd name="T3" fmla="*/ 7 h 1058"/>
              <a:gd name="T4" fmla="*/ 449 w 556"/>
              <a:gd name="T5" fmla="*/ 19 h 1058"/>
              <a:gd name="T6" fmla="*/ 330 w 556"/>
              <a:gd name="T7" fmla="*/ 102 h 1058"/>
              <a:gd name="T8" fmla="*/ 91 w 556"/>
              <a:gd name="T9" fmla="*/ 270 h 1058"/>
              <a:gd name="T10" fmla="*/ 55 w 556"/>
              <a:gd name="T11" fmla="*/ 437 h 1058"/>
              <a:gd name="T12" fmla="*/ 67 w 556"/>
              <a:gd name="T13" fmla="*/ 831 h 1058"/>
              <a:gd name="T14" fmla="*/ 79 w 556"/>
              <a:gd name="T15" fmla="*/ 938 h 1058"/>
              <a:gd name="T16" fmla="*/ 91 w 556"/>
              <a:gd name="T17" fmla="*/ 986 h 1058"/>
              <a:gd name="T18" fmla="*/ 67 w 556"/>
              <a:gd name="T19" fmla="*/ 1034 h 1058"/>
              <a:gd name="T20" fmla="*/ 67 w 556"/>
              <a:gd name="T21" fmla="*/ 1058 h 1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56" h="1058">
                <a:moveTo>
                  <a:pt x="556" y="66"/>
                </a:moveTo>
                <a:cubicBezTo>
                  <a:pt x="536" y="46"/>
                  <a:pt x="522" y="18"/>
                  <a:pt x="497" y="7"/>
                </a:cubicBezTo>
                <a:cubicBezTo>
                  <a:pt x="481" y="0"/>
                  <a:pt x="463" y="10"/>
                  <a:pt x="449" y="19"/>
                </a:cubicBezTo>
                <a:cubicBezTo>
                  <a:pt x="406" y="42"/>
                  <a:pt x="375" y="86"/>
                  <a:pt x="330" y="102"/>
                </a:cubicBezTo>
                <a:cubicBezTo>
                  <a:pt x="239" y="132"/>
                  <a:pt x="161" y="208"/>
                  <a:pt x="91" y="270"/>
                </a:cubicBezTo>
                <a:cubicBezTo>
                  <a:pt x="60" y="357"/>
                  <a:pt x="152" y="404"/>
                  <a:pt x="55" y="437"/>
                </a:cubicBezTo>
                <a:cubicBezTo>
                  <a:pt x="0" y="570"/>
                  <a:pt x="9" y="697"/>
                  <a:pt x="67" y="831"/>
                </a:cubicBezTo>
                <a:cubicBezTo>
                  <a:pt x="71" y="866"/>
                  <a:pt x="73" y="902"/>
                  <a:pt x="79" y="938"/>
                </a:cubicBezTo>
                <a:cubicBezTo>
                  <a:pt x="81" y="954"/>
                  <a:pt x="93" y="969"/>
                  <a:pt x="91" y="986"/>
                </a:cubicBezTo>
                <a:cubicBezTo>
                  <a:pt x="88" y="1003"/>
                  <a:pt x="72" y="1017"/>
                  <a:pt x="67" y="1034"/>
                </a:cubicBezTo>
                <a:cubicBezTo>
                  <a:pt x="64" y="1041"/>
                  <a:pt x="67" y="1050"/>
                  <a:pt x="67" y="1058"/>
                </a:cubicBezTo>
              </a:path>
            </a:pathLst>
          </a:custGeom>
          <a:noFill/>
          <a:ln w="28575" cmpd="sng">
            <a:solidFill>
              <a:srgbClr val="FF921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30" name="Text Box 22">
            <a:extLst>
              <a:ext uri="{FF2B5EF4-FFF2-40B4-BE49-F238E27FC236}">
                <a16:creationId xmlns:a16="http://schemas.microsoft.com/office/drawing/2014/main" id="{ABB535C3-38FF-F4F5-0E2C-0C6F04AC1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350" y="4267200"/>
            <a:ext cx="12382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latin typeface="Verdana" panose="020B0604030504040204" pitchFamily="34" charset="0"/>
              </a:rPr>
              <a:t>Alison</a:t>
            </a:r>
          </a:p>
        </p:txBody>
      </p:sp>
      <p:sp>
        <p:nvSpPr>
          <p:cNvPr id="119831" name="Text Box 23">
            <a:extLst>
              <a:ext uri="{FF2B5EF4-FFF2-40B4-BE49-F238E27FC236}">
                <a16:creationId xmlns:a16="http://schemas.microsoft.com/office/drawing/2014/main" id="{96095ADC-E2AB-CBEE-332D-C41D1B867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0" y="4267200"/>
            <a:ext cx="1092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latin typeface="Verdana" panose="020B0604030504040204" pitchFamily="34" charset="0"/>
              </a:rPr>
              <a:t>Brian</a:t>
            </a:r>
          </a:p>
        </p:txBody>
      </p:sp>
      <p:sp>
        <p:nvSpPr>
          <p:cNvPr id="119832" name="AutoShape 24">
            <a:extLst>
              <a:ext uri="{FF2B5EF4-FFF2-40B4-BE49-F238E27FC236}">
                <a16:creationId xmlns:a16="http://schemas.microsoft.com/office/drawing/2014/main" id="{21913345-802E-C210-4A0C-9F8C0EE18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867400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send</a:t>
            </a:r>
          </a:p>
        </p:txBody>
      </p:sp>
      <p:sp>
        <p:nvSpPr>
          <p:cNvPr id="119833" name="AutoShape 25">
            <a:extLst>
              <a:ext uri="{FF2B5EF4-FFF2-40B4-BE49-F238E27FC236}">
                <a16:creationId xmlns:a16="http://schemas.microsoft.com/office/drawing/2014/main" id="{A6E492D4-259C-A65A-C307-1C3520E1A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867400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send</a:t>
            </a:r>
          </a:p>
        </p:txBody>
      </p:sp>
      <p:sp>
        <p:nvSpPr>
          <p:cNvPr id="119834" name="Line 26">
            <a:extLst>
              <a:ext uri="{FF2B5EF4-FFF2-40B4-BE49-F238E27FC236}">
                <a16:creationId xmlns:a16="http://schemas.microsoft.com/office/drawing/2014/main" id="{8A1242E3-F3F3-B07B-62A1-2F3A98AE7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981200"/>
            <a:ext cx="0" cy="4648200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35" name="Rectangle 27">
            <a:extLst>
              <a:ext uri="{FF2B5EF4-FFF2-40B4-BE49-F238E27FC236}">
                <a16:creationId xmlns:a16="http://schemas.microsoft.com/office/drawing/2014/main" id="{7A4F2FC2-AEC2-ACA1-728A-C3678733E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1981200" cy="9144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It's a beautiful day</a:t>
            </a:r>
            <a:b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Let's go out after</a:t>
            </a:r>
            <a:b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work.</a:t>
            </a:r>
            <a:endParaRPr lang="en-GB" altLang="en-US" sz="1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9836" name="Rectangle 28">
            <a:extLst>
              <a:ext uri="{FF2B5EF4-FFF2-40B4-BE49-F238E27FC236}">
                <a16:creationId xmlns:a16="http://schemas.microsoft.com/office/drawing/2014/main" id="{02E4D5E1-F215-5427-9C3E-F01CB17C5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1981200" cy="9144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I agree totally</a:t>
            </a:r>
          </a:p>
          <a:p>
            <a:endParaRPr lang="en-GB" altLang="en-US" sz="1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19837" name="Group 29">
            <a:extLst>
              <a:ext uri="{FF2B5EF4-FFF2-40B4-BE49-F238E27FC236}">
                <a16:creationId xmlns:a16="http://schemas.microsoft.com/office/drawing/2014/main" id="{52F6E175-37F5-85BF-5ED9-5B5456F07345}"/>
              </a:ext>
            </a:extLst>
          </p:cNvPr>
          <p:cNvGrpSpPr>
            <a:grpSpLocks/>
          </p:cNvGrpSpPr>
          <p:nvPr/>
        </p:nvGrpSpPr>
        <p:grpSpPr bwMode="auto">
          <a:xfrm>
            <a:off x="690563" y="2312988"/>
            <a:ext cx="7708900" cy="4011612"/>
            <a:chOff x="435" y="1457"/>
            <a:chExt cx="4856" cy="2527"/>
          </a:xfrm>
        </p:grpSpPr>
        <p:grpSp>
          <p:nvGrpSpPr>
            <p:cNvPr id="119838" name="Group 30">
              <a:extLst>
                <a:ext uri="{FF2B5EF4-FFF2-40B4-BE49-F238E27FC236}">
                  <a16:creationId xmlns:a16="http://schemas.microsoft.com/office/drawing/2014/main" id="{2F34F5B4-5534-3AC8-6B81-5393DB856D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5" y="1458"/>
              <a:ext cx="1985" cy="341"/>
              <a:chOff x="435" y="1746"/>
              <a:chExt cx="1985" cy="341"/>
            </a:xfrm>
          </p:grpSpPr>
          <p:sp>
            <p:nvSpPr>
              <p:cNvPr id="119839" name="Rectangle 31">
                <a:extLst>
                  <a:ext uri="{FF2B5EF4-FFF2-40B4-BE49-F238E27FC236}">
                    <a16:creationId xmlns:a16="http://schemas.microsoft.com/office/drawing/2014/main" id="{BBE05CAD-FD72-C241-D0AC-D6B1A88C2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4" y="1774"/>
                <a:ext cx="1172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It's a beautiful day. </a:t>
                </a:r>
                <a:endParaRPr lang="en-GB" altLang="en-US"/>
              </a:p>
            </p:txBody>
          </p:sp>
          <p:sp>
            <p:nvSpPr>
              <p:cNvPr id="119840" name="Rectangle 32">
                <a:extLst>
                  <a:ext uri="{FF2B5EF4-FFF2-40B4-BE49-F238E27FC236}">
                    <a16:creationId xmlns:a16="http://schemas.microsoft.com/office/drawing/2014/main" id="{AE40B595-94F5-B57C-BD1B-AAACDDA5B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4" y="1924"/>
                <a:ext cx="137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Let's go out after work.</a:t>
                </a:r>
                <a:endParaRPr lang="en-GB" altLang="en-US"/>
              </a:p>
            </p:txBody>
          </p:sp>
          <p:sp>
            <p:nvSpPr>
              <p:cNvPr id="119841" name="Rectangle 33">
                <a:extLst>
                  <a:ext uri="{FF2B5EF4-FFF2-40B4-BE49-F238E27FC236}">
                    <a16:creationId xmlns:a16="http://schemas.microsoft.com/office/drawing/2014/main" id="{E21DA45A-64C4-6EC5-BE5B-4F9CCFA42F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" y="1746"/>
                <a:ext cx="4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Alison</a:t>
                </a:r>
                <a:endParaRPr lang="en-GB" altLang="en-US"/>
              </a:p>
            </p:txBody>
          </p:sp>
        </p:grpSp>
        <p:grpSp>
          <p:nvGrpSpPr>
            <p:cNvPr id="119842" name="Group 34">
              <a:extLst>
                <a:ext uri="{FF2B5EF4-FFF2-40B4-BE49-F238E27FC236}">
                  <a16:creationId xmlns:a16="http://schemas.microsoft.com/office/drawing/2014/main" id="{032DBC2B-A024-9724-DDED-B261212B5C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3" y="1457"/>
              <a:ext cx="1978" cy="338"/>
              <a:chOff x="3313" y="1649"/>
              <a:chExt cx="1978" cy="338"/>
            </a:xfrm>
          </p:grpSpPr>
          <p:sp>
            <p:nvSpPr>
              <p:cNvPr id="119843" name="Rectangle 35">
                <a:extLst>
                  <a:ext uri="{FF2B5EF4-FFF2-40B4-BE49-F238E27FC236}">
                    <a16:creationId xmlns:a16="http://schemas.microsoft.com/office/drawing/2014/main" id="{DE8D2388-4D12-2573-DF3F-8FFB335D4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5" y="1676"/>
                <a:ext cx="1172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It's a beautiful day. </a:t>
                </a:r>
                <a:endParaRPr lang="en-GB" altLang="en-US"/>
              </a:p>
            </p:txBody>
          </p:sp>
          <p:sp>
            <p:nvSpPr>
              <p:cNvPr id="119844" name="Rectangle 36">
                <a:extLst>
                  <a:ext uri="{FF2B5EF4-FFF2-40B4-BE49-F238E27FC236}">
                    <a16:creationId xmlns:a16="http://schemas.microsoft.com/office/drawing/2014/main" id="{CDC2727D-4ACA-841F-8371-CEF7E510C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5" y="1824"/>
                <a:ext cx="137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Let's go out after work.</a:t>
                </a:r>
                <a:endParaRPr lang="en-GB" altLang="en-US"/>
              </a:p>
            </p:txBody>
          </p:sp>
          <p:sp>
            <p:nvSpPr>
              <p:cNvPr id="119845" name="Rectangle 37">
                <a:extLst>
                  <a:ext uri="{FF2B5EF4-FFF2-40B4-BE49-F238E27FC236}">
                    <a16:creationId xmlns:a16="http://schemas.microsoft.com/office/drawing/2014/main" id="{60D8C85B-F6DD-68B2-AE37-2846A5D71C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3" y="1649"/>
                <a:ext cx="4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Alison</a:t>
                </a:r>
                <a:endParaRPr lang="en-GB" altLang="en-US"/>
              </a:p>
            </p:txBody>
          </p:sp>
        </p:grpSp>
        <p:grpSp>
          <p:nvGrpSpPr>
            <p:cNvPr id="119846" name="Group 38">
              <a:extLst>
                <a:ext uri="{FF2B5EF4-FFF2-40B4-BE49-F238E27FC236}">
                  <a16:creationId xmlns:a16="http://schemas.microsoft.com/office/drawing/2014/main" id="{407D438B-8D82-BD55-DA32-34BE45A811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3072"/>
              <a:ext cx="1248" cy="912"/>
              <a:chOff x="1344" y="3072"/>
              <a:chExt cx="1248" cy="912"/>
            </a:xfrm>
          </p:grpSpPr>
          <p:sp>
            <p:nvSpPr>
              <p:cNvPr id="119847" name="AutoShape 39">
                <a:extLst>
                  <a:ext uri="{FF2B5EF4-FFF2-40B4-BE49-F238E27FC236}">
                    <a16:creationId xmlns:a16="http://schemas.microsoft.com/office/drawing/2014/main" id="{A20904B2-45CE-A3AA-BE33-3D55A2068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3696"/>
                <a:ext cx="624" cy="28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b="1">
                    <a:latin typeface="Arial" panose="020B0604020202020204" pitchFamily="34" charset="0"/>
                  </a:rPr>
                  <a:t>send</a:t>
                </a:r>
              </a:p>
            </p:txBody>
          </p:sp>
          <p:sp>
            <p:nvSpPr>
              <p:cNvPr id="119848" name="Rectangle 40">
                <a:extLst>
                  <a:ext uri="{FF2B5EF4-FFF2-40B4-BE49-F238E27FC236}">
                    <a16:creationId xmlns:a16="http://schemas.microsoft.com/office/drawing/2014/main" id="{772B1DCC-0370-8507-4EB4-EDC0F43CE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1248" cy="576"/>
              </a:xfrm>
              <a:prstGeom prst="rect">
                <a:avLst/>
              </a:prstGeom>
              <a:solidFill>
                <a:srgbClr val="FFCC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sz="17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19849" name="AutoShape 41">
            <a:extLst>
              <a:ext uri="{FF2B5EF4-FFF2-40B4-BE49-F238E27FC236}">
                <a16:creationId xmlns:a16="http://schemas.microsoft.com/office/drawing/2014/main" id="{8804E5F2-2361-0D74-064D-6675E9C8E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867400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send</a:t>
            </a:r>
          </a:p>
        </p:txBody>
      </p:sp>
      <p:sp>
        <p:nvSpPr>
          <p:cNvPr id="119850" name="Rectangle 42">
            <a:extLst>
              <a:ext uri="{FF2B5EF4-FFF2-40B4-BE49-F238E27FC236}">
                <a16:creationId xmlns:a16="http://schemas.microsoft.com/office/drawing/2014/main" id="{3F3CBFF7-76D1-76FC-9054-BEA54627D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1981200" cy="9144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perhaps not, I look</a:t>
            </a:r>
            <a:b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awful after the</a:t>
            </a:r>
          </a:p>
          <a:p>
            <a:r>
              <a:rPr lang="en-US" altLang="en-US" sz="1700">
                <a:solidFill>
                  <a:srgbClr val="000000"/>
                </a:solidFill>
                <a:latin typeface="Arial" panose="020B0604020202020204" pitchFamily="34" charset="0"/>
              </a:rPr>
              <a:t>late party</a:t>
            </a:r>
            <a:endParaRPr lang="en-GB" altLang="en-US" sz="1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19851" name="Group 43">
            <a:extLst>
              <a:ext uri="{FF2B5EF4-FFF2-40B4-BE49-F238E27FC236}">
                <a16:creationId xmlns:a16="http://schemas.microsoft.com/office/drawing/2014/main" id="{6B39D863-34EE-5754-4C2F-BF7E0BCC8888}"/>
              </a:ext>
            </a:extLst>
          </p:cNvPr>
          <p:cNvGrpSpPr>
            <a:grpSpLocks/>
          </p:cNvGrpSpPr>
          <p:nvPr/>
        </p:nvGrpSpPr>
        <p:grpSpPr bwMode="auto">
          <a:xfrm>
            <a:off x="712788" y="2867025"/>
            <a:ext cx="6823075" cy="3457575"/>
            <a:chOff x="449" y="1806"/>
            <a:chExt cx="4298" cy="2178"/>
          </a:xfrm>
        </p:grpSpPr>
        <p:grpSp>
          <p:nvGrpSpPr>
            <p:cNvPr id="119852" name="Group 44">
              <a:extLst>
                <a:ext uri="{FF2B5EF4-FFF2-40B4-BE49-F238E27FC236}">
                  <a16:creationId xmlns:a16="http://schemas.microsoft.com/office/drawing/2014/main" id="{E6054AE3-2F79-0D6C-242F-483174C4CE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" y="1825"/>
              <a:ext cx="2125" cy="340"/>
              <a:chOff x="449" y="2113"/>
              <a:chExt cx="2125" cy="340"/>
            </a:xfrm>
          </p:grpSpPr>
          <p:sp>
            <p:nvSpPr>
              <p:cNvPr id="119853" name="Rectangle 45">
                <a:extLst>
                  <a:ext uri="{FF2B5EF4-FFF2-40B4-BE49-F238E27FC236}">
                    <a16:creationId xmlns:a16="http://schemas.microsoft.com/office/drawing/2014/main" id="{576D3519-608A-0717-822B-D7AE27279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2141"/>
                <a:ext cx="1517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perhaps not, I look awful </a:t>
                </a:r>
                <a:endParaRPr lang="en-GB" altLang="en-US"/>
              </a:p>
            </p:txBody>
          </p:sp>
          <p:sp>
            <p:nvSpPr>
              <p:cNvPr id="119854" name="Rectangle 46">
                <a:extLst>
                  <a:ext uri="{FF2B5EF4-FFF2-40B4-BE49-F238E27FC236}">
                    <a16:creationId xmlns:a16="http://schemas.microsoft.com/office/drawing/2014/main" id="{8E517D14-FF02-46C9-E441-7E3235CFE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2290"/>
                <a:ext cx="1100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after the late party</a:t>
                </a:r>
                <a:endParaRPr lang="en-GB" altLang="en-US"/>
              </a:p>
            </p:txBody>
          </p:sp>
          <p:sp>
            <p:nvSpPr>
              <p:cNvPr id="119855" name="Rectangle 47">
                <a:extLst>
                  <a:ext uri="{FF2B5EF4-FFF2-40B4-BE49-F238E27FC236}">
                    <a16:creationId xmlns:a16="http://schemas.microsoft.com/office/drawing/2014/main" id="{86F93982-33FF-41C7-836E-3A28EF867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" y="2113"/>
                <a:ext cx="4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Alison</a:t>
                </a:r>
                <a:endParaRPr lang="en-GB" altLang="en-US"/>
              </a:p>
            </p:txBody>
          </p:sp>
        </p:grpSp>
        <p:grpSp>
          <p:nvGrpSpPr>
            <p:cNvPr id="119856" name="Group 48">
              <a:extLst>
                <a:ext uri="{FF2B5EF4-FFF2-40B4-BE49-F238E27FC236}">
                  <a16:creationId xmlns:a16="http://schemas.microsoft.com/office/drawing/2014/main" id="{67422C75-B2D7-DE55-B0D7-FCF7BDECA4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27" y="1806"/>
              <a:ext cx="1420" cy="192"/>
              <a:chOff x="3327" y="1998"/>
              <a:chExt cx="1420" cy="192"/>
            </a:xfrm>
          </p:grpSpPr>
          <p:sp>
            <p:nvSpPr>
              <p:cNvPr id="119857" name="Rectangle 49">
                <a:extLst>
                  <a:ext uri="{FF2B5EF4-FFF2-40B4-BE49-F238E27FC236}">
                    <a16:creationId xmlns:a16="http://schemas.microsoft.com/office/drawing/2014/main" id="{3AC8A362-7537-7F5E-6024-F1B55DFD8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8" y="2025"/>
                <a:ext cx="819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 agree totally</a:t>
                </a:r>
                <a:endParaRPr lang="en-GB" altLang="en-US"/>
              </a:p>
            </p:txBody>
          </p:sp>
          <p:sp>
            <p:nvSpPr>
              <p:cNvPr id="119858" name="Rectangle 50">
                <a:extLst>
                  <a:ext uri="{FF2B5EF4-FFF2-40B4-BE49-F238E27FC236}">
                    <a16:creationId xmlns:a16="http://schemas.microsoft.com/office/drawing/2014/main" id="{182C221F-C71F-05DC-5451-F2CBABA45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" y="1998"/>
                <a:ext cx="40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Brian</a:t>
                </a:r>
                <a:endParaRPr lang="en-GB" altLang="en-US"/>
              </a:p>
            </p:txBody>
          </p:sp>
        </p:grpSp>
        <p:sp>
          <p:nvSpPr>
            <p:cNvPr id="119859" name="AutoShape 51">
              <a:extLst>
                <a:ext uri="{FF2B5EF4-FFF2-40B4-BE49-F238E27FC236}">
                  <a16:creationId xmlns:a16="http://schemas.microsoft.com/office/drawing/2014/main" id="{7B25BEE7-5E24-9282-B39A-6D1422EE0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696"/>
              <a:ext cx="624" cy="28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send</a:t>
              </a:r>
            </a:p>
          </p:txBody>
        </p:sp>
        <p:sp>
          <p:nvSpPr>
            <p:cNvPr id="119860" name="Rectangle 52">
              <a:extLst>
                <a:ext uri="{FF2B5EF4-FFF2-40B4-BE49-F238E27FC236}">
                  <a16:creationId xmlns:a16="http://schemas.microsoft.com/office/drawing/2014/main" id="{C99DAEFC-736B-BE50-E48F-24D40A7A9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072"/>
              <a:ext cx="1248" cy="576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sz="17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9861" name="Rectangle 53">
              <a:extLst>
                <a:ext uri="{FF2B5EF4-FFF2-40B4-BE49-F238E27FC236}">
                  <a16:creationId xmlns:a16="http://schemas.microsoft.com/office/drawing/2014/main" id="{0D016F7F-8DF3-45F9-FA92-1341CD951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072"/>
              <a:ext cx="1248" cy="576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sz="17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9862" name="Line 54">
              <a:extLst>
                <a:ext uri="{FF2B5EF4-FFF2-40B4-BE49-F238E27FC236}">
                  <a16:creationId xmlns:a16="http://schemas.microsoft.com/office/drawing/2014/main" id="{CC7E5867-B145-CF50-1E57-B5A85EE7D0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2352"/>
              <a:ext cx="0" cy="624"/>
            </a:xfrm>
            <a:prstGeom prst="line">
              <a:avLst/>
            </a:prstGeom>
            <a:noFill/>
            <a:ln w="76200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9863" name="Line 55">
              <a:extLst>
                <a:ext uri="{FF2B5EF4-FFF2-40B4-BE49-F238E27FC236}">
                  <a16:creationId xmlns:a16="http://schemas.microsoft.com/office/drawing/2014/main" id="{56E793FB-9811-DABD-01A0-51F539A8EA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2352"/>
              <a:ext cx="0" cy="624"/>
            </a:xfrm>
            <a:prstGeom prst="line">
              <a:avLst/>
            </a:prstGeom>
            <a:noFill/>
            <a:ln w="76200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9864" name="Group 56">
              <a:extLst>
                <a:ext uri="{FF2B5EF4-FFF2-40B4-BE49-F238E27FC236}">
                  <a16:creationId xmlns:a16="http://schemas.microsoft.com/office/drawing/2014/main" id="{4A766058-C5EE-3CAE-D91E-C3F67BD394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2496"/>
              <a:ext cx="672" cy="480"/>
              <a:chOff x="2544" y="2496"/>
              <a:chExt cx="672" cy="480"/>
            </a:xfrm>
          </p:grpSpPr>
          <p:sp>
            <p:nvSpPr>
              <p:cNvPr id="119865" name="Line 57">
                <a:extLst>
                  <a:ext uri="{FF2B5EF4-FFF2-40B4-BE49-F238E27FC236}">
                    <a16:creationId xmlns:a16="http://schemas.microsoft.com/office/drawing/2014/main" id="{C4EE6B16-140A-06CE-359B-0419435D3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4" y="2496"/>
                <a:ext cx="480" cy="480"/>
              </a:xfrm>
              <a:prstGeom prst="line">
                <a:avLst/>
              </a:prstGeom>
              <a:noFill/>
              <a:ln w="76200">
                <a:solidFill>
                  <a:srgbClr val="CC99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9866" name="Line 58">
                <a:extLst>
                  <a:ext uri="{FF2B5EF4-FFF2-40B4-BE49-F238E27FC236}">
                    <a16:creationId xmlns:a16="http://schemas.microsoft.com/office/drawing/2014/main" id="{2A13CE2C-9C2A-BE1C-A884-BAFA2095E5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88" y="2544"/>
                <a:ext cx="528" cy="432"/>
              </a:xfrm>
              <a:prstGeom prst="line">
                <a:avLst/>
              </a:prstGeom>
              <a:noFill/>
              <a:ln w="76200">
                <a:solidFill>
                  <a:srgbClr val="CC99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9867" name="AutoShape 59">
              <a:extLst>
                <a:ext uri="{FF2B5EF4-FFF2-40B4-BE49-F238E27FC236}">
                  <a16:creationId xmlns:a16="http://schemas.microsoft.com/office/drawing/2014/main" id="{18FDC71B-FE4D-C022-723D-466781830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696"/>
              <a:ext cx="624" cy="28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send</a:t>
              </a:r>
            </a:p>
          </p:txBody>
        </p:sp>
      </p:grpSp>
      <p:grpSp>
        <p:nvGrpSpPr>
          <p:cNvPr id="119868" name="Group 60">
            <a:extLst>
              <a:ext uri="{FF2B5EF4-FFF2-40B4-BE49-F238E27FC236}">
                <a16:creationId xmlns:a16="http://schemas.microsoft.com/office/drawing/2014/main" id="{70F7703B-9593-C64E-2EE0-8E36422D88F3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867400"/>
            <a:ext cx="3733800" cy="457200"/>
            <a:chOff x="1728" y="3696"/>
            <a:chExt cx="2352" cy="288"/>
          </a:xfrm>
        </p:grpSpPr>
        <p:sp>
          <p:nvSpPr>
            <p:cNvPr id="119869" name="AutoShape 61">
              <a:extLst>
                <a:ext uri="{FF2B5EF4-FFF2-40B4-BE49-F238E27FC236}">
                  <a16:creationId xmlns:a16="http://schemas.microsoft.com/office/drawing/2014/main" id="{73E54953-CB7B-09B3-D36D-56D3AC82B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696"/>
              <a:ext cx="62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send</a:t>
              </a:r>
            </a:p>
          </p:txBody>
        </p:sp>
        <p:sp>
          <p:nvSpPr>
            <p:cNvPr id="119870" name="AutoShape 62">
              <a:extLst>
                <a:ext uri="{FF2B5EF4-FFF2-40B4-BE49-F238E27FC236}">
                  <a16:creationId xmlns:a16="http://schemas.microsoft.com/office/drawing/2014/main" id="{B83E4998-72C8-D8AB-AA8F-DE7C520FE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696"/>
              <a:ext cx="62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send</a:t>
              </a:r>
            </a:p>
          </p:txBody>
        </p:sp>
      </p:grpSp>
      <p:grpSp>
        <p:nvGrpSpPr>
          <p:cNvPr id="119871" name="Group 63">
            <a:extLst>
              <a:ext uri="{FF2B5EF4-FFF2-40B4-BE49-F238E27FC236}">
                <a16:creationId xmlns:a16="http://schemas.microsoft.com/office/drawing/2014/main" id="{9E66719A-D9D3-45A7-C07C-74FA5833C015}"/>
              </a:ext>
            </a:extLst>
          </p:cNvPr>
          <p:cNvGrpSpPr>
            <a:grpSpLocks/>
          </p:cNvGrpSpPr>
          <p:nvPr/>
        </p:nvGrpSpPr>
        <p:grpSpPr bwMode="auto">
          <a:xfrm>
            <a:off x="712788" y="3292475"/>
            <a:ext cx="7931150" cy="1431925"/>
            <a:chOff x="449" y="2074"/>
            <a:chExt cx="4996" cy="902"/>
          </a:xfrm>
        </p:grpSpPr>
        <p:grpSp>
          <p:nvGrpSpPr>
            <p:cNvPr id="119872" name="Group 64">
              <a:extLst>
                <a:ext uri="{FF2B5EF4-FFF2-40B4-BE49-F238E27FC236}">
                  <a16:creationId xmlns:a16="http://schemas.microsoft.com/office/drawing/2014/main" id="{2AF8BFC7-CFAD-3D18-24F4-342157D684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" y="2192"/>
              <a:ext cx="1427" cy="192"/>
              <a:chOff x="449" y="2480"/>
              <a:chExt cx="1427" cy="192"/>
            </a:xfrm>
          </p:grpSpPr>
          <p:sp>
            <p:nvSpPr>
              <p:cNvPr id="119873" name="Rectangle 65">
                <a:extLst>
                  <a:ext uri="{FF2B5EF4-FFF2-40B4-BE49-F238E27FC236}">
                    <a16:creationId xmlns:a16="http://schemas.microsoft.com/office/drawing/2014/main" id="{DCC06CC3-84F5-E579-9324-DB4C3AB03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2508"/>
                <a:ext cx="819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 agree totally</a:t>
                </a:r>
                <a:endParaRPr lang="en-GB" altLang="en-US"/>
              </a:p>
            </p:txBody>
          </p:sp>
          <p:sp>
            <p:nvSpPr>
              <p:cNvPr id="119874" name="Rectangle 66">
                <a:extLst>
                  <a:ext uri="{FF2B5EF4-FFF2-40B4-BE49-F238E27FC236}">
                    <a16:creationId xmlns:a16="http://schemas.microsoft.com/office/drawing/2014/main" id="{C2D75851-A15D-332A-8B13-69E0558F1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" y="2480"/>
                <a:ext cx="40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Brian</a:t>
                </a:r>
                <a:endParaRPr lang="en-GB" altLang="en-US"/>
              </a:p>
            </p:txBody>
          </p:sp>
        </p:grpSp>
        <p:grpSp>
          <p:nvGrpSpPr>
            <p:cNvPr id="119875" name="Group 67">
              <a:extLst>
                <a:ext uri="{FF2B5EF4-FFF2-40B4-BE49-F238E27FC236}">
                  <a16:creationId xmlns:a16="http://schemas.microsoft.com/office/drawing/2014/main" id="{050B1FE9-4ABB-A1B3-538C-F7A0A2F813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27" y="2074"/>
              <a:ext cx="2118" cy="338"/>
              <a:chOff x="3327" y="2266"/>
              <a:chExt cx="2118" cy="338"/>
            </a:xfrm>
          </p:grpSpPr>
          <p:sp>
            <p:nvSpPr>
              <p:cNvPr id="119876" name="Rectangle 68">
                <a:extLst>
                  <a:ext uri="{FF2B5EF4-FFF2-40B4-BE49-F238E27FC236}">
                    <a16:creationId xmlns:a16="http://schemas.microsoft.com/office/drawing/2014/main" id="{66FAEC58-407F-AB2F-9300-9D78FBEB2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8" y="2293"/>
                <a:ext cx="1517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perhaps not, I look awful </a:t>
                </a:r>
                <a:endParaRPr lang="en-GB" altLang="en-US"/>
              </a:p>
            </p:txBody>
          </p:sp>
          <p:sp>
            <p:nvSpPr>
              <p:cNvPr id="119877" name="Rectangle 69">
                <a:extLst>
                  <a:ext uri="{FF2B5EF4-FFF2-40B4-BE49-F238E27FC236}">
                    <a16:creationId xmlns:a16="http://schemas.microsoft.com/office/drawing/2014/main" id="{5A5CE23D-064A-573B-5147-81D062F50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8" y="2441"/>
                <a:ext cx="1100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7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after the late party</a:t>
                </a:r>
                <a:endParaRPr lang="en-GB" altLang="en-US"/>
              </a:p>
            </p:txBody>
          </p:sp>
          <p:sp>
            <p:nvSpPr>
              <p:cNvPr id="119878" name="Rectangle 70">
                <a:extLst>
                  <a:ext uri="{FF2B5EF4-FFF2-40B4-BE49-F238E27FC236}">
                    <a16:creationId xmlns:a16="http://schemas.microsoft.com/office/drawing/2014/main" id="{76380B07-F763-53F1-B0A2-06B58CC1D1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" y="2266"/>
                <a:ext cx="4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Alison</a:t>
                </a:r>
                <a:endParaRPr lang="en-GB" altLang="en-US"/>
              </a:p>
            </p:txBody>
          </p:sp>
        </p:grpSp>
        <p:grpSp>
          <p:nvGrpSpPr>
            <p:cNvPr id="119879" name="Group 71">
              <a:extLst>
                <a:ext uri="{FF2B5EF4-FFF2-40B4-BE49-F238E27FC236}">
                  <a16:creationId xmlns:a16="http://schemas.microsoft.com/office/drawing/2014/main" id="{614DC40C-9CCB-7484-6798-6113733032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2304"/>
              <a:ext cx="768" cy="672"/>
              <a:chOff x="2448" y="2304"/>
              <a:chExt cx="768" cy="672"/>
            </a:xfrm>
          </p:grpSpPr>
          <p:sp>
            <p:nvSpPr>
              <p:cNvPr id="119880" name="Line 72">
                <a:extLst>
                  <a:ext uri="{FF2B5EF4-FFF2-40B4-BE49-F238E27FC236}">
                    <a16:creationId xmlns:a16="http://schemas.microsoft.com/office/drawing/2014/main" id="{CFD8BFE8-BB1F-A4DC-4360-217426AFF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4" y="2304"/>
                <a:ext cx="672" cy="672"/>
              </a:xfrm>
              <a:prstGeom prst="line">
                <a:avLst/>
              </a:prstGeom>
              <a:noFill/>
              <a:ln w="76200">
                <a:solidFill>
                  <a:srgbClr val="ED181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9881" name="Line 73">
                <a:extLst>
                  <a:ext uri="{FF2B5EF4-FFF2-40B4-BE49-F238E27FC236}">
                    <a16:creationId xmlns:a16="http://schemas.microsoft.com/office/drawing/2014/main" id="{BCF02906-6392-0E6F-2E9D-C63EB16001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48" y="2352"/>
                <a:ext cx="768" cy="624"/>
              </a:xfrm>
              <a:prstGeom prst="line">
                <a:avLst/>
              </a:prstGeom>
              <a:noFill/>
              <a:ln w="76200">
                <a:solidFill>
                  <a:srgbClr val="ED181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35" grpId="0" animBg="1" autoUpdateAnimBg="0"/>
      <p:bldP spid="119836" grpId="0" animBg="1" autoUpdateAnimBg="0"/>
      <p:bldP spid="119849" grpId="0" animBg="1" autoUpdateAnimBg="0"/>
      <p:bldP spid="119850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E089582A-024F-B003-24E6-E99940D98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Integrating communication </a:t>
            </a:r>
            <a:br>
              <a:rPr lang="en-GB" altLang="en-US"/>
            </a:br>
            <a:r>
              <a:rPr lang="en-GB" altLang="en-US"/>
              <a:t>and work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C63B979-423B-DA45-A4FA-DC0F48741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7772400" cy="27432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800"/>
              <a:t>Added:</a:t>
            </a:r>
          </a:p>
          <a:p>
            <a:pPr marL="819150" lvl="1">
              <a:buFontTx/>
              <a:buNone/>
            </a:pPr>
            <a:r>
              <a:rPr lang="en-GB" altLang="en-US" sz="1600" i="1"/>
              <a:t>deixis</a:t>
            </a:r>
            <a:r>
              <a:rPr lang="en-GB" altLang="en-US" sz="1600"/>
              <a:t> – reference to work objects</a:t>
            </a:r>
          </a:p>
          <a:p>
            <a:pPr marL="819150" lvl="1">
              <a:buFontTx/>
              <a:buNone/>
            </a:pPr>
            <a:r>
              <a:rPr lang="en-GB" altLang="en-US" sz="1600" i="1"/>
              <a:t>feedthorough</a:t>
            </a:r>
            <a:r>
              <a:rPr lang="en-GB" altLang="en-US" sz="1600"/>
              <a:t> – for communication through the artefact</a:t>
            </a:r>
          </a:p>
          <a:p>
            <a:pPr>
              <a:buFontTx/>
              <a:buNone/>
            </a:pPr>
            <a:r>
              <a:rPr lang="en-GB" altLang="en-US" sz="1800"/>
              <a:t>Classified groupware by function it supported</a:t>
            </a:r>
          </a:p>
          <a:p>
            <a:pPr>
              <a:buFontTx/>
              <a:buNone/>
            </a:pPr>
            <a:r>
              <a:rPr lang="en-GB" altLang="en-US" sz="1800"/>
              <a:t>Good groupware – open to all aspects of cooperation</a:t>
            </a:r>
          </a:p>
          <a:p>
            <a:pPr marL="819150" lvl="1">
              <a:buFontTx/>
              <a:buNone/>
            </a:pPr>
            <a:r>
              <a:rPr lang="en-GB" altLang="en-US" sz="1600"/>
              <a:t>e.g., annotations in co-authoring systems</a:t>
            </a:r>
          </a:p>
          <a:p>
            <a:pPr marL="819150" lvl="1">
              <a:buFontTx/>
              <a:buNone/>
            </a:pPr>
            <a:r>
              <a:rPr lang="en-GB" altLang="en-US" sz="1600"/>
              <a:t>        embedding direct communication</a:t>
            </a:r>
          </a:p>
          <a:p>
            <a:pPr>
              <a:buFontTx/>
              <a:buNone/>
            </a:pPr>
            <a:r>
              <a:rPr lang="en-GB" altLang="en-US" sz="1800"/>
              <a:t>bar codes – form of deixis, aids diffuse large scale cooperation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1A19C92D-D610-7271-092A-BB7DDD4DE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966913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779F3D75-2EA2-FC0B-6F1D-BF17405DD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966913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1" name="Text Box 9">
            <a:extLst>
              <a:ext uri="{FF2B5EF4-FFF2-40B4-BE49-F238E27FC236}">
                <a16:creationId xmlns:a16="http://schemas.microsoft.com/office/drawing/2014/main" id="{01D057E1-5054-0D12-190F-9F2B3FE6B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033713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sz="1600">
                <a:latin typeface="Arial" panose="020B0604020202020204" pitchFamily="34" charset="0"/>
              </a:rPr>
              <a:t>   control and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feedback</a:t>
            </a:r>
          </a:p>
        </p:txBody>
      </p:sp>
      <p:grpSp>
        <p:nvGrpSpPr>
          <p:cNvPr id="69663" name="Group 31">
            <a:extLst>
              <a:ext uri="{FF2B5EF4-FFF2-40B4-BE49-F238E27FC236}">
                <a16:creationId xmlns:a16="http://schemas.microsoft.com/office/drawing/2014/main" id="{5D495A81-A75E-909C-753E-DFCB7B3C5D41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890713"/>
            <a:ext cx="3352800" cy="685800"/>
            <a:chOff x="3264" y="1191"/>
            <a:chExt cx="2112" cy="432"/>
          </a:xfrm>
        </p:grpSpPr>
        <p:sp>
          <p:nvSpPr>
            <p:cNvPr id="69642" name="Oval 10">
              <a:extLst>
                <a:ext uri="{FF2B5EF4-FFF2-40B4-BE49-F238E27FC236}">
                  <a16:creationId xmlns:a16="http://schemas.microsoft.com/office/drawing/2014/main" id="{0B5D1A69-A544-C880-3850-3E393CD1D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191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69643" name="Oval 11">
              <a:extLst>
                <a:ext uri="{FF2B5EF4-FFF2-40B4-BE49-F238E27FC236}">
                  <a16:creationId xmlns:a16="http://schemas.microsoft.com/office/drawing/2014/main" id="{C3FBB1E6-0530-8104-A697-4A215CBD4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1191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P</a:t>
              </a:r>
            </a:p>
          </p:txBody>
        </p:sp>
      </p:grpSp>
      <p:sp>
        <p:nvSpPr>
          <p:cNvPr id="69644" name="Oval 12">
            <a:extLst>
              <a:ext uri="{FF2B5EF4-FFF2-40B4-BE49-F238E27FC236}">
                <a16:creationId xmlns:a16="http://schemas.microsoft.com/office/drawing/2014/main" id="{1E25EEB3-C6FB-41EA-5F0B-3BBE2A5DC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795713"/>
            <a:ext cx="685800" cy="685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69645" name="Line 13">
            <a:extLst>
              <a:ext uri="{FF2B5EF4-FFF2-40B4-BE49-F238E27FC236}">
                <a16:creationId xmlns:a16="http://schemas.microsoft.com/office/drawing/2014/main" id="{0620CCFA-FB8C-4FAA-BB31-91679BD870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652713"/>
            <a:ext cx="8128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6" name="Line 14">
            <a:extLst>
              <a:ext uri="{FF2B5EF4-FFF2-40B4-BE49-F238E27FC236}">
                <a16:creationId xmlns:a16="http://schemas.microsoft.com/office/drawing/2014/main" id="{C32F81DB-9FED-FF79-3A1E-94187F2501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0" y="2652713"/>
            <a:ext cx="8128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7" name="Line 15">
            <a:extLst>
              <a:ext uri="{FF2B5EF4-FFF2-40B4-BE49-F238E27FC236}">
                <a16:creationId xmlns:a16="http://schemas.microsoft.com/office/drawing/2014/main" id="{D5ADC004-646B-9935-AF10-D6237D1AAE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271713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69648" name="AutoShape 16">
            <a:extLst>
              <a:ext uri="{FF2B5EF4-FFF2-40B4-BE49-F238E27FC236}">
                <a16:creationId xmlns:a16="http://schemas.microsoft.com/office/drawing/2014/main" id="{88F69C7A-1BB1-D30C-DE06-B067298160F0}"/>
              </a:ext>
            </a:extLst>
          </p:cNvPr>
          <p:cNvCxnSpPr>
            <a:cxnSpLocks noChangeShapeType="1"/>
            <a:stCxn id="69637" idx="0"/>
            <a:endCxn id="69638" idx="0"/>
          </p:cNvCxnSpPr>
          <p:nvPr/>
        </p:nvCxnSpPr>
        <p:spPr bwMode="auto">
          <a:xfrm rot="5400000" flipV="1">
            <a:off x="6857206" y="1015207"/>
            <a:ext cx="1587" cy="19050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649" name="Text Box 17">
            <a:extLst>
              <a:ext uri="{FF2B5EF4-FFF2-40B4-BE49-F238E27FC236}">
                <a16:creationId xmlns:a16="http://schemas.microsoft.com/office/drawing/2014/main" id="{77650F1F-9613-CED3-E409-653D313C6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2295525"/>
            <a:ext cx="1549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Arial" panose="020B0604020202020204" pitchFamily="34" charset="0"/>
              </a:rPr>
              <a:t>communication</a:t>
            </a:r>
          </a:p>
        </p:txBody>
      </p:sp>
      <p:sp>
        <p:nvSpPr>
          <p:cNvPr id="69650" name="Text Box 18">
            <a:extLst>
              <a:ext uri="{FF2B5EF4-FFF2-40B4-BE49-F238E27FC236}">
                <a16:creationId xmlns:a16="http://schemas.microsoft.com/office/drawing/2014/main" id="{E04A0351-60D1-16BE-D664-21A968083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395413"/>
            <a:ext cx="1470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sz="1600">
                <a:latin typeface="Arial" panose="020B0604020202020204" pitchFamily="34" charset="0"/>
              </a:rPr>
              <a:t>understanding</a:t>
            </a:r>
          </a:p>
        </p:txBody>
      </p:sp>
      <p:sp>
        <p:nvSpPr>
          <p:cNvPr id="69651" name="Text Box 19">
            <a:extLst>
              <a:ext uri="{FF2B5EF4-FFF2-40B4-BE49-F238E27FC236}">
                <a16:creationId xmlns:a16="http://schemas.microsoft.com/office/drawing/2014/main" id="{AE917E96-04AF-56CF-8AA5-3A05C686D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928813"/>
            <a:ext cx="681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Arial" panose="020B0604020202020204" pitchFamily="34" charset="0"/>
              </a:rPr>
              <a:t>direct</a:t>
            </a:r>
          </a:p>
        </p:txBody>
      </p:sp>
      <p:sp>
        <p:nvSpPr>
          <p:cNvPr id="69652" name="Rectangle 20">
            <a:extLst>
              <a:ext uri="{FF2B5EF4-FFF2-40B4-BE49-F238E27FC236}">
                <a16:creationId xmlns:a16="http://schemas.microsoft.com/office/drawing/2014/main" id="{7484C8CA-6704-9159-2485-77472E20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1650" y="2667000"/>
            <a:ext cx="768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Arial" panose="020B0604020202020204" pitchFamily="34" charset="0"/>
              </a:rPr>
              <a:t>deixis</a:t>
            </a:r>
          </a:p>
        </p:txBody>
      </p:sp>
      <p:sp>
        <p:nvSpPr>
          <p:cNvPr id="69653" name="Rectangle 21">
            <a:extLst>
              <a:ext uri="{FF2B5EF4-FFF2-40B4-BE49-F238E27FC236}">
                <a16:creationId xmlns:a16="http://schemas.microsoft.com/office/drawing/2014/main" id="{299B0F5D-634E-DBC7-E7C4-A13A8A2BD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0" y="3367088"/>
            <a:ext cx="1403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feedthrough</a:t>
            </a:r>
          </a:p>
        </p:txBody>
      </p:sp>
      <p:grpSp>
        <p:nvGrpSpPr>
          <p:cNvPr id="69662" name="Group 30">
            <a:extLst>
              <a:ext uri="{FF2B5EF4-FFF2-40B4-BE49-F238E27FC236}">
                <a16:creationId xmlns:a16="http://schemas.microsoft.com/office/drawing/2014/main" id="{A248386A-2EE9-451F-B597-66E24087284C}"/>
              </a:ext>
            </a:extLst>
          </p:cNvPr>
          <p:cNvGrpSpPr>
            <a:grpSpLocks/>
          </p:cNvGrpSpPr>
          <p:nvPr/>
        </p:nvGrpSpPr>
        <p:grpSpPr bwMode="auto">
          <a:xfrm>
            <a:off x="5829300" y="2590800"/>
            <a:ext cx="2057400" cy="1371600"/>
            <a:chOff x="3696" y="1632"/>
            <a:chExt cx="1296" cy="864"/>
          </a:xfrm>
        </p:grpSpPr>
        <p:sp>
          <p:nvSpPr>
            <p:cNvPr id="69657" name="Oval 25">
              <a:extLst>
                <a:ext uri="{FF2B5EF4-FFF2-40B4-BE49-F238E27FC236}">
                  <a16:creationId xmlns:a16="http://schemas.microsoft.com/office/drawing/2014/main" id="{4692A2BF-3316-A580-C32A-5215BCABA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208"/>
              <a:ext cx="240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60" name="Rectangle 28">
              <a:extLst>
                <a:ext uri="{FF2B5EF4-FFF2-40B4-BE49-F238E27FC236}">
                  <a16:creationId xmlns:a16="http://schemas.microsoft.com/office/drawing/2014/main" id="{83A326D4-41B6-6621-CB92-C828D1586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112"/>
              <a:ext cx="43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54" name="Line 22">
              <a:extLst>
                <a:ext uri="{FF2B5EF4-FFF2-40B4-BE49-F238E27FC236}">
                  <a16:creationId xmlns:a16="http://schemas.microsoft.com/office/drawing/2014/main" id="{1FF807D7-E447-F5C6-E270-D6256FA166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1632"/>
              <a:ext cx="528" cy="7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58" name="Line 26">
              <a:extLst>
                <a:ext uri="{FF2B5EF4-FFF2-40B4-BE49-F238E27FC236}">
                  <a16:creationId xmlns:a16="http://schemas.microsoft.com/office/drawing/2014/main" id="{E22165D4-AF25-D942-D8AD-EAE9325A51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32"/>
              <a:ext cx="528" cy="7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9661" name="Oval 29">
            <a:extLst>
              <a:ext uri="{FF2B5EF4-FFF2-40B4-BE49-F238E27FC236}">
                <a16:creationId xmlns:a16="http://schemas.microsoft.com/office/drawing/2014/main" id="{C76A6791-2E43-20EF-37DD-C6D021696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810000"/>
            <a:ext cx="685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69664" name="Line 32">
            <a:extLst>
              <a:ext uri="{FF2B5EF4-FFF2-40B4-BE49-F238E27FC236}">
                <a16:creationId xmlns:a16="http://schemas.microsoft.com/office/drawing/2014/main" id="{254225AB-7687-CA78-3B74-A2307349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5908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66" name="Line 34">
            <a:extLst>
              <a:ext uri="{FF2B5EF4-FFF2-40B4-BE49-F238E27FC236}">
                <a16:creationId xmlns:a16="http://schemas.microsoft.com/office/drawing/2014/main" id="{4093229B-51C9-52D0-E431-64C065B603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3124200"/>
            <a:ext cx="609600" cy="381000"/>
          </a:xfrm>
          <a:prstGeom prst="line">
            <a:avLst/>
          </a:prstGeom>
          <a:noFill/>
          <a:ln w="28575">
            <a:solidFill>
              <a:srgbClr val="2F8B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54" name="Group 18">
            <a:extLst>
              <a:ext uri="{FF2B5EF4-FFF2-40B4-BE49-F238E27FC236}">
                <a16:creationId xmlns:a16="http://schemas.microsoft.com/office/drawing/2014/main" id="{329F8D97-56E2-1A0D-5D5D-25DE36304777}"/>
              </a:ext>
            </a:extLst>
          </p:cNvPr>
          <p:cNvGrpSpPr>
            <a:grpSpLocks/>
          </p:cNvGrpSpPr>
          <p:nvPr/>
        </p:nvGrpSpPr>
        <p:grpSpPr bwMode="auto">
          <a:xfrm>
            <a:off x="2200275" y="1925638"/>
            <a:ext cx="4783138" cy="4778375"/>
            <a:chOff x="2352" y="1213"/>
            <a:chExt cx="3013" cy="3010"/>
          </a:xfrm>
        </p:grpSpPr>
        <p:sp>
          <p:nvSpPr>
            <p:cNvPr id="91146" name="Rectangle 10">
              <a:extLst>
                <a:ext uri="{FF2B5EF4-FFF2-40B4-BE49-F238E27FC236}">
                  <a16:creationId xmlns:a16="http://schemas.microsoft.com/office/drawing/2014/main" id="{D2142BEF-7222-7B33-DCC2-907AEDE3A7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98" y="1858"/>
              <a:ext cx="2367" cy="236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555A5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1147" name="Line 11">
              <a:extLst>
                <a:ext uri="{FF2B5EF4-FFF2-40B4-BE49-F238E27FC236}">
                  <a16:creationId xmlns:a16="http://schemas.microsoft.com/office/drawing/2014/main" id="{DDDDFC9D-DF66-28A1-3A25-753D1722407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2352" y="3040"/>
              <a:ext cx="3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1148" name="Line 12">
              <a:extLst>
                <a:ext uri="{FF2B5EF4-FFF2-40B4-BE49-F238E27FC236}">
                  <a16:creationId xmlns:a16="http://schemas.microsoft.com/office/drawing/2014/main" id="{58A5E837-6B27-EC0E-D2AA-677B63F2325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4181" y="1213"/>
              <a:ext cx="0" cy="30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1149" name="Line 13">
              <a:extLst>
                <a:ext uri="{FF2B5EF4-FFF2-40B4-BE49-F238E27FC236}">
                  <a16:creationId xmlns:a16="http://schemas.microsoft.com/office/drawing/2014/main" id="{09D113B6-4AF9-2C0E-9F56-06F111F004A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567" y="1428"/>
              <a:ext cx="431" cy="4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91138" name="Rectangle 2">
            <a:extLst>
              <a:ext uri="{FF2B5EF4-FFF2-40B4-BE49-F238E27FC236}">
                <a16:creationId xmlns:a16="http://schemas.microsoft.com/office/drawing/2014/main" id="{20143382-931A-1418-8AB6-E95B964F4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Time/Space Matrix (ctd)</a:t>
            </a:r>
          </a:p>
        </p:txBody>
      </p:sp>
      <p:sp>
        <p:nvSpPr>
          <p:cNvPr id="91150" name="Text Box 14">
            <a:extLst>
              <a:ext uri="{FF2B5EF4-FFF2-40B4-BE49-F238E27FC236}">
                <a16:creationId xmlns:a16="http://schemas.microsoft.com/office/drawing/2014/main" id="{CDCC3B64-4FB3-11C5-E30A-12D8D92BBB2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34000" y="20732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>
                <a:latin typeface="Arial" panose="020B0604020202020204" pitchFamily="34" charset="0"/>
              </a:rPr>
              <a:t>different</a:t>
            </a:r>
            <a:br>
              <a:rPr lang="en-GB" altLang="en-US">
                <a:latin typeface="Arial" panose="020B0604020202020204" pitchFamily="34" charset="0"/>
              </a:rPr>
            </a:br>
            <a:r>
              <a:rPr lang="en-GB" altLang="en-US">
                <a:latin typeface="Arial" panose="020B0604020202020204" pitchFamily="34" charset="0"/>
              </a:rPr>
              <a:t>place</a:t>
            </a:r>
          </a:p>
        </p:txBody>
      </p:sp>
      <p:sp>
        <p:nvSpPr>
          <p:cNvPr id="91151" name="Text Box 15">
            <a:extLst>
              <a:ext uri="{FF2B5EF4-FFF2-40B4-BE49-F238E27FC236}">
                <a16:creationId xmlns:a16="http://schemas.microsoft.com/office/drawing/2014/main" id="{DA115D1C-C143-4A1D-2C80-96E1AE75C94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48075" y="2073275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>
                <a:latin typeface="Arial" panose="020B0604020202020204" pitchFamily="34" charset="0"/>
              </a:rPr>
              <a:t>same</a:t>
            </a:r>
            <a:br>
              <a:rPr lang="en-GB" altLang="en-US">
                <a:latin typeface="Arial" panose="020B0604020202020204" pitchFamily="34" charset="0"/>
              </a:rPr>
            </a:br>
            <a:r>
              <a:rPr lang="en-GB" altLang="en-US">
                <a:latin typeface="Arial" panose="020B0604020202020204" pitchFamily="34" charset="0"/>
              </a:rPr>
              <a:t>place</a:t>
            </a:r>
          </a:p>
        </p:txBody>
      </p:sp>
      <p:sp>
        <p:nvSpPr>
          <p:cNvPr id="91152" name="Text Box 16">
            <a:extLst>
              <a:ext uri="{FF2B5EF4-FFF2-40B4-BE49-F238E27FC236}">
                <a16:creationId xmlns:a16="http://schemas.microsoft.com/office/drawing/2014/main" id="{1D71BC3F-CB70-AAA0-C891-7CC79B20F3E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184400" y="3505200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>
                <a:latin typeface="Arial" panose="020B0604020202020204" pitchFamily="34" charset="0"/>
              </a:rPr>
              <a:t>same</a:t>
            </a:r>
            <a:br>
              <a:rPr lang="en-GB" altLang="en-US">
                <a:latin typeface="Arial" panose="020B0604020202020204" pitchFamily="34" charset="0"/>
              </a:rPr>
            </a:br>
            <a:r>
              <a:rPr lang="en-GB" altLang="en-US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91153" name="Text Box 17">
            <a:extLst>
              <a:ext uri="{FF2B5EF4-FFF2-40B4-BE49-F238E27FC236}">
                <a16:creationId xmlns:a16="http://schemas.microsoft.com/office/drawing/2014/main" id="{4FDFD853-B4C7-A42E-1FD4-AA2BA7FC2E8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828800" y="52736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>
                <a:latin typeface="Arial" panose="020B0604020202020204" pitchFamily="34" charset="0"/>
              </a:rPr>
              <a:t>different</a:t>
            </a:r>
            <a:br>
              <a:rPr lang="en-GB" altLang="en-US">
                <a:latin typeface="Arial" panose="020B0604020202020204" pitchFamily="34" charset="0"/>
              </a:rPr>
            </a:br>
            <a:r>
              <a:rPr lang="en-GB" altLang="en-US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F9B08BC3-7767-6B5F-62D6-3C97FC23E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688" y="3535363"/>
            <a:ext cx="1624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face-to-face</a:t>
            </a:r>
            <a:br>
              <a:rPr lang="en-GB" altLang="en-US" sz="2000">
                <a:latin typeface="Arial" panose="020B0604020202020204" pitchFamily="34" charset="0"/>
              </a:rPr>
            </a:br>
            <a:r>
              <a:rPr lang="en-GB" altLang="en-US" sz="2000">
                <a:latin typeface="Arial" panose="020B0604020202020204" pitchFamily="34" charset="0"/>
              </a:rPr>
              <a:t>conversation</a:t>
            </a:r>
          </a:p>
        </p:txBody>
      </p:sp>
      <p:sp>
        <p:nvSpPr>
          <p:cNvPr id="91169" name="Rectangle 33">
            <a:extLst>
              <a:ext uri="{FF2B5EF4-FFF2-40B4-BE49-F238E27FC236}">
                <a16:creationId xmlns:a16="http://schemas.microsoft.com/office/drawing/2014/main" id="{AFBB3D85-37B2-71E6-B003-348F61250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025" y="3687763"/>
            <a:ext cx="1300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telephone</a:t>
            </a:r>
          </a:p>
        </p:txBody>
      </p:sp>
      <p:sp>
        <p:nvSpPr>
          <p:cNvPr id="91170" name="Rectangle 34">
            <a:extLst>
              <a:ext uri="{FF2B5EF4-FFF2-40B4-BE49-F238E27FC236}">
                <a16:creationId xmlns:a16="http://schemas.microsoft.com/office/drawing/2014/main" id="{7395C0ED-2653-7AAB-F145-E01100D68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763" y="5516563"/>
            <a:ext cx="1438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post-it note</a:t>
            </a:r>
          </a:p>
        </p:txBody>
      </p:sp>
      <p:sp>
        <p:nvSpPr>
          <p:cNvPr id="91171" name="Rectangle 35">
            <a:extLst>
              <a:ext uri="{FF2B5EF4-FFF2-40B4-BE49-F238E27FC236}">
                <a16:creationId xmlns:a16="http://schemas.microsoft.com/office/drawing/2014/main" id="{1ADCC8F5-CF6E-9DCB-5F8D-15889CA59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5516563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letter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FABAFD4C-0E93-D1B4-179C-C417E9B69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awareness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BD8752C1-937D-6CA4-0D77-53DC05E44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what is happening?</a:t>
            </a:r>
          </a:p>
          <a:p>
            <a:r>
              <a:rPr lang="en-GB" altLang="en-US" sz="2400"/>
              <a:t>who is there</a:t>
            </a:r>
            <a:br>
              <a:rPr lang="en-GB" altLang="en-US" sz="2400"/>
            </a:br>
            <a:r>
              <a:rPr lang="en-GB" altLang="en-US" sz="2400"/>
              <a:t>	e.g. IM buddy list</a:t>
            </a:r>
          </a:p>
          <a:p>
            <a:r>
              <a:rPr lang="en-GB" altLang="en-US" sz="2400"/>
              <a:t>what has happened</a:t>
            </a:r>
            <a:br>
              <a:rPr lang="en-GB" altLang="en-US" sz="2400"/>
            </a:br>
            <a:r>
              <a:rPr lang="en-GB" altLang="en-US" sz="2400"/>
              <a:t>… and why?</a:t>
            </a:r>
          </a:p>
          <a:p>
            <a:endParaRPr lang="en-GB" altLang="en-US" sz="2400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37F2A7AB-13FB-AB64-FDC6-1D2366657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825" y="1814513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D2197713-F8B2-DD39-8E24-4B48DDA4C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825" y="1814513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1862" name="Group 6">
            <a:extLst>
              <a:ext uri="{FF2B5EF4-FFF2-40B4-BE49-F238E27FC236}">
                <a16:creationId xmlns:a16="http://schemas.microsoft.com/office/drawing/2014/main" id="{4F49334E-DDD3-6B21-5B3B-B7AA4DE8AE56}"/>
              </a:ext>
            </a:extLst>
          </p:cNvPr>
          <p:cNvGrpSpPr>
            <a:grpSpLocks/>
          </p:cNvGrpSpPr>
          <p:nvPr/>
        </p:nvGrpSpPr>
        <p:grpSpPr bwMode="auto">
          <a:xfrm>
            <a:off x="5229225" y="1738313"/>
            <a:ext cx="3352800" cy="685800"/>
            <a:chOff x="3264" y="1191"/>
            <a:chExt cx="2112" cy="432"/>
          </a:xfrm>
        </p:grpSpPr>
        <p:sp>
          <p:nvSpPr>
            <p:cNvPr id="121863" name="Oval 7">
              <a:extLst>
                <a:ext uri="{FF2B5EF4-FFF2-40B4-BE49-F238E27FC236}">
                  <a16:creationId xmlns:a16="http://schemas.microsoft.com/office/drawing/2014/main" id="{5ADC55AA-D358-3978-7B65-A65127268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191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121864" name="Oval 8">
              <a:extLst>
                <a:ext uri="{FF2B5EF4-FFF2-40B4-BE49-F238E27FC236}">
                  <a16:creationId xmlns:a16="http://schemas.microsoft.com/office/drawing/2014/main" id="{F9DA3FF7-8207-5813-E6C2-331975D2D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1191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P</a:t>
              </a:r>
            </a:p>
          </p:txBody>
        </p:sp>
      </p:grpSp>
      <p:sp>
        <p:nvSpPr>
          <p:cNvPr id="121865" name="Oval 9">
            <a:extLst>
              <a:ext uri="{FF2B5EF4-FFF2-40B4-BE49-F238E27FC236}">
                <a16:creationId xmlns:a16="http://schemas.microsoft.com/office/drawing/2014/main" id="{6F647B64-D161-4F4F-E3CA-15643E065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725" y="3643313"/>
            <a:ext cx="685800" cy="685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21866" name="Line 10">
            <a:extLst>
              <a:ext uri="{FF2B5EF4-FFF2-40B4-BE49-F238E27FC236}">
                <a16:creationId xmlns:a16="http://schemas.microsoft.com/office/drawing/2014/main" id="{B600509F-94AB-174C-6D88-C2AE0E47B7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2025" y="2500313"/>
            <a:ext cx="8128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867" name="Text Box 11">
            <a:extLst>
              <a:ext uri="{FF2B5EF4-FFF2-40B4-BE49-F238E27FC236}">
                <a16:creationId xmlns:a16="http://schemas.microsoft.com/office/drawing/2014/main" id="{66C4FC94-1973-8D6C-81F0-3B1CC595E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3048000"/>
            <a:ext cx="1085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Arial" panose="020B0604020202020204" pitchFamily="34" charset="0"/>
              </a:rPr>
              <a:t>what has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happened</a:t>
            </a:r>
          </a:p>
        </p:txBody>
      </p:sp>
      <p:sp>
        <p:nvSpPr>
          <p:cNvPr id="121868" name="Text Box 12">
            <a:extLst>
              <a:ext uri="{FF2B5EF4-FFF2-40B4-BE49-F238E27FC236}">
                <a16:creationId xmlns:a16="http://schemas.microsoft.com/office/drawing/2014/main" id="{5F1FE1A5-B04F-60A4-A439-E2CB20554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00" y="1676400"/>
            <a:ext cx="1279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sz="1600">
                <a:latin typeface="Arial" panose="020B0604020202020204" pitchFamily="34" charset="0"/>
              </a:rPr>
              <a:t>who is there</a:t>
            </a:r>
          </a:p>
        </p:txBody>
      </p:sp>
      <p:sp>
        <p:nvSpPr>
          <p:cNvPr id="121869" name="Oval 13">
            <a:extLst>
              <a:ext uri="{FF2B5EF4-FFF2-40B4-BE49-F238E27FC236}">
                <a16:creationId xmlns:a16="http://schemas.microsoft.com/office/drawing/2014/main" id="{3270E205-8506-CC53-9900-84C9F6417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725" y="3657600"/>
            <a:ext cx="685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121870" name="Line 14">
            <a:extLst>
              <a:ext uri="{FF2B5EF4-FFF2-40B4-BE49-F238E27FC236}">
                <a16:creationId xmlns:a16="http://schemas.microsoft.com/office/drawing/2014/main" id="{10829C91-EDCB-193C-7671-32E66EB189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43625" y="2057400"/>
            <a:ext cx="1524000" cy="0"/>
          </a:xfrm>
          <a:prstGeom prst="line">
            <a:avLst/>
          </a:prstGeom>
          <a:noFill/>
          <a:ln w="76200">
            <a:solidFill>
              <a:srgbClr val="2F8B2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871" name="Line 15">
            <a:extLst>
              <a:ext uri="{FF2B5EF4-FFF2-40B4-BE49-F238E27FC236}">
                <a16:creationId xmlns:a16="http://schemas.microsoft.com/office/drawing/2014/main" id="{8A0385EE-CD07-7277-D543-6437D25BC6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38825" y="2514600"/>
            <a:ext cx="762000" cy="1066800"/>
          </a:xfrm>
          <a:prstGeom prst="line">
            <a:avLst/>
          </a:prstGeom>
          <a:noFill/>
          <a:ln w="76200">
            <a:solidFill>
              <a:srgbClr val="2F8B2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872" name="Line 16">
            <a:extLst>
              <a:ext uri="{FF2B5EF4-FFF2-40B4-BE49-F238E27FC236}">
                <a16:creationId xmlns:a16="http://schemas.microsoft.com/office/drawing/2014/main" id="{0B6B988A-127E-CF8F-FF41-A1BF64F1F8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43625" y="2362200"/>
            <a:ext cx="1371600" cy="609600"/>
          </a:xfrm>
          <a:prstGeom prst="line">
            <a:avLst/>
          </a:prstGeom>
          <a:noFill/>
          <a:ln w="76200">
            <a:solidFill>
              <a:srgbClr val="2F8B2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1873" name="Group 17">
            <a:extLst>
              <a:ext uri="{FF2B5EF4-FFF2-40B4-BE49-F238E27FC236}">
                <a16:creationId xmlns:a16="http://schemas.microsoft.com/office/drawing/2014/main" id="{989E0513-B231-C7A3-A33A-6EBF35A0DDA4}"/>
              </a:ext>
            </a:extLst>
          </p:cNvPr>
          <p:cNvGrpSpPr>
            <a:grpSpLocks/>
          </p:cNvGrpSpPr>
          <p:nvPr/>
        </p:nvGrpSpPr>
        <p:grpSpPr bwMode="auto">
          <a:xfrm>
            <a:off x="7134225" y="2895600"/>
            <a:ext cx="1704975" cy="1038225"/>
            <a:chOff x="4464" y="1920"/>
            <a:chExt cx="1074" cy="654"/>
          </a:xfrm>
        </p:grpSpPr>
        <p:sp>
          <p:nvSpPr>
            <p:cNvPr id="121874" name="Text Box 18">
              <a:extLst>
                <a:ext uri="{FF2B5EF4-FFF2-40B4-BE49-F238E27FC236}">
                  <a16:creationId xmlns:a16="http://schemas.microsoft.com/office/drawing/2014/main" id="{CC73974D-1D87-029C-8F9B-749A0A80BF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64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altLang="en-US" sz="1600">
                  <a:latin typeface="Arial" panose="020B0604020202020204" pitchFamily="34" charset="0"/>
                </a:rPr>
                <a:t>how did </a:t>
              </a:r>
              <a:br>
                <a:rPr lang="en-GB" altLang="en-US" sz="1600">
                  <a:latin typeface="Arial" panose="020B0604020202020204" pitchFamily="34" charset="0"/>
                </a:rPr>
              </a:br>
              <a:r>
                <a:rPr lang="en-GB" altLang="en-US" sz="1600">
                  <a:latin typeface="Arial" panose="020B0604020202020204" pitchFamily="34" charset="0"/>
                </a:rPr>
                <a:t>it happen</a:t>
              </a:r>
            </a:p>
          </p:txBody>
        </p:sp>
        <p:sp>
          <p:nvSpPr>
            <p:cNvPr id="121875" name="Line 19">
              <a:extLst>
                <a:ext uri="{FF2B5EF4-FFF2-40B4-BE49-F238E27FC236}">
                  <a16:creationId xmlns:a16="http://schemas.microsoft.com/office/drawing/2014/main" id="{C6919E78-F467-8457-F720-996CEBF076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1920"/>
              <a:ext cx="432" cy="43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21876" name="Picture 20">
            <a:extLst>
              <a:ext uri="{FF2B5EF4-FFF2-40B4-BE49-F238E27FC236}">
                <a16:creationId xmlns:a16="http://schemas.microsoft.com/office/drawing/2014/main" id="{FAE5A16A-D211-9EEC-E80B-51F41AC1E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38600"/>
            <a:ext cx="2514600" cy="250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27481801-37DC-7C99-D0AE-ECFE45F3A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TOWER – </a:t>
            </a:r>
            <a:r>
              <a:rPr lang="en-GB" altLang="en-US" sz="3200"/>
              <a:t>workspace awareness</a:t>
            </a:r>
            <a:endParaRPr lang="en-GB" altLang="en-US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311C9881-55F3-3950-4B54-3502A744F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virtual ‘space’</a:t>
            </a:r>
          </a:p>
          <a:p>
            <a:pPr lvl="1"/>
            <a:r>
              <a:rPr lang="en-GB" altLang="en-US"/>
              <a:t>work objects (files etc.) shown as buildings</a:t>
            </a:r>
          </a:p>
          <a:p>
            <a:pPr lvl="1"/>
            <a:r>
              <a:rPr lang="en-GB" altLang="en-US"/>
              <a:t>avatars where other people are working</a:t>
            </a:r>
          </a:p>
          <a:p>
            <a:pPr lvl="1"/>
            <a:r>
              <a:rPr lang="en-GB" altLang="en-US"/>
              <a:t>built over flexible event infrastructure</a:t>
            </a:r>
          </a:p>
        </p:txBody>
      </p:sp>
      <p:pic>
        <p:nvPicPr>
          <p:cNvPr id="122884" name="Picture 4">
            <a:extLst>
              <a:ext uri="{FF2B5EF4-FFF2-40B4-BE49-F238E27FC236}">
                <a16:creationId xmlns:a16="http://schemas.microsoft.com/office/drawing/2014/main" id="{980EF226-7535-AA67-19FA-DED934B23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885" name="Group 5">
            <a:extLst>
              <a:ext uri="{FF2B5EF4-FFF2-40B4-BE49-F238E27FC236}">
                <a16:creationId xmlns:a16="http://schemas.microsoft.com/office/drawing/2014/main" id="{BFDAA5C1-852D-197B-98CD-EB9A9D9825D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962400"/>
            <a:ext cx="6019800" cy="2649538"/>
            <a:chOff x="192" y="1536"/>
            <a:chExt cx="5232" cy="2304"/>
          </a:xfrm>
        </p:grpSpPr>
        <p:sp>
          <p:nvSpPr>
            <p:cNvPr id="122886" name="Rectangle 6">
              <a:extLst>
                <a:ext uri="{FF2B5EF4-FFF2-40B4-BE49-F238E27FC236}">
                  <a16:creationId xmlns:a16="http://schemas.microsoft.com/office/drawing/2014/main" id="{0D1FC7D3-6F11-C2CA-D9B1-C85A3875E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536"/>
              <a:ext cx="5232" cy="2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22887" name="Picture 7">
              <a:extLst>
                <a:ext uri="{FF2B5EF4-FFF2-40B4-BE49-F238E27FC236}">
                  <a16:creationId xmlns:a16="http://schemas.microsoft.com/office/drawing/2014/main" id="{7068EBDD-9EB9-D28B-5193-7C37CA0B70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581"/>
              <a:ext cx="2400" cy="1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888" name="Picture 8">
              <a:extLst>
                <a:ext uri="{FF2B5EF4-FFF2-40B4-BE49-F238E27FC236}">
                  <a16:creationId xmlns:a16="http://schemas.microsoft.com/office/drawing/2014/main" id="{FE309343-FCEB-9E57-18F4-14038F7EBA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023"/>
              <a:ext cx="3201" cy="1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889" name="Picture 9">
              <a:extLst>
                <a:ext uri="{FF2B5EF4-FFF2-40B4-BE49-F238E27FC236}">
                  <a16:creationId xmlns:a16="http://schemas.microsoft.com/office/drawing/2014/main" id="{2983C98B-D84B-A357-45A9-D9B7C11DE5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3072"/>
              <a:ext cx="3241" cy="6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2890" name="Text Box 10">
            <a:extLst>
              <a:ext uri="{FF2B5EF4-FFF2-40B4-BE49-F238E27FC236}">
                <a16:creationId xmlns:a16="http://schemas.microsoft.com/office/drawing/2014/main" id="{C5A6BDFC-937D-DBA1-A8E7-7F0458750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319838"/>
            <a:ext cx="24876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Verdana" panose="020B0604030504040204" pitchFamily="34" charset="0"/>
              </a:rPr>
              <a:t>see http://tower.gmd.de/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FE383E7D-E976-038B-92EE-5BBCEF2484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implementing groupware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EF82D3E-558C-D9A7-1628-5BF8888EEB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/>
              <a:t>feedback and network delays</a:t>
            </a:r>
          </a:p>
          <a:p>
            <a:r>
              <a:rPr lang="en-GB" altLang="en-US"/>
              <a:t>architectures for groupware</a:t>
            </a:r>
          </a:p>
          <a:p>
            <a:r>
              <a:rPr lang="en-GB" altLang="en-US"/>
              <a:t>feedthrough and network traffic</a:t>
            </a:r>
          </a:p>
          <a:p>
            <a:r>
              <a:rPr lang="en-GB" altLang="en-US"/>
              <a:t>toolkits, robustness and scaling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DA2097C-6731-07DC-D304-DA84F1278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Feedback and network delays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B33C765-9D1B-6F2A-5A95-220D47FBA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000"/>
              <a:t>At least 2 network messages + four context switches</a:t>
            </a:r>
          </a:p>
          <a:p>
            <a:pPr>
              <a:buFontTx/>
              <a:buNone/>
            </a:pPr>
            <a:r>
              <a:rPr lang="en-GB" altLang="en-US" sz="2000"/>
              <a:t>With protocols 4 or more network messages</a:t>
            </a:r>
          </a:p>
        </p:txBody>
      </p:sp>
      <p:grpSp>
        <p:nvGrpSpPr>
          <p:cNvPr id="75826" name="Group 50">
            <a:extLst>
              <a:ext uri="{FF2B5EF4-FFF2-40B4-BE49-F238E27FC236}">
                <a16:creationId xmlns:a16="http://schemas.microsoft.com/office/drawing/2014/main" id="{245944AE-EE9D-53DA-849A-FB6445EA115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8458200" cy="2514600"/>
            <a:chOff x="192" y="1248"/>
            <a:chExt cx="5328" cy="1584"/>
          </a:xfrm>
        </p:grpSpPr>
        <p:sp>
          <p:nvSpPr>
            <p:cNvPr id="75780" name="Rectangle 4">
              <a:extLst>
                <a:ext uri="{FF2B5EF4-FFF2-40B4-BE49-F238E27FC236}">
                  <a16:creationId xmlns:a16="http://schemas.microsoft.com/office/drawing/2014/main" id="{D6D722BC-D5AD-040A-018E-BAC8DD190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" y="1327"/>
              <a:ext cx="836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screen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feedback</a:t>
              </a:r>
            </a:p>
          </p:txBody>
        </p:sp>
        <p:sp>
          <p:nvSpPr>
            <p:cNvPr id="75781" name="Rectangle 5">
              <a:extLst>
                <a:ext uri="{FF2B5EF4-FFF2-40B4-BE49-F238E27FC236}">
                  <a16:creationId xmlns:a16="http://schemas.microsoft.com/office/drawing/2014/main" id="{12D5CAB6-DC49-EE52-7851-1B6A98DBA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448"/>
              <a:ext cx="95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000">
                  <a:latin typeface="Verdana" panose="020B0604030504040204" pitchFamily="34" charset="0"/>
                </a:rPr>
                <a:t>user types</a:t>
              </a:r>
            </a:p>
          </p:txBody>
        </p:sp>
        <p:sp>
          <p:nvSpPr>
            <p:cNvPr id="75782" name="Rectangle 6">
              <a:extLst>
                <a:ext uri="{FF2B5EF4-FFF2-40B4-BE49-F238E27FC236}">
                  <a16:creationId xmlns:a16="http://schemas.microsoft.com/office/drawing/2014/main" id="{951F3C9C-378A-21BA-70A4-8078CFF79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248"/>
              <a:ext cx="79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local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machine</a:t>
              </a:r>
            </a:p>
          </p:txBody>
        </p:sp>
        <p:sp>
          <p:nvSpPr>
            <p:cNvPr id="75783" name="Rectangle 7">
              <a:extLst>
                <a:ext uri="{FF2B5EF4-FFF2-40B4-BE49-F238E27FC236}">
                  <a16:creationId xmlns:a16="http://schemas.microsoft.com/office/drawing/2014/main" id="{5B7C56C6-2414-1B80-ACBD-9A2A71A4F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2550"/>
              <a:ext cx="54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client</a:t>
              </a:r>
            </a:p>
          </p:txBody>
        </p:sp>
        <p:sp>
          <p:nvSpPr>
            <p:cNvPr id="75784" name="Rectangle 8">
              <a:extLst>
                <a:ext uri="{FF2B5EF4-FFF2-40B4-BE49-F238E27FC236}">
                  <a16:creationId xmlns:a16="http://schemas.microsoft.com/office/drawing/2014/main" id="{B69AC98A-3A08-ED40-8251-EF0BFAA42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248"/>
              <a:ext cx="79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remote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machine</a:t>
              </a:r>
            </a:p>
          </p:txBody>
        </p:sp>
        <p:sp>
          <p:nvSpPr>
            <p:cNvPr id="75785" name="Rectangle 9">
              <a:extLst>
                <a:ext uri="{FF2B5EF4-FFF2-40B4-BE49-F238E27FC236}">
                  <a16:creationId xmlns:a16="http://schemas.microsoft.com/office/drawing/2014/main" id="{D484752C-7839-CF2A-65C1-2E1299344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2579"/>
              <a:ext cx="620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000">
                  <a:latin typeface="Verdana" panose="020B0604030504040204" pitchFamily="34" charset="0"/>
                </a:rPr>
                <a:t>server</a:t>
              </a:r>
            </a:p>
          </p:txBody>
        </p:sp>
        <p:sp>
          <p:nvSpPr>
            <p:cNvPr id="75786" name="Rectangle 10">
              <a:extLst>
                <a:ext uri="{FF2B5EF4-FFF2-40B4-BE49-F238E27FC236}">
                  <a16:creationId xmlns:a16="http://schemas.microsoft.com/office/drawing/2014/main" id="{D91F11DD-F9F5-94E3-182C-AE1505583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" y="1268"/>
              <a:ext cx="984" cy="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remote</a:t>
              </a:r>
            </a:p>
            <a:p>
              <a:pPr algn="ctr"/>
              <a:r>
                <a:rPr lang="en-GB" altLang="en-US" sz="2000">
                  <a:latin typeface="Verdana" panose="020B0604030504040204" pitchFamily="34" charset="0"/>
                </a:rPr>
                <a:t>application</a:t>
              </a:r>
            </a:p>
          </p:txBody>
        </p:sp>
        <p:pic>
          <p:nvPicPr>
            <p:cNvPr id="75787" name="Picture 11">
              <a:extLst>
                <a:ext uri="{FF2B5EF4-FFF2-40B4-BE49-F238E27FC236}">
                  <a16:creationId xmlns:a16="http://schemas.microsoft.com/office/drawing/2014/main" id="{F45BD035-D681-A261-83AE-BD1CDA3F85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00" y="2208"/>
              <a:ext cx="361" cy="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788" name="Picture 12">
              <a:extLst>
                <a:ext uri="{FF2B5EF4-FFF2-40B4-BE49-F238E27FC236}">
                  <a16:creationId xmlns:a16="http://schemas.microsoft.com/office/drawing/2014/main" id="{305A0F07-D20E-38AD-7ABE-8220E3AC0D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96" y="1488"/>
              <a:ext cx="536" cy="5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789" name="AutoShape 13">
              <a:extLst>
                <a:ext uri="{FF2B5EF4-FFF2-40B4-BE49-F238E27FC236}">
                  <a16:creationId xmlns:a16="http://schemas.microsoft.com/office/drawing/2014/main" id="{73A4A74A-929D-0B0C-E9E0-2EE086277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872"/>
              <a:ext cx="480" cy="48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0" name="Rectangle 14">
              <a:extLst>
                <a:ext uri="{FF2B5EF4-FFF2-40B4-BE49-F238E27FC236}">
                  <a16:creationId xmlns:a16="http://schemas.microsoft.com/office/drawing/2014/main" id="{B41A45E5-4825-0B0D-D1A0-AACA7986A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28"/>
              <a:ext cx="67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1" name="Rectangle 15">
              <a:extLst>
                <a:ext uri="{FF2B5EF4-FFF2-40B4-BE49-F238E27FC236}">
                  <a16:creationId xmlns:a16="http://schemas.microsoft.com/office/drawing/2014/main" id="{EA31C773-EC46-2917-F4E2-6899544CD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728"/>
              <a:ext cx="67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2" name="AutoShape 16">
              <a:extLst>
                <a:ext uri="{FF2B5EF4-FFF2-40B4-BE49-F238E27FC236}">
                  <a16:creationId xmlns:a16="http://schemas.microsoft.com/office/drawing/2014/main" id="{11C5C30B-6E4A-2E0E-9F20-74597185E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728"/>
              <a:ext cx="672" cy="576"/>
            </a:xfrm>
            <a:prstGeom prst="hexagon">
              <a:avLst>
                <a:gd name="adj" fmla="val 29167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8" name="Oval 22">
              <a:extLst>
                <a:ext uri="{FF2B5EF4-FFF2-40B4-BE49-F238E27FC236}">
                  <a16:creationId xmlns:a16="http://schemas.microsoft.com/office/drawing/2014/main" id="{C3EEF695-1713-E55C-B676-52DDBF4C6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824"/>
              <a:ext cx="384" cy="384"/>
            </a:xfrm>
            <a:prstGeom prst="ellips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5796" name="Group 20">
              <a:extLst>
                <a:ext uri="{FF2B5EF4-FFF2-40B4-BE49-F238E27FC236}">
                  <a16:creationId xmlns:a16="http://schemas.microsoft.com/office/drawing/2014/main" id="{8536D3A9-63D8-72F9-6D2F-018E4D41E6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1728"/>
              <a:ext cx="432" cy="576"/>
              <a:chOff x="4560" y="1440"/>
              <a:chExt cx="432" cy="576"/>
            </a:xfrm>
          </p:grpSpPr>
          <p:sp>
            <p:nvSpPr>
              <p:cNvPr id="75793" name="AutoShape 17">
                <a:extLst>
                  <a:ext uri="{FF2B5EF4-FFF2-40B4-BE49-F238E27FC236}">
                    <a16:creationId xmlns:a16="http://schemas.microsoft.com/office/drawing/2014/main" id="{311D50EA-6820-00B8-E76F-4955B1238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728"/>
                <a:ext cx="192" cy="288"/>
              </a:xfrm>
              <a:prstGeom prst="rtTriangl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794" name="AutoShape 18">
                <a:extLst>
                  <a:ext uri="{FF2B5EF4-FFF2-40B4-BE49-F238E27FC236}">
                    <a16:creationId xmlns:a16="http://schemas.microsoft.com/office/drawing/2014/main" id="{82646874-6451-667D-B9BD-FB65A9E7C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00" y="1440"/>
                <a:ext cx="192" cy="288"/>
              </a:xfrm>
              <a:prstGeom prst="rtTriangl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795" name="Rectangle 19">
                <a:extLst>
                  <a:ext uri="{FF2B5EF4-FFF2-40B4-BE49-F238E27FC236}">
                    <a16:creationId xmlns:a16="http://schemas.microsoft.com/office/drawing/2014/main" id="{877F54FF-BCEC-20AD-227D-5BE358936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240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5797" name="AutoShape 21">
              <a:extLst>
                <a:ext uri="{FF2B5EF4-FFF2-40B4-BE49-F238E27FC236}">
                  <a16:creationId xmlns:a16="http://schemas.microsoft.com/office/drawing/2014/main" id="{49B3C7A8-7627-081D-B153-FAFC5FE02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728"/>
              <a:ext cx="672" cy="576"/>
            </a:xfrm>
            <a:prstGeom prst="hexagon">
              <a:avLst>
                <a:gd name="adj" fmla="val 29167"/>
                <a:gd name="vf" fmla="val 11547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9" name="Line 23">
              <a:extLst>
                <a:ext uri="{FF2B5EF4-FFF2-40B4-BE49-F238E27FC236}">
                  <a16:creationId xmlns:a16="http://schemas.microsoft.com/office/drawing/2014/main" id="{78AA4819-1B9E-E9E8-251F-FEAAD9831A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824"/>
              <a:ext cx="384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0" name="Line 24">
              <a:extLst>
                <a:ext uri="{FF2B5EF4-FFF2-40B4-BE49-F238E27FC236}">
                  <a16:creationId xmlns:a16="http://schemas.microsoft.com/office/drawing/2014/main" id="{5EC4E5A0-F7D2-1E22-2E91-087DC93F0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208"/>
              <a:ext cx="384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1" name="Line 25">
              <a:extLst>
                <a:ext uri="{FF2B5EF4-FFF2-40B4-BE49-F238E27FC236}">
                  <a16:creationId xmlns:a16="http://schemas.microsoft.com/office/drawing/2014/main" id="{AB37D137-0BD5-8153-8036-E28264255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824"/>
              <a:ext cx="672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2" name="Line 26">
              <a:extLst>
                <a:ext uri="{FF2B5EF4-FFF2-40B4-BE49-F238E27FC236}">
                  <a16:creationId xmlns:a16="http://schemas.microsoft.com/office/drawing/2014/main" id="{677C673A-D522-C10F-F60C-3E28C190D6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1824"/>
              <a:ext cx="720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3" name="Line 27">
              <a:extLst>
                <a:ext uri="{FF2B5EF4-FFF2-40B4-BE49-F238E27FC236}">
                  <a16:creationId xmlns:a16="http://schemas.microsoft.com/office/drawing/2014/main" id="{96F4A65F-7F63-3213-FDD6-B15F7FC7CF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824"/>
              <a:ext cx="672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4" name="Line 28">
              <a:extLst>
                <a:ext uri="{FF2B5EF4-FFF2-40B4-BE49-F238E27FC236}">
                  <a16:creationId xmlns:a16="http://schemas.microsoft.com/office/drawing/2014/main" id="{465B8205-B399-AE03-C46E-3F47728DB4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2208"/>
              <a:ext cx="672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5" name="Line 29">
              <a:extLst>
                <a:ext uri="{FF2B5EF4-FFF2-40B4-BE49-F238E27FC236}">
                  <a16:creationId xmlns:a16="http://schemas.microsoft.com/office/drawing/2014/main" id="{7591F090-3DFE-D778-C743-5E2C60F025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2208"/>
              <a:ext cx="720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6" name="Line 30">
              <a:extLst>
                <a:ext uri="{FF2B5EF4-FFF2-40B4-BE49-F238E27FC236}">
                  <a16:creationId xmlns:a16="http://schemas.microsoft.com/office/drawing/2014/main" id="{BF939DA7-A7D8-F8A8-13F1-95A185DC5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04" y="2208"/>
              <a:ext cx="672" cy="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7" name="Line 31">
              <a:extLst>
                <a:ext uri="{FF2B5EF4-FFF2-40B4-BE49-F238E27FC236}">
                  <a16:creationId xmlns:a16="http://schemas.microsoft.com/office/drawing/2014/main" id="{95D37F04-C0A4-6FA3-2183-C977D517D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680"/>
              <a:ext cx="672" cy="144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08" name="Line 32">
              <a:extLst>
                <a:ext uri="{FF2B5EF4-FFF2-40B4-BE49-F238E27FC236}">
                  <a16:creationId xmlns:a16="http://schemas.microsoft.com/office/drawing/2014/main" id="{DEFCBD21-6DDA-38FB-01C0-376F3877A4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2208"/>
              <a:ext cx="672" cy="144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14" name="Oval 38">
              <a:extLst>
                <a:ext uri="{FF2B5EF4-FFF2-40B4-BE49-F238E27FC236}">
                  <a16:creationId xmlns:a16="http://schemas.microsoft.com/office/drawing/2014/main" id="{BF1DCC3A-FEAC-CCBB-2654-95813AD08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5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75815" name="Oval 39">
              <a:extLst>
                <a:ext uri="{FF2B5EF4-FFF2-40B4-BE49-F238E27FC236}">
                  <a16:creationId xmlns:a16="http://schemas.microsoft.com/office/drawing/2014/main" id="{2708BEC2-9696-87FB-BE7C-99FB3E062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75816" name="Oval 40">
              <a:extLst>
                <a:ext uri="{FF2B5EF4-FFF2-40B4-BE49-F238E27FC236}">
                  <a16:creationId xmlns:a16="http://schemas.microsoft.com/office/drawing/2014/main" id="{2046A3C1-D2B8-E82C-8499-1B03AF655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2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75817" name="Oval 41">
              <a:extLst>
                <a:ext uri="{FF2B5EF4-FFF2-40B4-BE49-F238E27FC236}">
                  <a16:creationId xmlns:a16="http://schemas.microsoft.com/office/drawing/2014/main" id="{17EF31B6-318C-607C-049A-5BBAF2D28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75818" name="Oval 42">
              <a:extLst>
                <a:ext uri="{FF2B5EF4-FFF2-40B4-BE49-F238E27FC236}">
                  <a16:creationId xmlns:a16="http://schemas.microsoft.com/office/drawing/2014/main" id="{B713A2AF-610D-2E2C-5882-950BCD228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0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75819" name="Oval 43">
              <a:extLst>
                <a:ext uri="{FF2B5EF4-FFF2-40B4-BE49-F238E27FC236}">
                  <a16:creationId xmlns:a16="http://schemas.microsoft.com/office/drawing/2014/main" id="{3D3CAC13-A282-75E7-4673-6C49FCD38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75820" name="Oval 44">
              <a:extLst>
                <a:ext uri="{FF2B5EF4-FFF2-40B4-BE49-F238E27FC236}">
                  <a16:creationId xmlns:a16="http://schemas.microsoft.com/office/drawing/2014/main" id="{9271A9DD-3402-2E7F-0B34-36B4F1D76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75821" name="AutoShape 45">
              <a:extLst>
                <a:ext uri="{FF2B5EF4-FFF2-40B4-BE49-F238E27FC236}">
                  <a16:creationId xmlns:a16="http://schemas.microsoft.com/office/drawing/2014/main" id="{A701C316-C9C5-2D80-84D9-2132DB0D91D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440" y="1704"/>
              <a:ext cx="144" cy="1632"/>
            </a:xfrm>
            <a:prstGeom prst="leftBrace">
              <a:avLst>
                <a:gd name="adj1" fmla="val 3415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822" name="Oval 46">
              <a:extLst>
                <a:ext uri="{FF2B5EF4-FFF2-40B4-BE49-F238E27FC236}">
                  <a16:creationId xmlns:a16="http://schemas.microsoft.com/office/drawing/2014/main" id="{9F17F207-66C8-D37C-6C4A-4125DE025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75823" name="Oval 47">
              <a:extLst>
                <a:ext uri="{FF2B5EF4-FFF2-40B4-BE49-F238E27FC236}">
                  <a16:creationId xmlns:a16="http://schemas.microsoft.com/office/drawing/2014/main" id="{0EC0DF87-350C-A7A1-5C15-63F2AD65F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75825" name="Rectangle 49">
              <a:extLst>
                <a:ext uri="{FF2B5EF4-FFF2-40B4-BE49-F238E27FC236}">
                  <a16:creationId xmlns:a16="http://schemas.microsoft.com/office/drawing/2014/main" id="{693AF97D-B9AD-8699-FBDE-A4C874AB5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584"/>
              <a:ext cx="637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600">
                  <a:latin typeface="Verdana" panose="020B0604030504040204" pitchFamily="34" charset="0"/>
                </a:rPr>
                <a:t>network</a:t>
              </a:r>
            </a:p>
          </p:txBody>
        </p:sp>
      </p:grp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F753E9C9-E3E0-A4AC-C012-0C575F8A8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Types of architecture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DA95BFC-5078-01E7-EC7A-5065DB881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centralised – </a:t>
            </a:r>
            <a:r>
              <a:rPr lang="en-GB" altLang="en-US" sz="1800"/>
              <a:t>single copy of application and data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client-server – simplest case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N.B. opposite of X windows client/server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master-slave special case of client-server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N.B. server merged with one client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replicated – </a:t>
            </a:r>
            <a:r>
              <a:rPr lang="en-GB" altLang="en-US" sz="1800"/>
              <a:t>copy on each workstation</a:t>
            </a:r>
            <a:endParaRPr lang="en-GB" altLang="en-US" sz="2000"/>
          </a:p>
          <a:p>
            <a:pPr lvl="1">
              <a:lnSpc>
                <a:spcPct val="90000"/>
              </a:lnSpc>
            </a:pPr>
            <a:r>
              <a:rPr lang="en-GB" altLang="en-US" sz="1800"/>
              <a:t>also called peer-peer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+ local feedback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race conditions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800"/>
              <a:t>Often ‘half way’ architectures: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local copy of application + central database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local cache of data for feedback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some hidden locking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036CF020-F578-AF23-A02A-F2F3CE690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Client-server architecture</a:t>
            </a:r>
          </a:p>
        </p:txBody>
      </p:sp>
      <p:sp>
        <p:nvSpPr>
          <p:cNvPr id="107523" name="Oval 3">
            <a:extLst>
              <a:ext uri="{FF2B5EF4-FFF2-40B4-BE49-F238E27FC236}">
                <a16:creationId xmlns:a16="http://schemas.microsoft.com/office/drawing/2014/main" id="{1B79F41E-AE69-7049-85D0-BF96E9A99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048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client 1</a:t>
            </a:r>
          </a:p>
        </p:txBody>
      </p:sp>
      <p:sp>
        <p:nvSpPr>
          <p:cNvPr id="107524" name="Oval 4">
            <a:extLst>
              <a:ext uri="{FF2B5EF4-FFF2-40B4-BE49-F238E27FC236}">
                <a16:creationId xmlns:a16="http://schemas.microsoft.com/office/drawing/2014/main" id="{0627C91F-9635-E7B8-D526-3FAEBFFC2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00600"/>
            <a:ext cx="12192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>
                <a:latin typeface="Arial" panose="020B0604020202020204" pitchFamily="34" charset="0"/>
              </a:rPr>
              <a:t>server</a:t>
            </a:r>
          </a:p>
        </p:txBody>
      </p:sp>
      <p:sp>
        <p:nvSpPr>
          <p:cNvPr id="107525" name="Oval 5">
            <a:extLst>
              <a:ext uri="{FF2B5EF4-FFF2-40B4-BE49-F238E27FC236}">
                <a16:creationId xmlns:a16="http://schemas.microsoft.com/office/drawing/2014/main" id="{87773090-D5C7-DF25-1280-1A327ACEB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client 2</a:t>
            </a:r>
          </a:p>
        </p:txBody>
      </p:sp>
      <p:sp>
        <p:nvSpPr>
          <p:cNvPr id="107526" name="Oval 6">
            <a:extLst>
              <a:ext uri="{FF2B5EF4-FFF2-40B4-BE49-F238E27FC236}">
                <a16:creationId xmlns:a16="http://schemas.microsoft.com/office/drawing/2014/main" id="{FCD9D650-81B8-1881-EF9C-C2CE43918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048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client n</a:t>
            </a:r>
          </a:p>
        </p:txBody>
      </p:sp>
      <p:sp>
        <p:nvSpPr>
          <p:cNvPr id="107527" name="Text Box 7">
            <a:extLst>
              <a:ext uri="{FF2B5EF4-FFF2-40B4-BE49-F238E27FC236}">
                <a16:creationId xmlns:a16="http://schemas.microsoft.com/office/drawing/2014/main" id="{A8BC12A7-AA24-875C-B8A0-692BC84D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225" y="21336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user 1</a:t>
            </a:r>
          </a:p>
        </p:txBody>
      </p:sp>
      <p:sp>
        <p:nvSpPr>
          <p:cNvPr id="107528" name="Text Box 8">
            <a:extLst>
              <a:ext uri="{FF2B5EF4-FFF2-40B4-BE49-F238E27FC236}">
                <a16:creationId xmlns:a16="http://schemas.microsoft.com/office/drawing/2014/main" id="{F4CA0A9A-1146-C3FC-55C5-E3A1BDC0F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025" y="21336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user 2</a:t>
            </a:r>
          </a:p>
        </p:txBody>
      </p:sp>
      <p:sp>
        <p:nvSpPr>
          <p:cNvPr id="107529" name="Text Box 9">
            <a:extLst>
              <a:ext uri="{FF2B5EF4-FFF2-40B4-BE49-F238E27FC236}">
                <a16:creationId xmlns:a16="http://schemas.microsoft.com/office/drawing/2014/main" id="{1F6F2823-668E-5CDD-E39B-3602FFCC9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2147888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user n</a:t>
            </a:r>
          </a:p>
        </p:txBody>
      </p:sp>
      <p:sp>
        <p:nvSpPr>
          <p:cNvPr id="107530" name="Line 10">
            <a:extLst>
              <a:ext uri="{FF2B5EF4-FFF2-40B4-BE49-F238E27FC236}">
                <a16:creationId xmlns:a16="http://schemas.microsoft.com/office/drawing/2014/main" id="{717AB820-D527-1894-D435-CA2F8D2B3D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590800"/>
            <a:ext cx="0" cy="457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1" name="Line 11">
            <a:extLst>
              <a:ext uri="{FF2B5EF4-FFF2-40B4-BE49-F238E27FC236}">
                <a16:creationId xmlns:a16="http://schemas.microsoft.com/office/drawing/2014/main" id="{ABE3E1FA-411F-4D78-3366-4B59F71E67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81200" y="2514600"/>
            <a:ext cx="0" cy="457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2" name="Line 12">
            <a:extLst>
              <a:ext uri="{FF2B5EF4-FFF2-40B4-BE49-F238E27FC236}">
                <a16:creationId xmlns:a16="http://schemas.microsoft.com/office/drawing/2014/main" id="{FB8BDE8A-5AE5-A93D-D401-B7DA96FE85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590800"/>
            <a:ext cx="0" cy="457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3" name="Line 13">
            <a:extLst>
              <a:ext uri="{FF2B5EF4-FFF2-40B4-BE49-F238E27FC236}">
                <a16:creationId xmlns:a16="http://schemas.microsoft.com/office/drawing/2014/main" id="{7956C66B-6646-FFF1-759D-915F88D07D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2514600"/>
            <a:ext cx="0" cy="457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4" name="Line 14">
            <a:extLst>
              <a:ext uri="{FF2B5EF4-FFF2-40B4-BE49-F238E27FC236}">
                <a16:creationId xmlns:a16="http://schemas.microsoft.com/office/drawing/2014/main" id="{71DF6FDC-0988-EC97-D0EB-85012AEE7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590800"/>
            <a:ext cx="0" cy="457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5" name="Line 15">
            <a:extLst>
              <a:ext uri="{FF2B5EF4-FFF2-40B4-BE49-F238E27FC236}">
                <a16:creationId xmlns:a16="http://schemas.microsoft.com/office/drawing/2014/main" id="{8479896F-8A82-2930-2097-50F7973787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62800" y="2514600"/>
            <a:ext cx="0" cy="457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6" name="Line 16">
            <a:extLst>
              <a:ext uri="{FF2B5EF4-FFF2-40B4-BE49-F238E27FC236}">
                <a16:creationId xmlns:a16="http://schemas.microsoft.com/office/drawing/2014/main" id="{0EC9295C-458B-9FA1-B49D-4FC7D5612E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886200"/>
            <a:ext cx="1600200" cy="1219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7" name="Line 17">
            <a:extLst>
              <a:ext uri="{FF2B5EF4-FFF2-40B4-BE49-F238E27FC236}">
                <a16:creationId xmlns:a16="http://schemas.microsoft.com/office/drawing/2014/main" id="{EEB0D6A5-6384-0D3A-B813-AA7486C9E7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3886200"/>
            <a:ext cx="1600200" cy="1219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8" name="Line 18">
            <a:extLst>
              <a:ext uri="{FF2B5EF4-FFF2-40B4-BE49-F238E27FC236}">
                <a16:creationId xmlns:a16="http://schemas.microsoft.com/office/drawing/2014/main" id="{CEF11366-8198-C266-599A-01EA2D0DB6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4038600"/>
            <a:ext cx="533400" cy="838200"/>
          </a:xfrm>
          <a:prstGeom prst="line">
            <a:avLst/>
          </a:prstGeom>
          <a:noFill/>
          <a:ln w="38100">
            <a:solidFill>
              <a:srgbClr val="2E005D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39" name="Text Box 19">
            <a:extLst>
              <a:ext uri="{FF2B5EF4-FFF2-40B4-BE49-F238E27FC236}">
                <a16:creationId xmlns:a16="http://schemas.microsoft.com/office/drawing/2014/main" id="{F2CA5A4C-E141-9766-183B-A97D3ACA2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198813"/>
            <a:ext cx="15557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</a:pPr>
            <a:r>
              <a:rPr lang="en-GB" altLang="en-US" sz="4800"/>
              <a:t>… …</a:t>
            </a:r>
          </a:p>
        </p:txBody>
      </p:sp>
      <p:sp>
        <p:nvSpPr>
          <p:cNvPr id="107540" name="Text Box 20">
            <a:extLst>
              <a:ext uri="{FF2B5EF4-FFF2-40B4-BE49-F238E27FC236}">
                <a16:creationId xmlns:a16="http://schemas.microsoft.com/office/drawing/2014/main" id="{5B691810-ACBC-590E-F6EF-0A71CAEF3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7850" y="2057400"/>
            <a:ext cx="15557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</a:pPr>
            <a:r>
              <a:rPr lang="en-GB" altLang="en-US" sz="4800"/>
              <a:t>… …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B7BEFEE0-F4E2-1511-D813-1ED9E3D58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Shared window architecture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F2AB159-64FC-0C5F-D838-CA90F5053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Non-collaboration aware applications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2000">
                <a:sym typeface="Symbol" pitchFamily="2" charset="2"/>
              </a:rPr>
              <a:t></a:t>
            </a:r>
            <a:r>
              <a:rPr lang="en-GB" altLang="en-US" sz="2000"/>
              <a:t>  </a:t>
            </a:r>
            <a:r>
              <a:rPr lang="en-GB" altLang="en-US" sz="2000" i="1"/>
              <a:t>client/server</a:t>
            </a:r>
            <a:r>
              <a:rPr lang="en-GB" altLang="en-US" sz="2000"/>
              <a:t> approach</a:t>
            </a:r>
            <a:br>
              <a:rPr lang="en-GB" altLang="en-US" sz="2000"/>
            </a:br>
            <a:r>
              <a:rPr lang="en-GB" altLang="en-US" sz="2000"/>
              <a:t>corresponding feedback problems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no ‘functionality’ – in the groupware</a:t>
            </a:r>
            <a:br>
              <a:rPr lang="en-GB" altLang="en-US" sz="2000"/>
            </a:br>
            <a:r>
              <a:rPr lang="en-GB" altLang="en-US" sz="2000"/>
              <a:t>		but must handle </a:t>
            </a:r>
            <a:r>
              <a:rPr lang="en-GB" altLang="en-US" sz="2000" i="1"/>
              <a:t>floor control</a:t>
            </a: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1800"/>
              <a:t>example: shared X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single copy of real application</a:t>
            </a:r>
            <a:r>
              <a:rPr lang="en-GB" altLang="en-US" sz="1600" i="1"/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sz="1600" i="1"/>
              <a:t>user stub</a:t>
            </a:r>
            <a:r>
              <a:rPr lang="en-GB" altLang="en-US" sz="1600"/>
              <a:t> for each user acts as an X application (X client)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one </a:t>
            </a:r>
            <a:r>
              <a:rPr lang="en-GB" altLang="en-US" sz="1600" i="1"/>
              <a:t>application stub</a:t>
            </a:r>
            <a:r>
              <a:rPr lang="en-GB" altLang="en-US" sz="1600"/>
              <a:t> acts like X server for real application</a:t>
            </a:r>
            <a:r>
              <a:rPr lang="en-GB" altLang="en-US" sz="1600" i="1"/>
              <a:t> </a:t>
            </a:r>
            <a:endParaRPr lang="en-GB" altLang="en-US" sz="1600"/>
          </a:p>
          <a:p>
            <a:pPr lvl="1">
              <a:lnSpc>
                <a:spcPct val="90000"/>
              </a:lnSpc>
            </a:pPr>
            <a:r>
              <a:rPr lang="en-GB" altLang="en-US" sz="1600" i="1"/>
              <a:t>user stub</a:t>
            </a:r>
            <a:r>
              <a:rPr lang="en-GB" altLang="en-US" sz="1600"/>
              <a:t> passes events to single </a:t>
            </a:r>
            <a:r>
              <a:rPr lang="en-GB" altLang="en-US" sz="1600" i="1"/>
              <a:t>application stub</a:t>
            </a:r>
            <a:endParaRPr lang="en-GB" altLang="en-US" sz="1600"/>
          </a:p>
          <a:p>
            <a:pPr lvl="1">
              <a:lnSpc>
                <a:spcPct val="90000"/>
              </a:lnSpc>
            </a:pPr>
            <a:r>
              <a:rPr lang="en-GB" altLang="en-US" sz="1600"/>
              <a:t>stubs merge X events coming in</a:t>
            </a:r>
            <a:br>
              <a:rPr lang="en-GB" altLang="en-US" sz="1600"/>
            </a:br>
            <a:r>
              <a:rPr lang="en-GB" altLang="en-US" sz="1600"/>
              <a:t>and replicate X lib calls going out (strictly protocol)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238F2A3D-3E37-693E-8356-D946C454C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Shared </a:t>
            </a:r>
            <a:r>
              <a:rPr lang="en-GB" altLang="en-US" sz="4000">
                <a:latin typeface="Times New Roman" panose="02020603050405020304" pitchFamily="18" charset="0"/>
              </a:rPr>
              <a:t>X</a:t>
            </a:r>
            <a:endParaRPr lang="en-GB" altLang="en-US" sz="3200"/>
          </a:p>
        </p:txBody>
      </p:sp>
      <p:grpSp>
        <p:nvGrpSpPr>
          <p:cNvPr id="108606" name="Group 62">
            <a:extLst>
              <a:ext uri="{FF2B5EF4-FFF2-40B4-BE49-F238E27FC236}">
                <a16:creationId xmlns:a16="http://schemas.microsoft.com/office/drawing/2014/main" id="{2E42450B-206A-4C8A-33BA-55B42D95B620}"/>
              </a:ext>
            </a:extLst>
          </p:cNvPr>
          <p:cNvGrpSpPr>
            <a:grpSpLocks/>
          </p:cNvGrpSpPr>
          <p:nvPr/>
        </p:nvGrpSpPr>
        <p:grpSpPr bwMode="auto">
          <a:xfrm>
            <a:off x="4271963" y="1676400"/>
            <a:ext cx="4643437" cy="4953000"/>
            <a:chOff x="2739" y="1056"/>
            <a:chExt cx="2925" cy="3120"/>
          </a:xfrm>
        </p:grpSpPr>
        <p:sp>
          <p:nvSpPr>
            <p:cNvPr id="108547" name="Oval 3">
              <a:extLst>
                <a:ext uri="{FF2B5EF4-FFF2-40B4-BE49-F238E27FC236}">
                  <a16:creationId xmlns:a16="http://schemas.microsoft.com/office/drawing/2014/main" id="{F344656F-E48B-FE83-CED1-8007D683E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064"/>
              <a:ext cx="386" cy="3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stub 1</a:t>
              </a:r>
            </a:p>
          </p:txBody>
        </p:sp>
        <p:sp>
          <p:nvSpPr>
            <p:cNvPr id="108548" name="Oval 4">
              <a:extLst>
                <a:ext uri="{FF2B5EF4-FFF2-40B4-BE49-F238E27FC236}">
                  <a16:creationId xmlns:a16="http://schemas.microsoft.com/office/drawing/2014/main" id="{2F986724-043F-4A0A-6540-6FA34BF04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2749"/>
              <a:ext cx="624" cy="61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application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stub</a:t>
              </a:r>
            </a:p>
          </p:txBody>
        </p:sp>
        <p:sp>
          <p:nvSpPr>
            <p:cNvPr id="108549" name="Oval 5">
              <a:extLst>
                <a:ext uri="{FF2B5EF4-FFF2-40B4-BE49-F238E27FC236}">
                  <a16:creationId xmlns:a16="http://schemas.microsoft.com/office/drawing/2014/main" id="{8E217579-C59D-585E-1222-F7432C799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2064"/>
              <a:ext cx="386" cy="3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stub 2</a:t>
              </a:r>
            </a:p>
          </p:txBody>
        </p:sp>
        <p:sp>
          <p:nvSpPr>
            <p:cNvPr id="108550" name="Oval 6">
              <a:extLst>
                <a:ext uri="{FF2B5EF4-FFF2-40B4-BE49-F238E27FC236}">
                  <a16:creationId xmlns:a16="http://schemas.microsoft.com/office/drawing/2014/main" id="{9F917A14-45A2-0ECC-E93C-F4CCD0B97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" y="2064"/>
              <a:ext cx="386" cy="3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stub n</a:t>
              </a:r>
            </a:p>
          </p:txBody>
        </p:sp>
        <p:sp>
          <p:nvSpPr>
            <p:cNvPr id="108554" name="Line 10">
              <a:extLst>
                <a:ext uri="{FF2B5EF4-FFF2-40B4-BE49-F238E27FC236}">
                  <a16:creationId xmlns:a16="http://schemas.microsoft.com/office/drawing/2014/main" id="{80F563CE-AC0F-693C-CB9E-85B58CA897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6" y="1824"/>
              <a:ext cx="0" cy="24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60" name="Line 16">
              <a:extLst>
                <a:ext uri="{FF2B5EF4-FFF2-40B4-BE49-F238E27FC236}">
                  <a16:creationId xmlns:a16="http://schemas.microsoft.com/office/drawing/2014/main" id="{A98F1D90-A7F0-A085-A094-238660F695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4" y="2448"/>
              <a:ext cx="672" cy="399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61" name="Line 17">
              <a:extLst>
                <a:ext uri="{FF2B5EF4-FFF2-40B4-BE49-F238E27FC236}">
                  <a16:creationId xmlns:a16="http://schemas.microsoft.com/office/drawing/2014/main" id="{D1BC5C9F-B3C3-7A97-C629-F430C567B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96" y="2448"/>
              <a:ext cx="692" cy="43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62" name="Line 18">
              <a:extLst>
                <a:ext uri="{FF2B5EF4-FFF2-40B4-BE49-F238E27FC236}">
                  <a16:creationId xmlns:a16="http://schemas.microsoft.com/office/drawing/2014/main" id="{512C4278-FB28-8B65-0202-DD3CF47D49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24" y="2496"/>
              <a:ext cx="261" cy="28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63" name="Text Box 19">
              <a:extLst>
                <a:ext uri="{FF2B5EF4-FFF2-40B4-BE49-F238E27FC236}">
                  <a16:creationId xmlns:a16="http://schemas.microsoft.com/office/drawing/2014/main" id="{BF91AD6A-3BBE-10E8-87CB-F8062142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6" y="2147"/>
              <a:ext cx="8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en-GB" altLang="en-US" sz="4000"/>
                <a:t>… …</a:t>
              </a:r>
            </a:p>
          </p:txBody>
        </p:sp>
        <p:sp>
          <p:nvSpPr>
            <p:cNvPr id="108564" name="Text Box 20">
              <a:extLst>
                <a:ext uri="{FF2B5EF4-FFF2-40B4-BE49-F238E27FC236}">
                  <a16:creationId xmlns:a16="http://schemas.microsoft.com/office/drawing/2014/main" id="{15D19685-4FE0-E96C-B059-5E7811447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478"/>
              <a:ext cx="8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en-GB" altLang="en-US" sz="4000"/>
                <a:t>… …</a:t>
              </a:r>
            </a:p>
          </p:txBody>
        </p:sp>
        <p:sp>
          <p:nvSpPr>
            <p:cNvPr id="108566" name="Text Box 22">
              <a:extLst>
                <a:ext uri="{FF2B5EF4-FFF2-40B4-BE49-F238E27FC236}">
                  <a16:creationId xmlns:a16="http://schemas.microsoft.com/office/drawing/2014/main" id="{354C7EA5-6A49-ECC5-DB7B-83D512D5A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9" y="1056"/>
              <a:ext cx="4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 1</a:t>
              </a:r>
            </a:p>
          </p:txBody>
        </p:sp>
        <p:sp>
          <p:nvSpPr>
            <p:cNvPr id="108567" name="Text Box 23">
              <a:extLst>
                <a:ext uri="{FF2B5EF4-FFF2-40B4-BE49-F238E27FC236}">
                  <a16:creationId xmlns:a16="http://schemas.microsoft.com/office/drawing/2014/main" id="{FDDCE25E-B6A2-61C6-EB7F-0065947DF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0" y="1056"/>
              <a:ext cx="4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 2</a:t>
              </a:r>
            </a:p>
          </p:txBody>
        </p:sp>
        <p:sp>
          <p:nvSpPr>
            <p:cNvPr id="108568" name="Text Box 24">
              <a:extLst>
                <a:ext uri="{FF2B5EF4-FFF2-40B4-BE49-F238E27FC236}">
                  <a16:creationId xmlns:a16="http://schemas.microsoft.com/office/drawing/2014/main" id="{81AFA0C4-8CB9-C5C8-337D-5BDD70E13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6" y="1062"/>
              <a:ext cx="4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 n</a:t>
              </a:r>
            </a:p>
          </p:txBody>
        </p:sp>
        <p:sp>
          <p:nvSpPr>
            <p:cNvPr id="108569" name="Line 25">
              <a:extLst>
                <a:ext uri="{FF2B5EF4-FFF2-40B4-BE49-F238E27FC236}">
                  <a16:creationId xmlns:a16="http://schemas.microsoft.com/office/drawing/2014/main" id="{1F00A31E-EAF5-9B27-B2BE-949DAE531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6" y="1262"/>
              <a:ext cx="0" cy="193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70" name="Line 26">
              <a:extLst>
                <a:ext uri="{FF2B5EF4-FFF2-40B4-BE49-F238E27FC236}">
                  <a16:creationId xmlns:a16="http://schemas.microsoft.com/office/drawing/2014/main" id="{7D06F12C-CBC2-ABF3-DAA7-6B05B35F48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48" y="1230"/>
              <a:ext cx="0" cy="193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71" name="Line 27">
              <a:extLst>
                <a:ext uri="{FF2B5EF4-FFF2-40B4-BE49-F238E27FC236}">
                  <a16:creationId xmlns:a16="http://schemas.microsoft.com/office/drawing/2014/main" id="{9D86CF98-9F06-3D71-8CB8-87BAE56E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9" y="1262"/>
              <a:ext cx="0" cy="193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72" name="Line 28">
              <a:extLst>
                <a:ext uri="{FF2B5EF4-FFF2-40B4-BE49-F238E27FC236}">
                  <a16:creationId xmlns:a16="http://schemas.microsoft.com/office/drawing/2014/main" id="{1E91D3CA-5C29-92E1-07CC-48935DD28A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27" y="1230"/>
              <a:ext cx="0" cy="193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73" name="Line 29">
              <a:extLst>
                <a:ext uri="{FF2B5EF4-FFF2-40B4-BE49-F238E27FC236}">
                  <a16:creationId xmlns:a16="http://schemas.microsoft.com/office/drawing/2014/main" id="{E0C75A76-BE04-B4DB-6FE3-9DEB39F424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4" y="1262"/>
              <a:ext cx="0" cy="193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74" name="Line 30">
              <a:extLst>
                <a:ext uri="{FF2B5EF4-FFF2-40B4-BE49-F238E27FC236}">
                  <a16:creationId xmlns:a16="http://schemas.microsoft.com/office/drawing/2014/main" id="{E03B8095-FD9C-945E-4429-A731F3F952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208" y="1230"/>
              <a:ext cx="0" cy="193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75" name="Text Box 31">
              <a:extLst>
                <a:ext uri="{FF2B5EF4-FFF2-40B4-BE49-F238E27FC236}">
                  <a16:creationId xmlns:a16="http://schemas.microsoft.com/office/drawing/2014/main" id="{85237A2B-C468-6457-080F-0AD6329F8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056"/>
              <a:ext cx="8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en-GB" altLang="en-US" sz="4000"/>
                <a:t>… …</a:t>
              </a:r>
            </a:p>
          </p:txBody>
        </p:sp>
        <p:sp>
          <p:nvSpPr>
            <p:cNvPr id="108576" name="Rectangle 32">
              <a:extLst>
                <a:ext uri="{FF2B5EF4-FFF2-40B4-BE49-F238E27FC236}">
                  <a16:creationId xmlns:a16="http://schemas.microsoft.com/office/drawing/2014/main" id="{E20A1A46-D532-3298-3C9C-50174E225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/>
                <a:t>X</a:t>
              </a:r>
            </a:p>
          </p:txBody>
        </p:sp>
        <p:sp>
          <p:nvSpPr>
            <p:cNvPr id="108577" name="Rectangle 33">
              <a:extLst>
                <a:ext uri="{FF2B5EF4-FFF2-40B4-BE49-F238E27FC236}">
                  <a16:creationId xmlns:a16="http://schemas.microsoft.com/office/drawing/2014/main" id="{1CB1AA98-11F2-E927-F583-76A3552CB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/>
                <a:t>X</a:t>
              </a:r>
            </a:p>
          </p:txBody>
        </p:sp>
        <p:sp>
          <p:nvSpPr>
            <p:cNvPr id="108578" name="Rectangle 34">
              <a:extLst>
                <a:ext uri="{FF2B5EF4-FFF2-40B4-BE49-F238E27FC236}">
                  <a16:creationId xmlns:a16="http://schemas.microsoft.com/office/drawing/2014/main" id="{91B117FA-768F-54C6-76C6-02D79AAD4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5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/>
                <a:t>X</a:t>
              </a:r>
            </a:p>
          </p:txBody>
        </p:sp>
        <p:sp>
          <p:nvSpPr>
            <p:cNvPr id="108579" name="Rectangle 35">
              <a:extLst>
                <a:ext uri="{FF2B5EF4-FFF2-40B4-BE49-F238E27FC236}">
                  <a16:creationId xmlns:a16="http://schemas.microsoft.com/office/drawing/2014/main" id="{D64021DC-1129-E203-F875-AA8353285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0" y="3696"/>
              <a:ext cx="76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application</a:t>
              </a:r>
            </a:p>
          </p:txBody>
        </p:sp>
        <p:sp>
          <p:nvSpPr>
            <p:cNvPr id="108580" name="Line 36">
              <a:extLst>
                <a:ext uri="{FF2B5EF4-FFF2-40B4-BE49-F238E27FC236}">
                  <a16:creationId xmlns:a16="http://schemas.microsoft.com/office/drawing/2014/main" id="{C3DBCA05-D9E7-FD06-6041-F753471B7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3312"/>
              <a:ext cx="0" cy="33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83" name="Line 39">
              <a:extLst>
                <a:ext uri="{FF2B5EF4-FFF2-40B4-BE49-F238E27FC236}">
                  <a16:creationId xmlns:a16="http://schemas.microsoft.com/office/drawing/2014/main" id="{CEB991AC-5169-8FC6-B25D-FDD95DB95E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6" y="3312"/>
              <a:ext cx="0" cy="33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84" name="Text Box 40">
              <a:extLst>
                <a:ext uri="{FF2B5EF4-FFF2-40B4-BE49-F238E27FC236}">
                  <a16:creationId xmlns:a16="http://schemas.microsoft.com/office/drawing/2014/main" id="{573A3612-93AD-9687-5886-FBD2AA964D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2" y="1833"/>
              <a:ext cx="5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/>
                <a:t>X</a:t>
              </a:r>
              <a:r>
                <a:rPr lang="en-GB" altLang="en-US" sz="1400"/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events</a:t>
              </a:r>
              <a:endParaRPr lang="en-GB" altLang="en-US" sz="1400"/>
            </a:p>
          </p:txBody>
        </p:sp>
        <p:sp>
          <p:nvSpPr>
            <p:cNvPr id="108585" name="Line 41">
              <a:extLst>
                <a:ext uri="{FF2B5EF4-FFF2-40B4-BE49-F238E27FC236}">
                  <a16:creationId xmlns:a16="http://schemas.microsoft.com/office/drawing/2014/main" id="{C39A3F36-13D2-1432-F25E-DBFF5CE266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48" y="1824"/>
              <a:ext cx="0" cy="24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86" name="Line 42">
              <a:extLst>
                <a:ext uri="{FF2B5EF4-FFF2-40B4-BE49-F238E27FC236}">
                  <a16:creationId xmlns:a16="http://schemas.microsoft.com/office/drawing/2014/main" id="{63C67E0D-7A9E-51F8-108C-4A0D5A1D8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0" y="1824"/>
              <a:ext cx="0" cy="24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87" name="Line 43">
              <a:extLst>
                <a:ext uri="{FF2B5EF4-FFF2-40B4-BE49-F238E27FC236}">
                  <a16:creationId xmlns:a16="http://schemas.microsoft.com/office/drawing/2014/main" id="{D919CDB7-6102-F58B-D5FE-70563E8E5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2" y="1824"/>
              <a:ext cx="0" cy="24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88" name="Line 44">
              <a:extLst>
                <a:ext uri="{FF2B5EF4-FFF2-40B4-BE49-F238E27FC236}">
                  <a16:creationId xmlns:a16="http://schemas.microsoft.com/office/drawing/2014/main" id="{17AE48EB-4F7C-18B5-09C3-2A6F8F21E1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4" y="1824"/>
              <a:ext cx="0" cy="24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89" name="Line 45">
              <a:extLst>
                <a:ext uri="{FF2B5EF4-FFF2-40B4-BE49-F238E27FC236}">
                  <a16:creationId xmlns:a16="http://schemas.microsoft.com/office/drawing/2014/main" id="{ED5F715A-3F14-D2E5-4187-1BFF6765F4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6" y="1824"/>
              <a:ext cx="0" cy="240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591" name="Text Box 47">
              <a:extLst>
                <a:ext uri="{FF2B5EF4-FFF2-40B4-BE49-F238E27FC236}">
                  <a16:creationId xmlns:a16="http://schemas.microsoft.com/office/drawing/2014/main" id="{CAEF7B77-E5A7-A37F-F6F7-800E3C72F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4" y="1824"/>
              <a:ext cx="3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/>
                <a:t>X</a:t>
              </a:r>
              <a:r>
                <a:rPr lang="en-GB" altLang="en-US" sz="1400"/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lib</a:t>
              </a:r>
              <a:endParaRPr lang="en-GB" altLang="en-US" sz="1400"/>
            </a:p>
          </p:txBody>
        </p:sp>
        <p:sp>
          <p:nvSpPr>
            <p:cNvPr id="108592" name="Text Box 48">
              <a:extLst>
                <a:ext uri="{FF2B5EF4-FFF2-40B4-BE49-F238E27FC236}">
                  <a16:creationId xmlns:a16="http://schemas.microsoft.com/office/drawing/2014/main" id="{2BDF7C14-237F-D5A6-A0B3-45953EEAF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1" y="3369"/>
              <a:ext cx="5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/>
                <a:t>X</a:t>
              </a:r>
              <a:r>
                <a:rPr lang="en-GB" altLang="en-US" sz="1400"/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events</a:t>
              </a:r>
              <a:endParaRPr lang="en-GB" altLang="en-US" sz="1400"/>
            </a:p>
          </p:txBody>
        </p:sp>
        <p:sp>
          <p:nvSpPr>
            <p:cNvPr id="108593" name="Text Box 49">
              <a:extLst>
                <a:ext uri="{FF2B5EF4-FFF2-40B4-BE49-F238E27FC236}">
                  <a16:creationId xmlns:a16="http://schemas.microsoft.com/office/drawing/2014/main" id="{C7A32338-2C24-5EC6-C5EF-208A56B28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2" y="3360"/>
              <a:ext cx="3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/>
                <a:t>X</a:t>
              </a:r>
              <a:r>
                <a:rPr lang="en-GB" altLang="en-US" sz="1400"/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lib</a:t>
              </a:r>
              <a:endParaRPr lang="en-GB" altLang="en-US" sz="1400"/>
            </a:p>
          </p:txBody>
        </p:sp>
      </p:grpSp>
      <p:grpSp>
        <p:nvGrpSpPr>
          <p:cNvPr id="108605" name="Group 61">
            <a:extLst>
              <a:ext uri="{FF2B5EF4-FFF2-40B4-BE49-F238E27FC236}">
                <a16:creationId xmlns:a16="http://schemas.microsoft.com/office/drawing/2014/main" id="{2E544EAF-606D-03FC-299D-FBA8B6717D87}"/>
              </a:ext>
            </a:extLst>
          </p:cNvPr>
          <p:cNvGrpSpPr>
            <a:grpSpLocks/>
          </p:cNvGrpSpPr>
          <p:nvPr/>
        </p:nvGrpSpPr>
        <p:grpSpPr bwMode="auto">
          <a:xfrm>
            <a:off x="531813" y="2487613"/>
            <a:ext cx="2097087" cy="3074987"/>
            <a:chOff x="383" y="1567"/>
            <a:chExt cx="1321" cy="1937"/>
          </a:xfrm>
        </p:grpSpPr>
        <p:sp>
          <p:nvSpPr>
            <p:cNvPr id="108594" name="Text Box 50">
              <a:extLst>
                <a:ext uri="{FF2B5EF4-FFF2-40B4-BE49-F238E27FC236}">
                  <a16:creationId xmlns:a16="http://schemas.microsoft.com/office/drawing/2014/main" id="{B0DD05DC-A371-2633-F51E-AE47BB48A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" y="1567"/>
              <a:ext cx="3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user</a:t>
              </a:r>
            </a:p>
          </p:txBody>
        </p:sp>
        <p:sp>
          <p:nvSpPr>
            <p:cNvPr id="108597" name="Rectangle 53">
              <a:extLst>
                <a:ext uri="{FF2B5EF4-FFF2-40B4-BE49-F238E27FC236}">
                  <a16:creationId xmlns:a16="http://schemas.microsoft.com/office/drawing/2014/main" id="{ABCFB845-1356-0F64-3506-F9CCCCEA9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08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/>
                <a:t>X</a:t>
              </a:r>
            </a:p>
          </p:txBody>
        </p:sp>
        <p:sp>
          <p:nvSpPr>
            <p:cNvPr id="108598" name="Rectangle 54">
              <a:extLst>
                <a:ext uri="{FF2B5EF4-FFF2-40B4-BE49-F238E27FC236}">
                  <a16:creationId xmlns:a16="http://schemas.microsoft.com/office/drawing/2014/main" id="{64D57B34-FFA6-B74C-C720-9E89BD550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" y="3024"/>
              <a:ext cx="76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application</a:t>
              </a:r>
              <a:endParaRPr lang="en-GB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08599" name="Line 55">
              <a:extLst>
                <a:ext uri="{FF2B5EF4-FFF2-40B4-BE49-F238E27FC236}">
                  <a16:creationId xmlns:a16="http://schemas.microsoft.com/office/drawing/2014/main" id="{8106EB48-1BDE-FCF9-455D-8372792D60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640"/>
              <a:ext cx="0" cy="33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600" name="Line 56">
              <a:extLst>
                <a:ext uri="{FF2B5EF4-FFF2-40B4-BE49-F238E27FC236}">
                  <a16:creationId xmlns:a16="http://schemas.microsoft.com/office/drawing/2014/main" id="{FE93C68F-DE78-60D8-A17E-22C9FAF3AC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2640"/>
              <a:ext cx="0" cy="33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601" name="Text Box 57">
              <a:extLst>
                <a:ext uri="{FF2B5EF4-FFF2-40B4-BE49-F238E27FC236}">
                  <a16:creationId xmlns:a16="http://schemas.microsoft.com/office/drawing/2014/main" id="{A299BCA3-E1BA-4DC8-667D-CCC35C9A2C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" y="2697"/>
              <a:ext cx="5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/>
                <a:t>X</a:t>
              </a:r>
              <a:r>
                <a:rPr lang="en-GB" altLang="en-US" sz="1400"/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events</a:t>
              </a:r>
              <a:endParaRPr lang="en-GB" altLang="en-US" sz="1400"/>
            </a:p>
          </p:txBody>
        </p:sp>
        <p:sp>
          <p:nvSpPr>
            <p:cNvPr id="108602" name="Text Box 58">
              <a:extLst>
                <a:ext uri="{FF2B5EF4-FFF2-40B4-BE49-F238E27FC236}">
                  <a16:creationId xmlns:a16="http://schemas.microsoft.com/office/drawing/2014/main" id="{3CD4B8AB-FCB7-FE1D-1EA8-9ED515A5DE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688"/>
              <a:ext cx="3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/>
                <a:t>X</a:t>
              </a:r>
              <a:r>
                <a:rPr lang="en-GB" altLang="en-US" sz="1400"/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lib</a:t>
              </a:r>
              <a:endParaRPr lang="en-GB" altLang="en-US" sz="1400"/>
            </a:p>
          </p:txBody>
        </p:sp>
        <p:sp>
          <p:nvSpPr>
            <p:cNvPr id="108603" name="Line 59">
              <a:extLst>
                <a:ext uri="{FF2B5EF4-FFF2-40B4-BE49-F238E27FC236}">
                  <a16:creationId xmlns:a16="http://schemas.microsoft.com/office/drawing/2014/main" id="{A1B897F7-5752-8EA9-7C6B-0082F4F87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824"/>
              <a:ext cx="0" cy="33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604" name="Line 60">
              <a:extLst>
                <a:ext uri="{FF2B5EF4-FFF2-40B4-BE49-F238E27FC236}">
                  <a16:creationId xmlns:a16="http://schemas.microsoft.com/office/drawing/2014/main" id="{D321654D-DF58-828A-6BE9-9B39251FA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1824"/>
              <a:ext cx="0" cy="336"/>
            </a:xfrm>
            <a:prstGeom prst="line">
              <a:avLst/>
            </a:prstGeom>
            <a:noFill/>
            <a:ln w="38100">
              <a:solidFill>
                <a:srgbClr val="2E005D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8607" name="AutoShape 63">
            <a:extLst>
              <a:ext uri="{FF2B5EF4-FFF2-40B4-BE49-F238E27FC236}">
                <a16:creationId xmlns:a16="http://schemas.microsoft.com/office/drawing/2014/main" id="{9EC44CE3-07EC-FD70-6E69-21AB6C160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5052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8C5BF6C-7304-E76F-CC12-DF811991C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Feedthrough &amp; traffic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FE43938-5066-0F53-1887-7F889CBD7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Need to inform all other clients of changes</a:t>
            </a:r>
          </a:p>
          <a:p>
            <a:endParaRPr lang="en-GB" altLang="en-US" sz="1800"/>
          </a:p>
          <a:p>
            <a:r>
              <a:rPr lang="en-GB" altLang="en-US" sz="2000"/>
              <a:t>Few networks support broadcast messages, so …</a:t>
            </a:r>
            <a:br>
              <a:rPr lang="en-GB" altLang="en-US" sz="2000"/>
            </a:br>
            <a:r>
              <a:rPr lang="en-GB" altLang="en-US" sz="2000"/>
              <a:t>	n participants   </a:t>
            </a:r>
            <a:r>
              <a:rPr lang="en-GB" altLang="en-US" sz="2000">
                <a:sym typeface="Symbol" pitchFamily="2" charset="2"/>
              </a:rPr>
              <a:t></a:t>
            </a:r>
            <a:r>
              <a:rPr lang="en-GB" altLang="en-US" sz="2000"/>
              <a:t>   n–1 network messages!</a:t>
            </a:r>
          </a:p>
          <a:p>
            <a:endParaRPr lang="en-GB" altLang="en-US" sz="1800"/>
          </a:p>
          <a:p>
            <a:r>
              <a:rPr lang="en-GB" altLang="en-US" sz="2000"/>
              <a:t>Solution: increase granularity</a:t>
            </a:r>
          </a:p>
          <a:p>
            <a:pPr lvl="1"/>
            <a:r>
              <a:rPr lang="en-GB" altLang="en-US" sz="1800"/>
              <a:t>reduce frequency of feedback</a:t>
            </a:r>
          </a:p>
          <a:p>
            <a:pPr lvl="1"/>
            <a:r>
              <a:rPr lang="en-GB" altLang="en-US" sz="1800"/>
              <a:t>but …</a:t>
            </a:r>
            <a:br>
              <a:rPr lang="en-GB" altLang="en-US" sz="1800"/>
            </a:br>
            <a:r>
              <a:rPr lang="en-GB" altLang="en-US" sz="1800"/>
              <a:t>poor feedthrough </a:t>
            </a:r>
            <a:r>
              <a:rPr lang="en-GB" altLang="en-US" sz="1800">
                <a:sym typeface="Symbol" pitchFamily="2" charset="2"/>
              </a:rPr>
              <a:t></a:t>
            </a:r>
            <a:r>
              <a:rPr lang="en-GB" altLang="en-US" sz="1800"/>
              <a:t> loss of shared context</a:t>
            </a:r>
          </a:p>
          <a:p>
            <a:endParaRPr lang="en-GB" altLang="en-US" sz="1800"/>
          </a:p>
          <a:p>
            <a:r>
              <a:rPr lang="en-GB" altLang="en-US" sz="2000"/>
              <a:t>Trade-off: timeliness vs. network traffic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64D10917-69D5-4A2F-AC3A-E16770B88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Graphical toolkits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C7C50E8B-A9D3-AF7C-A5CB-6568781D5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 sz="2400"/>
              <a:t>Designed for single user interaction</a:t>
            </a:r>
          </a:p>
          <a:p>
            <a:pPr marL="190500" indent="-190500">
              <a:buFontTx/>
              <a:buChar char=" "/>
            </a:pPr>
            <a:endParaRPr lang="en-GB" altLang="en-US" sz="2400"/>
          </a:p>
          <a:p>
            <a:pPr marL="190500" indent="-190500">
              <a:buFontTx/>
              <a:buChar char=" "/>
            </a:pPr>
            <a:r>
              <a:rPr lang="en-GB" altLang="en-US" sz="2400"/>
              <a:t>Problems for groupware include</a:t>
            </a:r>
          </a:p>
          <a:p>
            <a:pPr marL="857250" lvl="1"/>
            <a:r>
              <a:rPr lang="en-GB" altLang="en-US" sz="2000"/>
              <a:t>pre-emptive widgets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1800"/>
              <a:t>(e.g., pop-up menus)</a:t>
            </a:r>
          </a:p>
          <a:p>
            <a:pPr marL="857250" lvl="1"/>
            <a:r>
              <a:rPr lang="en-GB" altLang="en-US" sz="2000"/>
              <a:t>over-packaged text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1800"/>
              <a:t>(single cursor, poor view control)</a:t>
            </a:r>
          </a:p>
          <a:p>
            <a:pPr marL="190500" indent="-190500"/>
            <a:endParaRPr lang="en-GB" altLang="en-US" sz="2400"/>
          </a:p>
          <a:p>
            <a:pPr marL="190500" indent="-190500">
              <a:buFontTx/>
              <a:buChar char=" "/>
            </a:pPr>
            <a:endParaRPr lang="en-GB" altLang="en-US" sz="2000"/>
          </a:p>
          <a:p>
            <a:pPr marL="190500" indent="-190500">
              <a:buFontTx/>
              <a:buChar char=" "/>
            </a:pPr>
            <a:r>
              <a:rPr lang="en-GB" altLang="en-US" sz="2000" i="1"/>
              <a:t>notification</a:t>
            </a:r>
            <a:r>
              <a:rPr lang="en-GB" altLang="en-US" sz="2000"/>
              <a:t>-based toolkits with </a:t>
            </a:r>
            <a:r>
              <a:rPr lang="en-GB" altLang="en-US" sz="2000" i="1"/>
              <a:t>callbacks</a:t>
            </a:r>
            <a:r>
              <a:rPr lang="en-GB" altLang="en-US" sz="2000"/>
              <a:t> help (chap. 8)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2199F8ED-428E-9652-6312-161E11400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Classification by Function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84E1334-A1F7-8DF8-A271-73014D2C7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Cooperative work involves:</a:t>
            </a:r>
          </a:p>
          <a:p>
            <a:pPr marL="819150" lvl="1">
              <a:lnSpc>
                <a:spcPct val="90000"/>
              </a:lnSpc>
              <a:buFontTx/>
              <a:buNone/>
            </a:pPr>
            <a:r>
              <a:rPr lang="en-GB" altLang="en-US" sz="2000" b="1"/>
              <a:t>Participants</a:t>
            </a:r>
            <a:r>
              <a:rPr lang="en-GB" altLang="en-US" sz="2000"/>
              <a:t> who are working</a:t>
            </a:r>
          </a:p>
          <a:p>
            <a:pPr marL="819150" lvl="1">
              <a:lnSpc>
                <a:spcPct val="90000"/>
              </a:lnSpc>
              <a:buFontTx/>
              <a:buNone/>
            </a:pPr>
            <a:r>
              <a:rPr lang="en-GB" altLang="en-US" sz="2000" b="1"/>
              <a:t>Artefacts</a:t>
            </a:r>
            <a:r>
              <a:rPr lang="en-GB" altLang="en-US" sz="2000"/>
              <a:t> upon which they work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  <p:grpSp>
        <p:nvGrpSpPr>
          <p:cNvPr id="61462" name="Group 22">
            <a:extLst>
              <a:ext uri="{FF2B5EF4-FFF2-40B4-BE49-F238E27FC236}">
                <a16:creationId xmlns:a16="http://schemas.microsoft.com/office/drawing/2014/main" id="{7BF75F04-02E8-4DB9-7C44-A26BB8651EBD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200400"/>
            <a:ext cx="5410200" cy="3109913"/>
            <a:chOff x="1536" y="2121"/>
            <a:chExt cx="3408" cy="1959"/>
          </a:xfrm>
        </p:grpSpPr>
        <p:sp>
          <p:nvSpPr>
            <p:cNvPr id="61456" name="Rectangle 16">
              <a:extLst>
                <a:ext uri="{FF2B5EF4-FFF2-40B4-BE49-F238E27FC236}">
                  <a16:creationId xmlns:a16="http://schemas.microsoft.com/office/drawing/2014/main" id="{C16ABA54-9556-9E1D-0DC6-726D6AA80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49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457" name="Rectangle 17">
              <a:extLst>
                <a:ext uri="{FF2B5EF4-FFF2-40B4-BE49-F238E27FC236}">
                  <a16:creationId xmlns:a16="http://schemas.microsoft.com/office/drawing/2014/main" id="{8B04EC3B-285A-C65E-0021-355A0443A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49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444" name="Text Box 4">
              <a:extLst>
                <a:ext uri="{FF2B5EF4-FFF2-40B4-BE49-F238E27FC236}">
                  <a16:creationId xmlns:a16="http://schemas.microsoft.com/office/drawing/2014/main" id="{8A819C3A-2591-C521-1FA1-E8A6BB019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592"/>
              <a:ext cx="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800">
                  <a:latin typeface="Arial" panose="020B0604020202020204" pitchFamily="34" charset="0"/>
                </a:rPr>
                <a:t>participants</a:t>
              </a:r>
            </a:p>
          </p:txBody>
        </p:sp>
        <p:sp>
          <p:nvSpPr>
            <p:cNvPr id="61445" name="Text Box 5">
              <a:extLst>
                <a:ext uri="{FF2B5EF4-FFF2-40B4-BE49-F238E27FC236}">
                  <a16:creationId xmlns:a16="http://schemas.microsoft.com/office/drawing/2014/main" id="{EB07BD5C-1DEE-4F1C-C392-F7272FF31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753"/>
              <a:ext cx="1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800">
                  <a:latin typeface="Arial" panose="020B0604020202020204" pitchFamily="34" charset="0"/>
                </a:rPr>
                <a:t>artefacts of work</a:t>
              </a:r>
            </a:p>
          </p:txBody>
        </p:sp>
        <p:sp>
          <p:nvSpPr>
            <p:cNvPr id="61446" name="Text Box 6">
              <a:extLst>
                <a:ext uri="{FF2B5EF4-FFF2-40B4-BE49-F238E27FC236}">
                  <a16:creationId xmlns:a16="http://schemas.microsoft.com/office/drawing/2014/main" id="{F1D5C4AB-BEF9-106E-339C-CF68EE546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168"/>
              <a:ext cx="105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800">
                  <a:latin typeface="Arial" panose="020B0604020202020204" pitchFamily="34" charset="0"/>
                </a:rPr>
                <a:t>   control and</a:t>
              </a:r>
              <a:br>
                <a:rPr lang="en-GB" altLang="en-US" sz="1800">
                  <a:latin typeface="Arial" panose="020B0604020202020204" pitchFamily="34" charset="0"/>
                </a:rPr>
              </a:br>
              <a:r>
                <a:rPr lang="en-GB" altLang="en-US" sz="1800">
                  <a:latin typeface="Arial" panose="020B0604020202020204" pitchFamily="34" charset="0"/>
                </a:rPr>
                <a:t>feedback</a:t>
              </a:r>
            </a:p>
          </p:txBody>
        </p:sp>
        <p:sp>
          <p:nvSpPr>
            <p:cNvPr id="61447" name="Oval 7">
              <a:extLst>
                <a:ext uri="{FF2B5EF4-FFF2-40B4-BE49-F238E27FC236}">
                  <a16:creationId xmlns:a16="http://schemas.microsoft.com/office/drawing/2014/main" id="{0F6D31FF-3B63-1DF7-81F2-4167D40E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48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61448" name="Oval 8">
              <a:extLst>
                <a:ext uri="{FF2B5EF4-FFF2-40B4-BE49-F238E27FC236}">
                  <a16:creationId xmlns:a16="http://schemas.microsoft.com/office/drawing/2014/main" id="{B70AF50B-A1DE-B766-C435-31AA04C7C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48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61449" name="Oval 9">
              <a:extLst>
                <a:ext uri="{FF2B5EF4-FFF2-40B4-BE49-F238E27FC236}">
                  <a16:creationId xmlns:a16="http://schemas.microsoft.com/office/drawing/2014/main" id="{29D3E7FD-C96B-32D8-FF33-A1558C39F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648"/>
              <a:ext cx="432" cy="43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36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61451" name="Line 11">
              <a:extLst>
                <a:ext uri="{FF2B5EF4-FFF2-40B4-BE49-F238E27FC236}">
                  <a16:creationId xmlns:a16="http://schemas.microsoft.com/office/drawing/2014/main" id="{D84901B7-1C85-D248-8F05-1E3F23FCC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928"/>
              <a:ext cx="512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453" name="Line 13">
              <a:extLst>
                <a:ext uri="{FF2B5EF4-FFF2-40B4-BE49-F238E27FC236}">
                  <a16:creationId xmlns:a16="http://schemas.microsoft.com/office/drawing/2014/main" id="{85900341-70AB-EB95-F911-BB84AD547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2" y="2928"/>
              <a:ext cx="512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455" name="Line 15">
              <a:extLst>
                <a:ext uri="{FF2B5EF4-FFF2-40B4-BE49-F238E27FC236}">
                  <a16:creationId xmlns:a16="http://schemas.microsoft.com/office/drawing/2014/main" id="{80C9D00A-4E1F-DA4F-0068-6C50F9F639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2688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1458" name="AutoShape 18">
              <a:extLst>
                <a:ext uri="{FF2B5EF4-FFF2-40B4-BE49-F238E27FC236}">
                  <a16:creationId xmlns:a16="http://schemas.microsoft.com/office/drawing/2014/main" id="{000CCC4E-8560-BA92-7DAA-8493DFBF54E5}"/>
                </a:ext>
              </a:extLst>
            </p:cNvPr>
            <p:cNvCxnSpPr>
              <a:cxnSpLocks noChangeShapeType="1"/>
              <a:stCxn id="61456" idx="0"/>
              <a:endCxn id="61457" idx="0"/>
            </p:cNvCxnSpPr>
            <p:nvPr/>
          </p:nvCxnSpPr>
          <p:spPr bwMode="auto">
            <a:xfrm rot="5400000" flipV="1">
              <a:off x="3503" y="1897"/>
              <a:ext cx="1" cy="1200"/>
            </a:xfrm>
            <a:prstGeom prst="curvedConnector3">
              <a:avLst>
                <a:gd name="adj1" fmla="val -14400000"/>
              </a:avLst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459" name="Text Box 19">
              <a:extLst>
                <a:ext uri="{FF2B5EF4-FFF2-40B4-BE49-F238E27FC236}">
                  <a16:creationId xmlns:a16="http://schemas.microsoft.com/office/drawing/2014/main" id="{AD744CFA-7632-9B19-5B83-1435E760DC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4" y="2688"/>
              <a:ext cx="10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altLang="en-US" sz="1800">
                  <a:latin typeface="Arial" panose="020B0604020202020204" pitchFamily="34" charset="0"/>
                </a:rPr>
                <a:t>communication</a:t>
              </a:r>
            </a:p>
          </p:txBody>
        </p:sp>
        <p:sp>
          <p:nvSpPr>
            <p:cNvPr id="61460" name="Text Box 20">
              <a:extLst>
                <a:ext uri="{FF2B5EF4-FFF2-40B4-BE49-F238E27FC236}">
                  <a16:creationId xmlns:a16="http://schemas.microsoft.com/office/drawing/2014/main" id="{6746A20E-092F-6A98-72B6-AC736F3FE9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121"/>
              <a:ext cx="10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800">
                  <a:latin typeface="Arial" panose="020B0604020202020204" pitchFamily="34" charset="0"/>
                </a:rPr>
                <a:t>understanding</a:t>
              </a:r>
            </a:p>
          </p:txBody>
        </p:sp>
        <p:sp>
          <p:nvSpPr>
            <p:cNvPr id="61461" name="Text Box 21">
              <a:extLst>
                <a:ext uri="{FF2B5EF4-FFF2-40B4-BE49-F238E27FC236}">
                  <a16:creationId xmlns:a16="http://schemas.microsoft.com/office/drawing/2014/main" id="{6ADB49F3-CF1A-CDDC-30D4-CCB2768ED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2457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altLang="en-US" sz="1800">
                  <a:latin typeface="Arial" panose="020B0604020202020204" pitchFamily="34" charset="0"/>
                </a:rPr>
                <a:t>direct</a:t>
              </a:r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53AD048-C7CE-CFAC-86DF-9FDBDBE4D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Robustness and scaleability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0503B17-0E65-8874-EDF3-7BC4DBEB1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 sz="2400"/>
              <a:t>crash in single-user interface – one sad user</a:t>
            </a:r>
          </a:p>
          <a:p>
            <a:pPr marL="190500" indent="-190500">
              <a:buFontTx/>
              <a:buChar char=" "/>
            </a:pPr>
            <a:endParaRPr lang="en-GB" altLang="en-US" sz="2400"/>
          </a:p>
          <a:p>
            <a:pPr marL="190500" indent="-190500">
              <a:buFontTx/>
              <a:buChar char=" "/>
            </a:pPr>
            <a:r>
              <a:rPr lang="en-GB" altLang="en-US" sz="2400"/>
              <a:t>crash in groupware – disaster !</a:t>
            </a:r>
          </a:p>
          <a:p>
            <a:pPr marL="190500" indent="-190500">
              <a:buFontTx/>
              <a:buChar char=" "/>
            </a:pPr>
            <a:endParaRPr lang="en-GB" altLang="en-US" sz="2400"/>
          </a:p>
          <a:p>
            <a:pPr marL="190500" indent="-190500">
              <a:buFontTx/>
              <a:buChar char=" "/>
            </a:pPr>
            <a:endParaRPr lang="en-GB" altLang="en-US" sz="2400"/>
          </a:p>
          <a:p>
            <a:pPr marL="190500" indent="-190500">
              <a:buFontTx/>
              <a:buChar char=" "/>
            </a:pPr>
            <a:r>
              <a:rPr lang="en-GB" altLang="en-US" sz="2400"/>
              <a:t>but …</a:t>
            </a:r>
          </a:p>
          <a:p>
            <a:pPr marL="958850" lvl="1"/>
            <a:r>
              <a:rPr lang="en-GB" altLang="en-US" sz="2000"/>
              <a:t>groupware complex: networks, graphics etc.</a:t>
            </a:r>
          </a:p>
          <a:p>
            <a:pPr marL="958850" lvl="1"/>
            <a:r>
              <a:rPr lang="en-GB" altLang="en-US" sz="2000"/>
              <a:t>scaling up to large numbers of users?</a:t>
            </a:r>
          </a:p>
          <a:p>
            <a:pPr marL="958850" lvl="1"/>
            <a:r>
              <a:rPr lang="en-GB" altLang="en-US" sz="2000"/>
              <a:t>testing and debugging – hard!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A5B485C-6085-B019-69C4-DD885A3F6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… some tips …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85214F3-9DB7-963C-C330-21CAF88BC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1800"/>
              <a:t>network or server fails – standard solutions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1800"/>
              <a:t>client fails – three `R's for server:</a:t>
            </a:r>
          </a:p>
          <a:p>
            <a:pPr lvl="1">
              <a:lnSpc>
                <a:spcPct val="90000"/>
              </a:lnSpc>
            </a:pPr>
            <a:r>
              <a:rPr lang="en-GB" altLang="en-US" sz="1600" b="1"/>
              <a:t>robust</a:t>
            </a:r>
            <a:r>
              <a:rPr lang="en-GB" altLang="en-US" sz="1600"/>
              <a:t> – server should survive client crash</a:t>
            </a:r>
          </a:p>
          <a:p>
            <a:pPr lvl="1">
              <a:lnSpc>
                <a:spcPct val="90000"/>
              </a:lnSpc>
            </a:pPr>
            <a:r>
              <a:rPr lang="en-GB" altLang="en-US" sz="1600" b="1"/>
              <a:t>reconfigure</a:t>
            </a:r>
            <a:r>
              <a:rPr lang="en-GB" altLang="en-US" sz="1600"/>
              <a:t> – detect and respond to failure</a:t>
            </a:r>
          </a:p>
          <a:p>
            <a:pPr lvl="1">
              <a:lnSpc>
                <a:spcPct val="90000"/>
              </a:lnSpc>
            </a:pPr>
            <a:r>
              <a:rPr lang="en-GB" altLang="en-US" sz="1600" b="1"/>
              <a:t>resynchronise</a:t>
            </a:r>
            <a:r>
              <a:rPr lang="en-GB" altLang="en-US" sz="1600"/>
              <a:t> – catch up when client restarts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1800"/>
              <a:t>errors in programming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defensive programming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simple algorithms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formal methods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1800"/>
              <a:t>unforeseen sequences of events</a:t>
            </a:r>
          </a:p>
          <a:p>
            <a:pPr lvl="1">
              <a:lnSpc>
                <a:spcPct val="90000"/>
              </a:lnSpc>
            </a:pPr>
            <a:r>
              <a:rPr lang="en-GB" altLang="en-US" sz="1600" i="1"/>
              <a:t>deadlock</a:t>
            </a:r>
            <a:r>
              <a:rPr lang="en-GB" altLang="en-US" sz="1600"/>
              <a:t> – never use blocking I/O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never assume particular orders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network packet ≠ logical message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875D8ADD-C43D-EBC7-6F82-425B78F81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scaling and testing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E389A0D-8A65-8EAB-7559-41E659600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scaling up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robustness </a:t>
            </a:r>
            <a:r>
              <a:rPr lang="en-GB" altLang="en-US" sz="1800">
                <a:sym typeface="Symbol" pitchFamily="2" charset="2"/>
              </a:rPr>
              <a:t></a:t>
            </a:r>
            <a:r>
              <a:rPr lang="en-GB" altLang="en-US" sz="1800"/>
              <a:t> simple algorithms</a:t>
            </a:r>
            <a:br>
              <a:rPr lang="en-GB" altLang="en-US" sz="1800"/>
            </a:br>
            <a:r>
              <a:rPr lang="en-GB" altLang="en-US" sz="1800"/>
              <a:t>… but don’t scale well – need to evolve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good software architecture helps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document fixed-size assumptions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know operating system limits (e.g. open files)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testing for robustness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take off the kid gloves … mistreat it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reboot, pull out network cable, random input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create a rogue client, simulate high loads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and when you think it is perfect</a:t>
            </a:r>
            <a:br>
              <a:rPr lang="en-GB" altLang="en-US" sz="1800"/>
            </a:br>
            <a:r>
              <a:rPr lang="en-GB" altLang="en-US" sz="1800"/>
              <a:t>	… give it to some computing students to test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  <p:sp>
        <p:nvSpPr>
          <p:cNvPr id="123908" name="AutoShape 4">
            <a:extLst>
              <a:ext uri="{FF2B5EF4-FFF2-40B4-BE49-F238E27FC236}">
                <a16:creationId xmlns:a16="http://schemas.microsoft.com/office/drawing/2014/main" id="{CB503CFD-9DDA-AEA6-35E1-43F91B99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6388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7988F9A4-48AE-9C3E-E012-BDADAF558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What interactions does a tool support?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6064D43-C245-15C2-41DC-F4F7E1286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486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900"/>
              <a:t>computer-mediated communication</a:t>
            </a:r>
          </a:p>
          <a:p>
            <a:pPr lvl="1">
              <a:lnSpc>
                <a:spcPct val="90000"/>
              </a:lnSpc>
            </a:pPr>
            <a:r>
              <a:rPr lang="en-GB" altLang="en-US" sz="800"/>
              <a:t>direct communication between participants</a:t>
            </a:r>
          </a:p>
          <a:p>
            <a:pPr>
              <a:lnSpc>
                <a:spcPct val="90000"/>
              </a:lnSpc>
            </a:pPr>
            <a:r>
              <a:rPr lang="en-GB" altLang="en-US" sz="900"/>
              <a:t>meeting and decision support systems</a:t>
            </a:r>
          </a:p>
          <a:p>
            <a:pPr lvl="1">
              <a:lnSpc>
                <a:spcPct val="90000"/>
              </a:lnSpc>
            </a:pPr>
            <a:r>
              <a:rPr lang="en-GB" altLang="en-US" sz="800"/>
              <a:t>common understanding</a:t>
            </a:r>
          </a:p>
          <a:p>
            <a:pPr>
              <a:lnSpc>
                <a:spcPct val="90000"/>
              </a:lnSpc>
            </a:pPr>
            <a:r>
              <a:rPr lang="en-GB" altLang="en-US" sz="900"/>
              <a:t>shared applications and artefacts</a:t>
            </a:r>
          </a:p>
          <a:p>
            <a:pPr lvl="1">
              <a:lnSpc>
                <a:spcPct val="90000"/>
              </a:lnSpc>
            </a:pPr>
            <a:r>
              <a:rPr lang="en-GB" altLang="en-US" sz="800"/>
              <a:t>control and feedback with shared work objects</a:t>
            </a:r>
          </a:p>
        </p:txBody>
      </p:sp>
      <p:sp>
        <p:nvSpPr>
          <p:cNvPr id="93205" name="Rectangle 21">
            <a:extLst>
              <a:ext uri="{FF2B5EF4-FFF2-40B4-BE49-F238E27FC236}">
                <a16:creationId xmlns:a16="http://schemas.microsoft.com/office/drawing/2014/main" id="{46F17E52-1D91-5D89-2BFF-F660BA70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426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3209" name="Group 25">
            <a:extLst>
              <a:ext uri="{FF2B5EF4-FFF2-40B4-BE49-F238E27FC236}">
                <a16:creationId xmlns:a16="http://schemas.microsoft.com/office/drawing/2014/main" id="{11058110-EA2D-A32D-D93E-CCB5850E389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19400"/>
            <a:ext cx="4294188" cy="2566988"/>
            <a:chOff x="2987" y="1728"/>
            <a:chExt cx="2705" cy="1617"/>
          </a:xfrm>
        </p:grpSpPr>
        <p:sp>
          <p:nvSpPr>
            <p:cNvPr id="93189" name="Rectangle 5">
              <a:extLst>
                <a:ext uri="{FF2B5EF4-FFF2-40B4-BE49-F238E27FC236}">
                  <a16:creationId xmlns:a16="http://schemas.microsoft.com/office/drawing/2014/main" id="{1508286F-3D6E-9BED-F3DE-765E006F7B7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23" y="2079"/>
              <a:ext cx="115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190" name="Rectangle 6">
              <a:extLst>
                <a:ext uri="{FF2B5EF4-FFF2-40B4-BE49-F238E27FC236}">
                  <a16:creationId xmlns:a16="http://schemas.microsoft.com/office/drawing/2014/main" id="{0B76B842-618F-11EC-38E8-157F12062C8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83" y="2079"/>
              <a:ext cx="115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191" name="Text Box 7">
              <a:extLst>
                <a:ext uri="{FF2B5EF4-FFF2-40B4-BE49-F238E27FC236}">
                  <a16:creationId xmlns:a16="http://schemas.microsoft.com/office/drawing/2014/main" id="{EF501924-E7D7-AD0A-80C6-B02326D89ED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987" y="2185"/>
              <a:ext cx="6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participants</a:t>
              </a:r>
            </a:p>
          </p:txBody>
        </p:sp>
        <p:sp>
          <p:nvSpPr>
            <p:cNvPr id="93192" name="Text Box 8">
              <a:extLst>
                <a:ext uri="{FF2B5EF4-FFF2-40B4-BE49-F238E27FC236}">
                  <a16:creationId xmlns:a16="http://schemas.microsoft.com/office/drawing/2014/main" id="{B7072A2B-91F0-23D1-07FC-1F63F9C9A59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385" y="3113"/>
              <a:ext cx="9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artefacts of work</a:t>
              </a:r>
            </a:p>
          </p:txBody>
        </p:sp>
        <p:sp>
          <p:nvSpPr>
            <p:cNvPr id="93193" name="Text Box 9">
              <a:extLst>
                <a:ext uri="{FF2B5EF4-FFF2-40B4-BE49-F238E27FC236}">
                  <a16:creationId xmlns:a16="http://schemas.microsoft.com/office/drawing/2014/main" id="{82282867-7370-75C4-AC65-22FF0ED382F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848" y="2616"/>
              <a:ext cx="8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   control and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feedback</a:t>
              </a:r>
            </a:p>
          </p:txBody>
        </p:sp>
        <p:sp>
          <p:nvSpPr>
            <p:cNvPr id="93194" name="Oval 10">
              <a:extLst>
                <a:ext uri="{FF2B5EF4-FFF2-40B4-BE49-F238E27FC236}">
                  <a16:creationId xmlns:a16="http://schemas.microsoft.com/office/drawing/2014/main" id="{1E2B1478-39D3-7FF0-E2B5-F1410E42FB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16" y="2041"/>
              <a:ext cx="346" cy="345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8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93195" name="Oval 11">
              <a:extLst>
                <a:ext uri="{FF2B5EF4-FFF2-40B4-BE49-F238E27FC236}">
                  <a16:creationId xmlns:a16="http://schemas.microsoft.com/office/drawing/2014/main" id="{DC0C83A2-8786-3FB9-3B63-9ED260AEBBA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60" y="2041"/>
              <a:ext cx="345" cy="345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8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93196" name="Oval 12">
              <a:extLst>
                <a:ext uri="{FF2B5EF4-FFF2-40B4-BE49-F238E27FC236}">
                  <a16:creationId xmlns:a16="http://schemas.microsoft.com/office/drawing/2014/main" id="{B2D15E29-B974-3DA1-E9BF-44E5FD873F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07" y="3000"/>
              <a:ext cx="345" cy="345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8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93197" name="Line 13">
              <a:extLst>
                <a:ext uri="{FF2B5EF4-FFF2-40B4-BE49-F238E27FC236}">
                  <a16:creationId xmlns:a16="http://schemas.microsoft.com/office/drawing/2014/main" id="{D3AA8080-F9D4-AA7B-E179-66325EC11B5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3985" y="2424"/>
              <a:ext cx="409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198" name="Line 14">
              <a:extLst>
                <a:ext uri="{FF2B5EF4-FFF2-40B4-BE49-F238E27FC236}">
                  <a16:creationId xmlns:a16="http://schemas.microsoft.com/office/drawing/2014/main" id="{AFA52AF2-A972-44AE-31B0-12824908EA1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4727" y="2424"/>
              <a:ext cx="409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199" name="Line 15">
              <a:extLst>
                <a:ext uri="{FF2B5EF4-FFF2-40B4-BE49-F238E27FC236}">
                  <a16:creationId xmlns:a16="http://schemas.microsoft.com/office/drawing/2014/main" id="{BF694F1F-852A-31C2-F12B-6ABB31DA4A6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4100" y="2232"/>
              <a:ext cx="8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93200" name="AutoShape 16">
              <a:extLst>
                <a:ext uri="{FF2B5EF4-FFF2-40B4-BE49-F238E27FC236}">
                  <a16:creationId xmlns:a16="http://schemas.microsoft.com/office/drawing/2014/main" id="{84C456DB-ADB1-E5DC-199A-0619AD276B86}"/>
                </a:ext>
              </a:extLst>
            </p:cNvPr>
            <p:cNvCxnSpPr>
              <a:cxnSpLocks noChangeAspect="1" noChangeShapeType="1"/>
              <a:stCxn id="93189" idx="0"/>
              <a:endCxn id="93190" idx="0"/>
            </p:cNvCxnSpPr>
            <p:nvPr/>
          </p:nvCxnSpPr>
          <p:spPr bwMode="auto">
            <a:xfrm rot="5400000" flipV="1">
              <a:off x="4560" y="1600"/>
              <a:ext cx="1" cy="959"/>
            </a:xfrm>
            <a:prstGeom prst="curvedConnector3">
              <a:avLst>
                <a:gd name="adj1" fmla="val -14400000"/>
              </a:avLst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201" name="Text Box 17">
              <a:extLst>
                <a:ext uri="{FF2B5EF4-FFF2-40B4-BE49-F238E27FC236}">
                  <a16:creationId xmlns:a16="http://schemas.microsoft.com/office/drawing/2014/main" id="{1E46F2CD-93A3-B982-EBD9-39955412CB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25" y="2256"/>
              <a:ext cx="8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communication</a:t>
              </a:r>
            </a:p>
          </p:txBody>
        </p:sp>
        <p:sp>
          <p:nvSpPr>
            <p:cNvPr id="93202" name="Text Box 18">
              <a:extLst>
                <a:ext uri="{FF2B5EF4-FFF2-40B4-BE49-F238E27FC236}">
                  <a16:creationId xmlns:a16="http://schemas.microsoft.com/office/drawing/2014/main" id="{E810B7A9-0C2B-4FF0-69FF-CC34759D6E7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38" y="1728"/>
              <a:ext cx="82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understanding</a:t>
              </a:r>
            </a:p>
          </p:txBody>
        </p:sp>
        <p:sp>
          <p:nvSpPr>
            <p:cNvPr id="93203" name="Text Box 19">
              <a:extLst>
                <a:ext uri="{FF2B5EF4-FFF2-40B4-BE49-F238E27FC236}">
                  <a16:creationId xmlns:a16="http://schemas.microsoft.com/office/drawing/2014/main" id="{436EC485-1D6B-C7EF-F5A7-4B456264242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346" y="2064"/>
              <a:ext cx="3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direct</a:t>
              </a:r>
            </a:p>
          </p:txBody>
        </p:sp>
      </p:grpSp>
      <p:grpSp>
        <p:nvGrpSpPr>
          <p:cNvPr id="93220" name="Group 36">
            <a:extLst>
              <a:ext uri="{FF2B5EF4-FFF2-40B4-BE49-F238E27FC236}">
                <a16:creationId xmlns:a16="http://schemas.microsoft.com/office/drawing/2014/main" id="{A17458E4-DE23-6461-3A9C-2ACA2FB059B7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784350"/>
            <a:ext cx="5768975" cy="1416050"/>
            <a:chOff x="1392" y="1124"/>
            <a:chExt cx="3634" cy="892"/>
          </a:xfrm>
        </p:grpSpPr>
        <p:sp>
          <p:nvSpPr>
            <p:cNvPr id="93204" name="Rectangle 20">
              <a:extLst>
                <a:ext uri="{FF2B5EF4-FFF2-40B4-BE49-F238E27FC236}">
                  <a16:creationId xmlns:a16="http://schemas.microsoft.com/office/drawing/2014/main" id="{927C7F91-8030-D643-1B9F-DA684FE6A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124"/>
              <a:ext cx="2002" cy="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meeting and decision</a:t>
              </a:r>
              <a:br>
                <a:rPr lang="en-GB" altLang="en-US" sz="2000">
                  <a:latin typeface="Verdana" panose="020B0604030504040204" pitchFamily="34" charset="0"/>
                </a:rPr>
              </a:br>
              <a:r>
                <a:rPr lang="en-GB" altLang="en-US" sz="2000">
                  <a:latin typeface="Verdana" panose="020B0604030504040204" pitchFamily="34" charset="0"/>
                </a:rPr>
                <a:t>          support systems</a:t>
              </a:r>
            </a:p>
            <a:p>
              <a:pPr lvl="1"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–"/>
              </a:pPr>
              <a:r>
                <a:rPr lang="en-GB" altLang="en-US" sz="1800">
                  <a:latin typeface="Verdana" panose="020B0604030504040204" pitchFamily="34" charset="0"/>
                </a:rPr>
                <a:t>  </a:t>
              </a:r>
              <a:r>
                <a:rPr lang="en-GB" altLang="en-US" sz="1600">
                  <a:latin typeface="Verdana" panose="020B0604030504040204" pitchFamily="34" charset="0"/>
                </a:rPr>
                <a:t>common understanding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•"/>
              </a:pPr>
              <a:endParaRPr lang="en-GB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93210" name="Oval 26">
              <a:extLst>
                <a:ext uri="{FF2B5EF4-FFF2-40B4-BE49-F238E27FC236}">
                  <a16:creationId xmlns:a16="http://schemas.microsoft.com/office/drawing/2014/main" id="{27647908-D619-E5EC-BFB7-44ED13279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728"/>
              <a:ext cx="1008" cy="28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214" name="Line 30">
              <a:extLst>
                <a:ext uri="{FF2B5EF4-FFF2-40B4-BE49-F238E27FC236}">
                  <a16:creationId xmlns:a16="http://schemas.microsoft.com/office/drawing/2014/main" id="{A2DDF8BE-5071-D654-FBC9-27BA3CE929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0" y="1440"/>
              <a:ext cx="768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3219" name="Group 35">
            <a:extLst>
              <a:ext uri="{FF2B5EF4-FFF2-40B4-BE49-F238E27FC236}">
                <a16:creationId xmlns:a16="http://schemas.microsoft.com/office/drawing/2014/main" id="{BE6256F8-77D7-57BA-FF6D-C85AA72E82C7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352800"/>
            <a:ext cx="6442075" cy="1255713"/>
            <a:chOff x="1392" y="2112"/>
            <a:chExt cx="4058" cy="791"/>
          </a:xfrm>
        </p:grpSpPr>
        <p:sp>
          <p:nvSpPr>
            <p:cNvPr id="93206" name="Rectangle 22">
              <a:extLst>
                <a:ext uri="{FF2B5EF4-FFF2-40B4-BE49-F238E27FC236}">
                  <a16:creationId xmlns:a16="http://schemas.microsoft.com/office/drawing/2014/main" id="{BC366D53-257D-3454-28AD-20756BC87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160"/>
              <a:ext cx="1898" cy="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computer-mediated</a:t>
              </a:r>
              <a:br>
                <a:rPr lang="en-GB" altLang="en-US" sz="2000">
                  <a:latin typeface="Verdana" panose="020B0604030504040204" pitchFamily="34" charset="0"/>
                </a:rPr>
              </a:br>
              <a:r>
                <a:rPr lang="en-GB" altLang="en-US" sz="2000">
                  <a:latin typeface="Verdana" panose="020B0604030504040204" pitchFamily="34" charset="0"/>
                </a:rPr>
                <a:t>          communication</a:t>
              </a:r>
            </a:p>
            <a:p>
              <a:pPr lvl="1"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–"/>
              </a:pPr>
              <a:r>
                <a:rPr lang="en-GB" altLang="en-US" sz="1800">
                  <a:latin typeface="Verdana" panose="020B0604030504040204" pitchFamily="34" charset="0"/>
                </a:rPr>
                <a:t> </a:t>
              </a:r>
              <a:r>
                <a:rPr lang="en-GB" altLang="en-US" sz="1600">
                  <a:latin typeface="Verdana" panose="020B0604030504040204" pitchFamily="34" charset="0"/>
                </a:rPr>
                <a:t>direct communication</a:t>
              </a:r>
              <a:br>
                <a:rPr lang="en-GB" altLang="en-US" sz="1600">
                  <a:latin typeface="Verdana" panose="020B0604030504040204" pitchFamily="34" charset="0"/>
                </a:rPr>
              </a:br>
              <a:r>
                <a:rPr lang="en-GB" altLang="en-US" sz="1600">
                  <a:latin typeface="Verdana" panose="020B0604030504040204" pitchFamily="34" charset="0"/>
                </a:rPr>
                <a:t>   between participants</a:t>
              </a:r>
              <a:endParaRPr lang="en-GB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93211" name="Oval 27">
              <a:extLst>
                <a:ext uri="{FF2B5EF4-FFF2-40B4-BE49-F238E27FC236}">
                  <a16:creationId xmlns:a16="http://schemas.microsoft.com/office/drawing/2014/main" id="{0D0CB08A-BC9E-3A6A-F764-A4A1F7278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112"/>
              <a:ext cx="1008" cy="4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215" name="Line 31">
              <a:extLst>
                <a:ext uri="{FF2B5EF4-FFF2-40B4-BE49-F238E27FC236}">
                  <a16:creationId xmlns:a16="http://schemas.microsoft.com/office/drawing/2014/main" id="{D209B169-B4AA-26A7-3388-BA4CC9AA77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48" y="2352"/>
              <a:ext cx="1104" cy="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3218" name="Group 34">
            <a:extLst>
              <a:ext uri="{FF2B5EF4-FFF2-40B4-BE49-F238E27FC236}">
                <a16:creationId xmlns:a16="http://schemas.microsoft.com/office/drawing/2014/main" id="{48B98E84-A315-219A-1CF6-0514615BBE7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191000"/>
            <a:ext cx="5638800" cy="2246313"/>
            <a:chOff x="1632" y="2640"/>
            <a:chExt cx="3552" cy="1415"/>
          </a:xfrm>
        </p:grpSpPr>
        <p:sp>
          <p:nvSpPr>
            <p:cNvPr id="93207" name="Rectangle 23">
              <a:extLst>
                <a:ext uri="{FF2B5EF4-FFF2-40B4-BE49-F238E27FC236}">
                  <a16:creationId xmlns:a16="http://schemas.microsoft.com/office/drawing/2014/main" id="{82CEF981-8750-733B-8525-7DC6B2C67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3312"/>
              <a:ext cx="2034" cy="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shared applications</a:t>
              </a:r>
              <a:br>
                <a:rPr lang="en-GB" altLang="en-US" sz="2000">
                  <a:latin typeface="Verdana" panose="020B0604030504040204" pitchFamily="34" charset="0"/>
                </a:rPr>
              </a:br>
              <a:r>
                <a:rPr lang="en-GB" altLang="en-US" sz="2000">
                  <a:latin typeface="Verdana" panose="020B0604030504040204" pitchFamily="34" charset="0"/>
                </a:rPr>
                <a:t>               and artefacts</a:t>
              </a:r>
            </a:p>
            <a:p>
              <a:pPr lvl="1"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–"/>
              </a:pPr>
              <a:r>
                <a:rPr lang="en-GB" altLang="en-US" sz="1800">
                  <a:latin typeface="Verdana" panose="020B0604030504040204" pitchFamily="34" charset="0"/>
                </a:rPr>
                <a:t>  </a:t>
              </a:r>
              <a:r>
                <a:rPr lang="en-GB" altLang="en-US" sz="1600">
                  <a:latin typeface="Verdana" panose="020B0604030504040204" pitchFamily="34" charset="0"/>
                </a:rPr>
                <a:t>control and feedback</a:t>
              </a:r>
              <a:br>
                <a:rPr lang="en-GB" altLang="en-US" sz="1600">
                  <a:latin typeface="Verdana" panose="020B0604030504040204" pitchFamily="34" charset="0"/>
                </a:rPr>
              </a:br>
              <a:r>
                <a:rPr lang="en-GB" altLang="en-US" sz="1600">
                  <a:latin typeface="Verdana" panose="020B0604030504040204" pitchFamily="34" charset="0"/>
                </a:rPr>
                <a:t>    with shared work objects</a:t>
              </a:r>
            </a:p>
          </p:txBody>
        </p:sp>
        <p:sp>
          <p:nvSpPr>
            <p:cNvPr id="93212" name="Oval 28">
              <a:extLst>
                <a:ext uri="{FF2B5EF4-FFF2-40B4-BE49-F238E27FC236}">
                  <a16:creationId xmlns:a16="http://schemas.microsoft.com/office/drawing/2014/main" id="{9A3FFA88-B844-1FCB-1CB7-668C6D4E9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1008" cy="432"/>
            </a:xfrm>
            <a:prstGeom prst="ellipse">
              <a:avLst/>
            </a:prstGeom>
            <a:noFill/>
            <a:ln w="38100">
              <a:solidFill>
                <a:srgbClr val="2F8B2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213" name="Oval 29">
              <a:extLst>
                <a:ext uri="{FF2B5EF4-FFF2-40B4-BE49-F238E27FC236}">
                  <a16:creationId xmlns:a16="http://schemas.microsoft.com/office/drawing/2014/main" id="{1EFD05BF-8B20-D0A8-1936-8BF148746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976"/>
              <a:ext cx="624" cy="528"/>
            </a:xfrm>
            <a:prstGeom prst="ellipse">
              <a:avLst/>
            </a:prstGeom>
            <a:noFill/>
            <a:ln w="38100">
              <a:solidFill>
                <a:srgbClr val="2F8B2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216" name="Line 32">
              <a:extLst>
                <a:ext uri="{FF2B5EF4-FFF2-40B4-BE49-F238E27FC236}">
                  <a16:creationId xmlns:a16="http://schemas.microsoft.com/office/drawing/2014/main" id="{345F3ADE-9E0D-35CB-A22E-89F930E363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88" y="3120"/>
              <a:ext cx="432" cy="240"/>
            </a:xfrm>
            <a:prstGeom prst="line">
              <a:avLst/>
            </a:prstGeom>
            <a:noFill/>
            <a:ln w="28575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217" name="Line 33">
              <a:extLst>
                <a:ext uri="{FF2B5EF4-FFF2-40B4-BE49-F238E27FC236}">
                  <a16:creationId xmlns:a16="http://schemas.microsoft.com/office/drawing/2014/main" id="{04C86DA9-1783-8976-7673-91115F0CF4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04" y="3408"/>
              <a:ext cx="768" cy="144"/>
            </a:xfrm>
            <a:prstGeom prst="line">
              <a:avLst/>
            </a:prstGeom>
            <a:noFill/>
            <a:ln w="28575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E8269828-1601-CA60-2FDB-07CE905299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algn="l"/>
            <a:r>
              <a:rPr lang="en-GB" altLang="en-US" sz="3600"/>
              <a:t>computer-mediated communication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65AD9E92-9BEC-0BE0-89A8-93BF76A42D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/>
              <a:t>email and bulletin boards</a:t>
            </a:r>
          </a:p>
          <a:p>
            <a:r>
              <a:rPr lang="en-GB" altLang="en-US"/>
              <a:t>structured message systems</a:t>
            </a:r>
          </a:p>
          <a:p>
            <a:r>
              <a:rPr lang="en-GB" altLang="en-US"/>
              <a:t>text messaging</a:t>
            </a:r>
          </a:p>
          <a:p>
            <a:r>
              <a:rPr lang="en-GB" altLang="en-US"/>
              <a:t>video, virtual environments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C92B993-B5D8-9005-2159-E75D91F79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Email and bulletin boards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C662406-158C-F6AD-90CA-50C969C3F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 sz="2400" i="1"/>
              <a:t>asynchronous/remote</a:t>
            </a:r>
            <a:endParaRPr lang="en-GB" altLang="en-US" sz="2400"/>
          </a:p>
          <a:p>
            <a:pPr marL="190500" indent="-190500">
              <a:buFontTx/>
              <a:buChar char=" "/>
            </a:pPr>
            <a:endParaRPr lang="en-GB" altLang="en-US" sz="2400"/>
          </a:p>
          <a:p>
            <a:pPr marL="190500" indent="-190500">
              <a:buFontTx/>
              <a:buChar char=" "/>
            </a:pPr>
            <a:r>
              <a:rPr lang="en-GB" altLang="en-US" sz="2400"/>
              <a:t>familiar and most successful groupware</a:t>
            </a:r>
          </a:p>
          <a:p>
            <a:pPr marL="190500" indent="-190500">
              <a:buFontTx/>
              <a:buChar char=" "/>
            </a:pPr>
            <a:endParaRPr lang="en-GB" altLang="en-US" sz="2400"/>
          </a:p>
          <a:p>
            <a:pPr marL="190500" indent="-190500">
              <a:buFontTx/>
              <a:buChar char=" "/>
            </a:pPr>
            <a:r>
              <a:rPr lang="en-GB" altLang="en-US" sz="2400"/>
              <a:t>Recipients of email: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 i="1"/>
              <a:t>direct</a:t>
            </a:r>
            <a:r>
              <a:rPr lang="en-GB" altLang="en-US" sz="2400"/>
              <a:t> in To: field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 i="1"/>
              <a:t>copies</a:t>
            </a:r>
            <a:r>
              <a:rPr lang="en-GB" altLang="en-US" sz="2400"/>
              <a:t> in Cc: field</a:t>
            </a:r>
          </a:p>
          <a:p>
            <a:pPr marL="190500" indent="-190500">
              <a:buFontTx/>
              <a:buChar char=" "/>
            </a:pPr>
            <a:r>
              <a:rPr lang="en-GB" altLang="en-US" sz="2400"/>
              <a:t>delivery identical – difference is social purpose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3071</Words>
  <Application>Microsoft Macintosh PowerPoint</Application>
  <PresentationFormat>On-screen Show (4:3)</PresentationFormat>
  <Paragraphs>723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Comic Sans MS</vt:lpstr>
      <vt:lpstr>Symbol</vt:lpstr>
      <vt:lpstr>Times</vt:lpstr>
      <vt:lpstr>Times New Roman</vt:lpstr>
      <vt:lpstr>Verdana</vt:lpstr>
      <vt:lpstr>Blank</vt:lpstr>
      <vt:lpstr>chapter 19</vt:lpstr>
      <vt:lpstr>Groupware</vt:lpstr>
      <vt:lpstr>What is groupware?</vt:lpstr>
      <vt:lpstr>The Time/Space Matrix</vt:lpstr>
      <vt:lpstr>Time/Space Matrix (ctd)</vt:lpstr>
      <vt:lpstr>Classification by Function</vt:lpstr>
      <vt:lpstr>What interactions does a tool support?</vt:lpstr>
      <vt:lpstr>computer-mediated communication</vt:lpstr>
      <vt:lpstr>Email and bulletin boards</vt:lpstr>
      <vt:lpstr>Email vs. bulletin boards</vt:lpstr>
      <vt:lpstr>Structured message systems</vt:lpstr>
      <vt:lpstr>Structured message systems (ctd)</vt:lpstr>
      <vt:lpstr>txt is gr8</vt:lpstr>
      <vt:lpstr>SMS in action</vt:lpstr>
      <vt:lpstr>Video conferences and communication</vt:lpstr>
      <vt:lpstr>Video issues …</vt:lpstr>
      <vt:lpstr>web-video</vt:lpstr>
      <vt:lpstr>collaborative virtual environments (CVEs)</vt:lpstr>
      <vt:lpstr>internet foyer</vt:lpstr>
      <vt:lpstr>‘outside’ looking in</vt:lpstr>
      <vt:lpstr>‘inside’ looking out</vt:lpstr>
      <vt:lpstr>meeting and decision support systems</vt:lpstr>
      <vt:lpstr>Meeting and decision support</vt:lpstr>
      <vt:lpstr>Three types of system</vt:lpstr>
      <vt:lpstr>argumentation tools</vt:lpstr>
      <vt:lpstr>gIBIS</vt:lpstr>
      <vt:lpstr>Meeting rooms</vt:lpstr>
      <vt:lpstr>Typical meeting room</vt:lpstr>
      <vt:lpstr>meeting capture</vt:lpstr>
      <vt:lpstr>Issues for cooperation</vt:lpstr>
      <vt:lpstr>Shared work surfaces</vt:lpstr>
      <vt:lpstr>shared applications and artefacts</vt:lpstr>
      <vt:lpstr>Shared Applications and Artefacts</vt:lpstr>
      <vt:lpstr>Similar … but different</vt:lpstr>
      <vt:lpstr>Shared editors - multiple views</vt:lpstr>
      <vt:lpstr>loss of WYSIWIS …</vt:lpstr>
      <vt:lpstr>Co-authoring systems</vt:lpstr>
      <vt:lpstr>Shared diaries</vt:lpstr>
      <vt:lpstr>Communication through the artefact</vt:lpstr>
      <vt:lpstr>Shared data</vt:lpstr>
      <vt:lpstr>frameworks for groupware</vt:lpstr>
      <vt:lpstr>Time/space matrix revisited</vt:lpstr>
      <vt:lpstr>Refined time/space matrix</vt:lpstr>
      <vt:lpstr>Shared information</vt:lpstr>
      <vt:lpstr>level of sharing</vt:lpstr>
      <vt:lpstr>Levels of shared output</vt:lpstr>
      <vt:lpstr>types of object to share</vt:lpstr>
      <vt:lpstr>ordering problems (race conditions)</vt:lpstr>
      <vt:lpstr>Integrating communication  and work</vt:lpstr>
      <vt:lpstr>awareness</vt:lpstr>
      <vt:lpstr>TOWER – workspace awareness</vt:lpstr>
      <vt:lpstr>implementing groupware</vt:lpstr>
      <vt:lpstr>Feedback and network delays</vt:lpstr>
      <vt:lpstr>Types of architecture</vt:lpstr>
      <vt:lpstr>Client-server architecture</vt:lpstr>
      <vt:lpstr>Shared window architecture</vt:lpstr>
      <vt:lpstr>Shared X</vt:lpstr>
      <vt:lpstr>Feedthrough &amp; traffic</vt:lpstr>
      <vt:lpstr>Graphical toolkits</vt:lpstr>
      <vt:lpstr>Robustness and scaleability</vt:lpstr>
      <vt:lpstr>… some tips …</vt:lpstr>
      <vt:lpstr>scaling and testing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26</cp:revision>
  <dcterms:created xsi:type="dcterms:W3CDTF">2003-08-07T14:10:51Z</dcterms:created>
  <dcterms:modified xsi:type="dcterms:W3CDTF">2025-03-02T12:05:28Z</dcterms:modified>
</cp:coreProperties>
</file>