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sldIdLst>
    <p:sldId id="259" r:id="rId2"/>
    <p:sldId id="277" r:id="rId3"/>
    <p:sldId id="264" r:id="rId4"/>
    <p:sldId id="262" r:id="rId5"/>
    <p:sldId id="266" r:id="rId6"/>
    <p:sldId id="267" r:id="rId7"/>
    <p:sldId id="268" r:id="rId8"/>
    <p:sldId id="269" r:id="rId9"/>
    <p:sldId id="265" r:id="rId10"/>
    <p:sldId id="272" r:id="rId11"/>
    <p:sldId id="270" r:id="rId12"/>
    <p:sldId id="273" r:id="rId13"/>
    <p:sldId id="271" r:id="rId14"/>
    <p:sldId id="274" r:id="rId15"/>
    <p:sldId id="275" r:id="rId16"/>
    <p:sldId id="276" r:id="rId17"/>
    <p:sldId id="299" r:id="rId18"/>
    <p:sldId id="300" r:id="rId19"/>
    <p:sldId id="278" r:id="rId20"/>
    <p:sldId id="298" r:id="rId21"/>
    <p:sldId id="260" r:id="rId22"/>
    <p:sldId id="282" r:id="rId23"/>
    <p:sldId id="279" r:id="rId24"/>
    <p:sldId id="280" r:id="rId25"/>
    <p:sldId id="281" r:id="rId26"/>
    <p:sldId id="283" r:id="rId27"/>
    <p:sldId id="284" r:id="rId28"/>
    <p:sldId id="285" r:id="rId29"/>
    <p:sldId id="261" r:id="rId30"/>
    <p:sldId id="286" r:id="rId31"/>
    <p:sldId id="287" r:id="rId32"/>
    <p:sldId id="288" r:id="rId33"/>
    <p:sldId id="289" r:id="rId34"/>
    <p:sldId id="290" r:id="rId35"/>
    <p:sldId id="291" r:id="rId36"/>
    <p:sldId id="294" r:id="rId37"/>
    <p:sldId id="295" r:id="rId38"/>
    <p:sldId id="296" r:id="rId39"/>
    <p:sldId id="297" r:id="rId4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59"/>
    <p:restoredTop sz="90929"/>
  </p:normalViewPr>
  <p:slideViewPr>
    <p:cSldViewPr>
      <p:cViewPr varScale="1">
        <p:scale>
          <a:sx n="123" d="100"/>
          <a:sy n="123" d="100"/>
        </p:scale>
        <p:origin x="14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958FE-B18C-E73B-AD71-7CD74B0F9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89E2B0-512C-E065-5ACB-0852D63469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3CFC6-D3D1-BF3B-5278-F766593F6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DE26F-EC81-2B61-4763-8E8688709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FE7B6-1415-F3A6-B0D4-E6597F8F4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60BA6-8F01-ED48-BC53-F6576854F8D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942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5273F-7601-5A71-925A-544DD8552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9279AD-1310-77F1-0D4A-328E7C881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FA685-2FB2-AB24-92D7-C064340A3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B1757-7B13-6BB5-8E17-F01C96516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510EE-441F-E9CD-4B7B-967E111EE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214C4-165D-0C45-8918-C49D635812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073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8428D0-7A42-765C-BB02-0C3ED840A8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0A1AE2-3A28-87A5-C96B-F5512F6F1E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C7A97-C9BA-87E1-4E42-0474C6A7F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FA934-D6D0-6EEE-50EA-B66499C7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01DDD-B027-BD01-8E0B-35163DFDB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4667E-F8C8-C948-A55C-698B2B7CF6C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864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068CE-CA53-089E-7475-5873F2B61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63FBB-E235-B49F-B4D3-1F4E600F8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5C686-7677-37BE-42D4-FA8C0E5CE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4D77F-A071-9514-3EF8-9A3373F2C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B8B32-EBDB-07A7-83BF-29A924C32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E3A92-D4BD-C54F-9442-BD1B5DC63A8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313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B7CCF-3DA2-6D2C-B1D7-724CBDF0E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16053-5921-7EE5-D81D-5614BE486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508B1-F03F-7942-957C-1AF95693E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42D35-BAD8-50D7-50CD-EF7A92E37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E2FBB-1BF0-C572-F398-1D747C529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8D689-1721-C74F-A995-D94B31DAC4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912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F54EB-6B5C-A9D1-694C-6AC08F002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87433-9F6C-6709-1CD9-376F4F3937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6F89E1-23EB-B1BE-3E5F-EDEF37CFA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10B35-5DE4-28D9-2061-BF785F20E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17C206-7E61-3D17-100B-739920374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4928E-7646-7188-CBBE-378D60AA0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C37D8-C3F6-DC45-81A1-2FF3F4A0C6E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548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FA0EB-B63A-7761-4F90-3F219F681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D2A2C-4B55-9E60-2C8F-2B3E2B88B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8FE8C-CFED-5991-15E6-E42783402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C634A0-D37B-8326-389E-8C33D5DB43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ACCA34-3471-9C58-0D58-E9358CAB48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7011A0-A545-CD98-8AF5-DA7F4FA7F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7935E9-A759-DD39-8937-B2000389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8FEE8D-CF80-4A7F-D2B8-539B96985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153CF-EE06-9144-956A-8093617AEF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992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9EE9D-CA0A-25EF-B2D2-754E4669F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C01818-549E-F0F6-32FB-26F42EEE5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D84A5C-E417-1E25-2637-B0E13A106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D9C861-3997-21C2-9F34-6446651BA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5CB60-C5F6-4145-A7A7-89CBB8A285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654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200674-87DC-BA48-94C0-683D0637D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827E54-D147-0E3B-4707-DE9C0E64C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A8100-486D-0337-0030-37EE20CD1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66C0C-0EE5-144C-85E0-51B8FA1FD6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601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5BB2A-52E9-E3E1-993C-14F5996B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0488B-30C8-1B7E-061F-FD5938E00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C7BF4-42FE-23AA-9EEF-26D4308D9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F0694-652D-156C-FF02-2A2F1D4F6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6CE62-275C-4CB9-283D-57C71D06C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682865-09FA-5369-551E-90FC01857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A0642-595B-5E4A-A1DC-1C6F7B715B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3729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4180C-BCFE-61B5-85CC-FE37CE971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D569C1-6D22-5D77-EAF5-48E4B1149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71D1E6-327F-4E77-94FA-8684046A5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93CE1-1151-BC84-2133-8B5CA1F2B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3F80AB-091E-A7E3-EDD3-ACAED6D8F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9F5163-430D-AA3F-65CB-D2C232A4C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6C90D-3D89-DE42-8A1B-762D8914BF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2137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D75C5EE6-1B72-2805-C3C0-0CE82D41514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DD023770-0C29-49CF-F905-5B73174E11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E61EE86-71CD-011B-208E-77365000BA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9147240-68E8-B9D2-343A-506F17B6B06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8B2C35C-D92D-66F0-7F15-90B4872997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3708A75-69EB-658E-849D-56A91F29D6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2B3BF0-A07D-9241-8A09-88268AF367AF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5" name="Group 21">
            <a:extLst>
              <a:ext uri="{FF2B5EF4-FFF2-40B4-BE49-F238E27FC236}">
                <a16:creationId xmlns:a16="http://schemas.microsoft.com/office/drawing/2014/main" id="{75DCA745-6377-947A-F961-3B043E76C41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44"/>
            <a:chExt cx="5760" cy="528"/>
          </a:xfrm>
        </p:grpSpPr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9FBE9DF3-CD24-28A5-4B5C-F28DA96BDE5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44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E3EE43AC-EDDB-A385-209A-BCF496465F9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480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EB06D56D-A4E8-D7C3-7163-E9FE34819DE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44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9B07A146-806A-EBB6-CBDE-4EF968AFE88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44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2F2B2DBE-322E-CC44-A233-03A9D3C6EDD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44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5E4AF24-E6DE-3264-D737-B632907A4D9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20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9157DF1-594E-8028-553B-9F85E72B929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ubiquitous computing and augmented realities</a:t>
            </a:r>
          </a:p>
        </p:txBody>
      </p:sp>
      <p:grpSp>
        <p:nvGrpSpPr>
          <p:cNvPr id="5124" name="Group 4">
            <a:extLst>
              <a:ext uri="{FF2B5EF4-FFF2-40B4-BE49-F238E27FC236}">
                <a16:creationId xmlns:a16="http://schemas.microsoft.com/office/drawing/2014/main" id="{1591D244-7E3C-C29A-0498-48834740762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125" name="Rectangle 5">
              <a:extLst>
                <a:ext uri="{FF2B5EF4-FFF2-40B4-BE49-F238E27FC236}">
                  <a16:creationId xmlns:a16="http://schemas.microsoft.com/office/drawing/2014/main" id="{9B4366F9-7FEB-C6DE-1607-743CCAE84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6" name="Rectangle 6">
              <a:extLst>
                <a:ext uri="{FF2B5EF4-FFF2-40B4-BE49-F238E27FC236}">
                  <a16:creationId xmlns:a16="http://schemas.microsoft.com/office/drawing/2014/main" id="{7DEB2014-534C-5C69-50C8-C3D1741FB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5127" name="Picture 7">
              <a:extLst>
                <a:ext uri="{FF2B5EF4-FFF2-40B4-BE49-F238E27FC236}">
                  <a16:creationId xmlns:a16="http://schemas.microsoft.com/office/drawing/2014/main" id="{1FCB1A11-0E38-B59B-439D-484613D6E8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8" name="Picture 8">
              <a:extLst>
                <a:ext uri="{FF2B5EF4-FFF2-40B4-BE49-F238E27FC236}">
                  <a16:creationId xmlns:a16="http://schemas.microsoft.com/office/drawing/2014/main" id="{251B6A78-F58F-2409-9A10-9321C9018C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9" name="Picture 9">
              <a:extLst>
                <a:ext uri="{FF2B5EF4-FFF2-40B4-BE49-F238E27FC236}">
                  <a16:creationId xmlns:a16="http://schemas.microsoft.com/office/drawing/2014/main" id="{5DE9DF8A-6BDA-095A-7C83-D8AFC0399C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30" name="Picture 10">
              <a:extLst>
                <a:ext uri="{FF2B5EF4-FFF2-40B4-BE49-F238E27FC236}">
                  <a16:creationId xmlns:a16="http://schemas.microsoft.com/office/drawing/2014/main" id="{2B3EDDAA-7E2E-8CD9-7133-D6F13A5C51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31" name="Picture 11">
              <a:extLst>
                <a:ext uri="{FF2B5EF4-FFF2-40B4-BE49-F238E27FC236}">
                  <a16:creationId xmlns:a16="http://schemas.microsoft.com/office/drawing/2014/main" id="{0D7A8C5A-E5FE-6441-3D82-E464A20F8D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C63C04C-E769-A442-A1C2-89E4DDD831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Different Inputs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F820AB2-8F1E-A869-051B-F8F69E35C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1962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D390275A-96DB-0134-0E2C-8841C1396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7075" y="2276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18438" name="Picture 6">
            <a:extLst>
              <a:ext uri="{FF2B5EF4-FFF2-40B4-BE49-F238E27FC236}">
                <a16:creationId xmlns:a16="http://schemas.microsoft.com/office/drawing/2014/main" id="{869A111E-E955-4284-C7F0-B0E24C7DD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350" y="2362200"/>
            <a:ext cx="26098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40" name="Text Box 8">
            <a:extLst>
              <a:ext uri="{FF2B5EF4-FFF2-40B4-BE49-F238E27FC236}">
                <a16:creationId xmlns:a16="http://schemas.microsoft.com/office/drawing/2014/main" id="{DB96D8BA-606C-3002-9A72-5F5BC9867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8006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Capacitive sensing on a table</a:t>
            </a:r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74DA2F25-32D8-371B-D1C1-F838E03ED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8725" y="4689475"/>
            <a:ext cx="241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Sensors on a PDA</a:t>
            </a:r>
          </a:p>
        </p:txBody>
      </p:sp>
      <p:pic>
        <p:nvPicPr>
          <p:cNvPr id="18442" name="Picture 10">
            <a:extLst>
              <a:ext uri="{FF2B5EF4-FFF2-40B4-BE49-F238E27FC236}">
                <a16:creationId xmlns:a16="http://schemas.microsoft.com/office/drawing/2014/main" id="{14A7297D-9D52-8F63-9C98-84601399A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4943475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6EB36B6-D8C1-F4AE-B69F-82EB079C21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Multi-scale and distributed output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E045D11-6B29-F20C-286A-5FA39FD85C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Screens of many sizes</a:t>
            </a:r>
          </a:p>
          <a:p>
            <a:pPr lvl="1"/>
            <a:r>
              <a:rPr lang="en-US" altLang="en-US"/>
              <a:t>(very) small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(very) large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Distributed in space, but coordinated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19601692-10B7-AB47-F123-8A97D98E3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8438" y="2428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16389" name="Picture 5">
            <a:extLst>
              <a:ext uri="{FF2B5EF4-FFF2-40B4-BE49-F238E27FC236}">
                <a16:creationId xmlns:a16="http://schemas.microsoft.com/office/drawing/2014/main" id="{8B492366-6F22-F715-35BC-509DD73B5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657600"/>
            <a:ext cx="2971800" cy="162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2" name="Picture 8">
            <a:extLst>
              <a:ext uri="{FF2B5EF4-FFF2-40B4-BE49-F238E27FC236}">
                <a16:creationId xmlns:a16="http://schemas.microsoft.com/office/drawing/2014/main" id="{19D0AE1D-FB48-1F84-4B16-2E6E87995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438400"/>
            <a:ext cx="1143000" cy="109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5FCF514-4B6E-D345-9019-14AA73F74B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output experience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6E34814-4A61-B852-E584-A9B7748A44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More than eye-grabbing raster displays</a:t>
            </a:r>
          </a:p>
          <a:p>
            <a:pPr lvl="1"/>
            <a:r>
              <a:rPr lang="en-US" altLang="en-US"/>
              <a:t>Ambient: use features of the physical environment to signal information</a:t>
            </a:r>
          </a:p>
          <a:p>
            <a:pPr lvl="1"/>
            <a:r>
              <a:rPr lang="en-US" altLang="en-US"/>
              <a:t>Peripheral: designed to be in the background</a:t>
            </a:r>
          </a:p>
          <a:p>
            <a:r>
              <a:rPr lang="en-US" altLang="en-US"/>
              <a:t>Examples: </a:t>
            </a:r>
          </a:p>
          <a:p>
            <a:pPr lvl="1"/>
            <a:r>
              <a:rPr lang="en-US" altLang="en-US"/>
              <a:t>The Dangling String</a:t>
            </a:r>
          </a:p>
          <a:p>
            <a:pPr lvl="1"/>
            <a:r>
              <a:rPr lang="en-US" altLang="en-US"/>
              <a:t>The Water Lamp (shown)</a:t>
            </a:r>
            <a:br>
              <a:rPr lang="en-US" altLang="en-US"/>
            </a:br>
            <a:endParaRPr lang="en-US" altLang="en-US"/>
          </a:p>
          <a:p>
            <a:endParaRPr lang="en-US" altLang="en-US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1CC788E9-2FDF-9205-0117-8BA5FC6C5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8138" y="1990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81CF9B19-AC6D-8865-CDAD-F789AA56C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048000"/>
            <a:ext cx="847725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4CBF1CD-0261-3ADA-A1AA-A59FA640C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Merging Physical and Digital Worlds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D06AA99-6534-8E93-2302-43C802669D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91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How can we remove the barrier?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Actions on physical objects have meaning electronically, and vice versa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Output from electronic world superimposed on physical world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1841F163-1289-2B70-D477-66C456285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1425" y="2166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8E475FA1-3110-CDFF-E74F-21FF0514A5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676400"/>
            <a:ext cx="124142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5" name="Rectangle 7">
            <a:extLst>
              <a:ext uri="{FF2B5EF4-FFF2-40B4-BE49-F238E27FC236}">
                <a16:creationId xmlns:a16="http://schemas.microsoft.com/office/drawing/2014/main" id="{4A38D05E-E95F-936F-10DE-8B6C561DE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0838" y="2166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14C53B4F-F3B7-881C-5B74-D16FD6C1C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174875"/>
            <a:ext cx="2162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 “digital” desk</a:t>
            </a:r>
          </a:p>
        </p:txBody>
      </p:sp>
      <p:sp>
        <p:nvSpPr>
          <p:cNvPr id="17417" name="Text Box 9">
            <a:extLst>
              <a:ext uri="{FF2B5EF4-FFF2-40B4-BE49-F238E27FC236}">
                <a16:creationId xmlns:a16="http://schemas.microsoft.com/office/drawing/2014/main" id="{FAFD3950-C141-6D15-7DAD-19EED0DD2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867400"/>
            <a:ext cx="3074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An augmented calendar</a:t>
            </a:r>
          </a:p>
        </p:txBody>
      </p:sp>
      <p:pic>
        <p:nvPicPr>
          <p:cNvPr id="17418" name="Picture 10">
            <a:extLst>
              <a:ext uri="{FF2B5EF4-FFF2-40B4-BE49-F238E27FC236}">
                <a16:creationId xmlns:a16="http://schemas.microsoft.com/office/drawing/2014/main" id="{B0DDE681-EC92-0797-3593-B721EF70A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810000"/>
            <a:ext cx="2819400" cy="211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8F76237-BCAE-DB2F-B300-86389D0199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Application Themes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8A4086B-EA53-C37A-E6E4-3E8E445E29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Context-aware computing</a:t>
            </a:r>
          </a:p>
          <a:p>
            <a:pPr lvl="1"/>
            <a:r>
              <a:rPr lang="en-US" altLang="en-US"/>
              <a:t>Sensed phenomena facilitate easier interaction</a:t>
            </a:r>
          </a:p>
          <a:p>
            <a:r>
              <a:rPr lang="en-US" altLang="en-US"/>
              <a:t>Automated capture and access</a:t>
            </a:r>
          </a:p>
          <a:p>
            <a:pPr lvl="1"/>
            <a:r>
              <a:rPr lang="en-US" altLang="en-US"/>
              <a:t>Live experiences stored for future access</a:t>
            </a:r>
          </a:p>
          <a:p>
            <a:r>
              <a:rPr lang="en-US" altLang="en-US"/>
              <a:t>Toward continuous interaction</a:t>
            </a:r>
          </a:p>
          <a:p>
            <a:pPr lvl="1"/>
            <a:r>
              <a:rPr lang="en-US" altLang="en-US"/>
              <a:t>Everyday activities have no clear begin-end conditions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F35245A-AE71-785E-5081-EE8C4B5648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New Opportunities for Theory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CEE0892-26D5-1ADE-B6FA-41D986F63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Knowledge in the world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Ubicomp places more emphasis on the physical world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Activity theory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Goals and actions fluidly adjust to physical state of world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Situated action and distributed cognition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Emphasizes improvisational/opportunistic behavior versus planned actions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Ethnography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Deep descriptive understanding of activities in context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768D339-289F-6A09-DFCC-1F728839A1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Evaluation Challenges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4C11D76-95A4-4649-96A5-4EDEFD92B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How can we adapt other HCI techiques to apply to ubicomp settings?</a:t>
            </a:r>
          </a:p>
          <a:p>
            <a:pPr lvl="1"/>
            <a:r>
              <a:rPr lang="en-US" altLang="en-US"/>
              <a:t>Ubicomp activities not so task-centric</a:t>
            </a:r>
          </a:p>
          <a:p>
            <a:pPr lvl="1"/>
            <a:r>
              <a:rPr lang="en-US" altLang="en-US"/>
              <a:t>Technologies are so new, it is often hard to get long-term authentic summative evaluation</a:t>
            </a:r>
          </a:p>
          <a:p>
            <a:pPr lvl="1"/>
            <a:r>
              <a:rPr lang="en-US" altLang="en-US"/>
              <a:t>Metric of success could be very different (playfulness, non-distraction versus efficiency)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08523CA2-C1B2-13A3-DC10-6D85F05E7A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ambient wood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8E50F3C6-5A03-F5CC-A339-1DE0663B5E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real wood! … filled with electronics</a:t>
            </a:r>
          </a:p>
          <a:p>
            <a:r>
              <a:rPr lang="en-GB" altLang="en-US" sz="2400"/>
              <a:t>light and moisture meters</a:t>
            </a:r>
          </a:p>
          <a:p>
            <a:pPr lvl="1"/>
            <a:r>
              <a:rPr lang="en-GB" altLang="en-US" sz="2000"/>
              <a:t>recorded with GPRS location</a:t>
            </a:r>
          </a:p>
          <a:p>
            <a:pPr lvl="1"/>
            <a:r>
              <a:rPr lang="en-GB" altLang="en-US" sz="2000"/>
              <a:t>drawn on map later</a:t>
            </a:r>
          </a:p>
          <a:p>
            <a:r>
              <a:rPr lang="en-GB" altLang="en-US" sz="2400"/>
              <a:t>‘periscope’</a:t>
            </a:r>
          </a:p>
          <a:p>
            <a:pPr lvl="1"/>
            <a:r>
              <a:rPr lang="en-GB" altLang="en-US" sz="2000"/>
              <a:t>shows invisible things</a:t>
            </a:r>
          </a:p>
          <a:p>
            <a:pPr lvl="1"/>
            <a:r>
              <a:rPr lang="en-GB" altLang="en-US" sz="2000"/>
              <a:t>uses RFID</a:t>
            </a:r>
          </a:p>
          <a:p>
            <a:r>
              <a:rPr lang="en-GB" altLang="en-US" sz="2400"/>
              <a:t>triggered sound</a:t>
            </a:r>
          </a:p>
          <a:p>
            <a:pPr lvl="1">
              <a:buFontTx/>
              <a:buNone/>
            </a:pPr>
            <a:endParaRPr lang="en-GB" altLang="en-US" sz="2000"/>
          </a:p>
        </p:txBody>
      </p:sp>
      <p:pic>
        <p:nvPicPr>
          <p:cNvPr id="48132" name="Picture 4">
            <a:extLst>
              <a:ext uri="{FF2B5EF4-FFF2-40B4-BE49-F238E27FC236}">
                <a16:creationId xmlns:a16="http://schemas.microsoft.com/office/drawing/2014/main" id="{E092A586-E15A-5676-DBD5-0807FB4C8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140" name="Group 12">
            <a:extLst>
              <a:ext uri="{FF2B5EF4-FFF2-40B4-BE49-F238E27FC236}">
                <a16:creationId xmlns:a16="http://schemas.microsoft.com/office/drawing/2014/main" id="{6DE9364F-3390-E43F-9AFA-59BA618ADD9C}"/>
              </a:ext>
            </a:extLst>
          </p:cNvPr>
          <p:cNvGrpSpPr>
            <a:grpSpLocks/>
          </p:cNvGrpSpPr>
          <p:nvPr/>
        </p:nvGrpSpPr>
        <p:grpSpPr bwMode="auto">
          <a:xfrm>
            <a:off x="3924300" y="3451225"/>
            <a:ext cx="4838700" cy="2949575"/>
            <a:chOff x="1344" y="1728"/>
            <a:chExt cx="3864" cy="2356"/>
          </a:xfrm>
        </p:grpSpPr>
        <p:pic>
          <p:nvPicPr>
            <p:cNvPr id="48136" name="Picture 8">
              <a:extLst>
                <a:ext uri="{FF2B5EF4-FFF2-40B4-BE49-F238E27FC236}">
                  <a16:creationId xmlns:a16="http://schemas.microsoft.com/office/drawing/2014/main" id="{42779B96-F9A3-2E97-01A2-480B473E96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2736"/>
              <a:ext cx="1472" cy="1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139" name="Picture 11">
              <a:extLst>
                <a:ext uri="{FF2B5EF4-FFF2-40B4-BE49-F238E27FC236}">
                  <a16:creationId xmlns:a16="http://schemas.microsoft.com/office/drawing/2014/main" id="{D8E73C37-47E2-A64C-BB3D-2575E55A8E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2736"/>
              <a:ext cx="1800" cy="1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138" name="Picture 10">
              <a:extLst>
                <a:ext uri="{FF2B5EF4-FFF2-40B4-BE49-F238E27FC236}">
                  <a16:creationId xmlns:a16="http://schemas.microsoft.com/office/drawing/2014/main" id="{5C3987D3-465E-960E-DBEA-1173D0C4C6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1728"/>
              <a:ext cx="1360" cy="18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6750C577-7D3F-54E3-58C5-705E4892C7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City - shared experience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BFC5D3C-B512-E582-8143-CCEDB116FE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visitors to Mackintosh Interpretation Centre</a:t>
            </a:r>
          </a:p>
          <a:p>
            <a:pPr lvl="1"/>
            <a:r>
              <a:rPr lang="en-GB" altLang="en-US" sz="2000"/>
              <a:t>some on web, some use VR, some really there</a:t>
            </a:r>
          </a:p>
          <a:p>
            <a:r>
              <a:rPr lang="en-GB" altLang="en-US" sz="2400"/>
              <a:t>interacting</a:t>
            </a:r>
          </a:p>
          <a:p>
            <a:pPr lvl="1"/>
            <a:r>
              <a:rPr lang="en-GB" altLang="en-US" sz="2000"/>
              <a:t>talk via microphones</a:t>
            </a:r>
          </a:p>
          <a:p>
            <a:pPr lvl="1"/>
            <a:r>
              <a:rPr lang="en-GB" altLang="en-US" sz="2000"/>
              <a:t>‘see’ each other virtually</a:t>
            </a:r>
          </a:p>
          <a:p>
            <a:endParaRPr lang="en-GB" altLang="en-US" sz="2400"/>
          </a:p>
          <a:p>
            <a:r>
              <a:rPr lang="en-GB" altLang="en-US" sz="2400"/>
              <a:t>different places</a:t>
            </a:r>
          </a:p>
          <a:p>
            <a:r>
              <a:rPr lang="en-GB" altLang="en-US" sz="2400"/>
              <a:t>different modalities</a:t>
            </a:r>
          </a:p>
          <a:p>
            <a:r>
              <a:rPr lang="en-GB" altLang="en-US" sz="2400"/>
              <a:t>shared experience</a:t>
            </a:r>
          </a:p>
        </p:txBody>
      </p:sp>
      <p:pic>
        <p:nvPicPr>
          <p:cNvPr id="49156" name="Picture 4">
            <a:extLst>
              <a:ext uri="{FF2B5EF4-FFF2-40B4-BE49-F238E27FC236}">
                <a16:creationId xmlns:a16="http://schemas.microsoft.com/office/drawing/2014/main" id="{86C7BEE9-6CBF-EBC6-849A-A6E7FA50D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157" name="Picture 5">
            <a:extLst>
              <a:ext uri="{FF2B5EF4-FFF2-40B4-BE49-F238E27FC236}">
                <a16:creationId xmlns:a16="http://schemas.microsoft.com/office/drawing/2014/main" id="{DE6340DA-6DAD-0F3A-67D8-FEE3EC7CF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419600"/>
            <a:ext cx="1703388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58" name="Picture 6">
            <a:extLst>
              <a:ext uri="{FF2B5EF4-FFF2-40B4-BE49-F238E27FC236}">
                <a16:creationId xmlns:a16="http://schemas.microsoft.com/office/drawing/2014/main" id="{8B99A644-B3D3-4A42-A23E-3808137100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200400"/>
            <a:ext cx="1828800" cy="142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59" name="Picture 7">
            <a:extLst>
              <a:ext uri="{FF2B5EF4-FFF2-40B4-BE49-F238E27FC236}">
                <a16:creationId xmlns:a16="http://schemas.microsoft.com/office/drawing/2014/main" id="{B8B8D003-6679-39DB-32F2-A04F32E29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048000"/>
            <a:ext cx="15748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2">
            <a:extLst>
              <a:ext uri="{FF2B5EF4-FFF2-40B4-BE49-F238E27FC236}">
                <a16:creationId xmlns:a16="http://schemas.microsoft.com/office/drawing/2014/main" id="{AD409277-528C-2711-320D-F6B7B4F47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048000"/>
            <a:ext cx="533400" cy="533400"/>
          </a:xfrm>
          <a:prstGeom prst="ellipse">
            <a:avLst/>
          </a:prstGeom>
          <a:solidFill>
            <a:srgbClr val="ED18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85A6AAE-BE36-11D7-6D47-6232C7B47A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ubiquitous computing and augmented realities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4980D7C-0F9F-512F-DFA6-F074DD2C6D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  <a:p>
            <a:r>
              <a:rPr lang="en-GB" altLang="en-US"/>
              <a:t>ubiquitous computing</a:t>
            </a:r>
          </a:p>
          <a:p>
            <a:pPr lvl="1"/>
            <a:r>
              <a:rPr lang="en-GB" altLang="en-US"/>
              <a:t>filling the real world with computers</a:t>
            </a:r>
          </a:p>
          <a:p>
            <a:endParaRPr lang="en-GB" altLang="en-US"/>
          </a:p>
          <a:p>
            <a:r>
              <a:rPr lang="en-GB" altLang="en-US"/>
              <a:t>virtual and augmented reality</a:t>
            </a:r>
          </a:p>
          <a:p>
            <a:pPr lvl="1"/>
            <a:r>
              <a:rPr lang="en-GB" altLang="en-US"/>
              <a:t>making the real world in a computer!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E6A926C-D62F-72FA-33C0-337C54A67C2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virtual and augmented reality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3CF32C0-E742-3C67-D9E9-8FB73F7DD9A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VR - technology &amp; experience</a:t>
            </a:r>
          </a:p>
          <a:p>
            <a:r>
              <a:rPr lang="en-GB" altLang="en-US" sz="2800"/>
              <a:t>web, desktop and simulators</a:t>
            </a:r>
          </a:p>
          <a:p>
            <a:r>
              <a:rPr lang="en-GB" altLang="en-US" sz="2800"/>
              <a:t>AR – mixing virtual and real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9D55EDD-1A21-306F-10E8-D70B51594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virtual reality technology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F7F6644-6A24-707C-9361-708AB3A8E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en-GB" altLang="en-US" sz="2400"/>
              <a:t>headsets allow user to “see” the virtual world</a:t>
            </a:r>
          </a:p>
          <a:p>
            <a:pPr>
              <a:spcBef>
                <a:spcPct val="40000"/>
              </a:spcBef>
            </a:pPr>
            <a:r>
              <a:rPr lang="en-GB" altLang="en-US" sz="2400"/>
              <a:t>gesture recognition achieved with DataGlove </a:t>
            </a:r>
            <a:r>
              <a:rPr lang="en-GB" altLang="en-US" sz="1800"/>
              <a:t>(lycra glove with optical sensors that measure hand and finger positions)</a:t>
            </a:r>
          </a:p>
          <a:p>
            <a:pPr>
              <a:spcBef>
                <a:spcPct val="40000"/>
              </a:spcBef>
            </a:pPr>
            <a:r>
              <a:rPr lang="en-GB" altLang="en-US" sz="2400"/>
              <a:t>eyegaze allows users to indicate direction with eyes alone</a:t>
            </a:r>
          </a:p>
          <a:p>
            <a:pPr>
              <a:spcBef>
                <a:spcPct val="40000"/>
              </a:spcBef>
            </a:pPr>
            <a:r>
              <a:rPr lang="en-GB" altLang="en-US" sz="2400"/>
              <a:t>whole body position sensed, walking etc.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2188555-F49C-8835-7A83-0F429636D5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VR headsets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9CFC0DB1-C47E-DC89-2E0B-D29DD6A462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small TV screen for each eye</a:t>
            </a:r>
          </a:p>
          <a:p>
            <a:r>
              <a:rPr lang="en-US" altLang="en-US"/>
              <a:t>slightly different angles</a:t>
            </a:r>
          </a:p>
          <a:p>
            <a:r>
              <a:rPr lang="en-US" altLang="en-US"/>
              <a:t>3D effect</a:t>
            </a:r>
          </a:p>
        </p:txBody>
      </p:sp>
      <p:sp>
        <p:nvSpPr>
          <p:cNvPr id="30724" name="AutoShape 4">
            <a:extLst>
              <a:ext uri="{FF2B5EF4-FFF2-40B4-BE49-F238E27FC236}">
                <a16:creationId xmlns:a16="http://schemas.microsoft.com/office/drawing/2014/main" id="{5F1D6564-1CEA-5C11-C128-C56BF47F7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3338" y="3863975"/>
            <a:ext cx="1122362" cy="84455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25" name="AutoShape 5">
            <a:extLst>
              <a:ext uri="{FF2B5EF4-FFF2-40B4-BE49-F238E27FC236}">
                <a16:creationId xmlns:a16="http://schemas.microsoft.com/office/drawing/2014/main" id="{3594459B-4D18-5897-B9A7-FDD79A413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1938" y="3862388"/>
            <a:ext cx="1122362" cy="84455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0726" name="Group 6">
            <a:extLst>
              <a:ext uri="{FF2B5EF4-FFF2-40B4-BE49-F238E27FC236}">
                <a16:creationId xmlns:a16="http://schemas.microsoft.com/office/drawing/2014/main" id="{C8559E71-C6E7-947D-6B4A-C50B3687A598}"/>
              </a:ext>
            </a:extLst>
          </p:cNvPr>
          <p:cNvGrpSpPr>
            <a:grpSpLocks/>
          </p:cNvGrpSpPr>
          <p:nvPr/>
        </p:nvGrpSpPr>
        <p:grpSpPr bwMode="auto">
          <a:xfrm>
            <a:off x="3805238" y="4838700"/>
            <a:ext cx="1147762" cy="469900"/>
            <a:chOff x="1945" y="3024"/>
            <a:chExt cx="723" cy="296"/>
          </a:xfrm>
        </p:grpSpPr>
        <p:grpSp>
          <p:nvGrpSpPr>
            <p:cNvPr id="30727" name="Group 7">
              <a:extLst>
                <a:ext uri="{FF2B5EF4-FFF2-40B4-BE49-F238E27FC236}">
                  <a16:creationId xmlns:a16="http://schemas.microsoft.com/office/drawing/2014/main" id="{23B30007-D15D-DCCA-799B-8D004725F8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3024"/>
              <a:ext cx="480" cy="192"/>
              <a:chOff x="1632" y="2832"/>
              <a:chExt cx="384" cy="144"/>
            </a:xfrm>
          </p:grpSpPr>
          <p:sp>
            <p:nvSpPr>
              <p:cNvPr id="30728" name="Oval 8">
                <a:extLst>
                  <a:ext uri="{FF2B5EF4-FFF2-40B4-BE49-F238E27FC236}">
                    <a16:creationId xmlns:a16="http://schemas.microsoft.com/office/drawing/2014/main" id="{4E7E4051-F20F-7CC9-B9EF-255E07B8F8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832"/>
                <a:ext cx="38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29" name="Oval 9">
                <a:extLst>
                  <a:ext uri="{FF2B5EF4-FFF2-40B4-BE49-F238E27FC236}">
                    <a16:creationId xmlns:a16="http://schemas.microsoft.com/office/drawing/2014/main" id="{F39970E3-68D5-6389-07D9-441DDFACCE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" y="2832"/>
                <a:ext cx="144" cy="144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30" name="Oval 10">
                <a:extLst>
                  <a:ext uri="{FF2B5EF4-FFF2-40B4-BE49-F238E27FC236}">
                    <a16:creationId xmlns:a16="http://schemas.microsoft.com/office/drawing/2014/main" id="{A6ABF7ED-3735-A34B-9F97-1EE25E009A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0" y="28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30731" name="Group 11">
              <a:extLst>
                <a:ext uri="{FF2B5EF4-FFF2-40B4-BE49-F238E27FC236}">
                  <a16:creationId xmlns:a16="http://schemas.microsoft.com/office/drawing/2014/main" id="{86672665-230E-EB19-65DB-713EF6EBAE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45" y="3190"/>
              <a:ext cx="723" cy="130"/>
              <a:chOff x="1945" y="3182"/>
              <a:chExt cx="723" cy="198"/>
            </a:xfrm>
          </p:grpSpPr>
          <p:sp>
            <p:nvSpPr>
              <p:cNvPr id="30732" name="Line 12">
                <a:extLst>
                  <a:ext uri="{FF2B5EF4-FFF2-40B4-BE49-F238E27FC236}">
                    <a16:creationId xmlns:a16="http://schemas.microsoft.com/office/drawing/2014/main" id="{95CBF1AC-0864-23B0-D2EF-446CE73486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332" y="3246"/>
                <a:ext cx="22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33" name="Line 13">
                <a:extLst>
                  <a:ext uri="{FF2B5EF4-FFF2-40B4-BE49-F238E27FC236}">
                    <a16:creationId xmlns:a16="http://schemas.microsoft.com/office/drawing/2014/main" id="{14DEABE6-87A8-8278-5EEF-7534C12D39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44" y="3226"/>
                <a:ext cx="7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34" name="Line 14">
                <a:extLst>
                  <a:ext uri="{FF2B5EF4-FFF2-40B4-BE49-F238E27FC236}">
                    <a16:creationId xmlns:a16="http://schemas.microsoft.com/office/drawing/2014/main" id="{0B429E0D-57A9-02DA-3BB3-8C018339BA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6" y="3184"/>
                <a:ext cx="142" cy="1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35" name="Line 15">
                <a:extLst>
                  <a:ext uri="{FF2B5EF4-FFF2-40B4-BE49-F238E27FC236}">
                    <a16:creationId xmlns:a16="http://schemas.microsoft.com/office/drawing/2014/main" id="{D91ACAF4-4013-2966-C805-08E39F7684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4" y="3207"/>
                <a:ext cx="108" cy="1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36" name="Line 16">
                <a:extLst>
                  <a:ext uri="{FF2B5EF4-FFF2-40B4-BE49-F238E27FC236}">
                    <a16:creationId xmlns:a16="http://schemas.microsoft.com/office/drawing/2014/main" id="{0DFED7D5-1CA1-0014-87C6-AD303198BD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393" y="3239"/>
                <a:ext cx="43" cy="1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37" name="Line 17">
                <a:extLst>
                  <a:ext uri="{FF2B5EF4-FFF2-40B4-BE49-F238E27FC236}">
                    <a16:creationId xmlns:a16="http://schemas.microsoft.com/office/drawing/2014/main" id="{E2F8A3DC-8D0E-DFDA-3C42-234D6D6354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59" y="3244"/>
                <a:ext cx="22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38" name="Line 18">
                <a:extLst>
                  <a:ext uri="{FF2B5EF4-FFF2-40B4-BE49-F238E27FC236}">
                    <a16:creationId xmlns:a16="http://schemas.microsoft.com/office/drawing/2014/main" id="{4065F187-CF51-6ACE-1110-845330C2A7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99" y="3224"/>
                <a:ext cx="7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39" name="Line 19">
                <a:extLst>
                  <a:ext uri="{FF2B5EF4-FFF2-40B4-BE49-F238E27FC236}">
                    <a16:creationId xmlns:a16="http://schemas.microsoft.com/office/drawing/2014/main" id="{98933E2B-E310-39A3-3ED6-D156DC999B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45" y="3182"/>
                <a:ext cx="142" cy="1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40" name="Line 20">
                <a:extLst>
                  <a:ext uri="{FF2B5EF4-FFF2-40B4-BE49-F238E27FC236}">
                    <a16:creationId xmlns:a16="http://schemas.microsoft.com/office/drawing/2014/main" id="{FABD38E7-8EE3-9EAC-9E64-3BE20D6AC8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21" y="3205"/>
                <a:ext cx="108" cy="1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41" name="Line 21">
                <a:extLst>
                  <a:ext uri="{FF2B5EF4-FFF2-40B4-BE49-F238E27FC236}">
                    <a16:creationId xmlns:a16="http://schemas.microsoft.com/office/drawing/2014/main" id="{97D373DE-E3DF-A4DF-F340-94B87FB7D5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77" y="3237"/>
                <a:ext cx="43" cy="1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grpSp>
        <p:nvGrpSpPr>
          <p:cNvPr id="30742" name="Group 22">
            <a:extLst>
              <a:ext uri="{FF2B5EF4-FFF2-40B4-BE49-F238E27FC236}">
                <a16:creationId xmlns:a16="http://schemas.microsoft.com/office/drawing/2014/main" id="{B990E7C3-DF04-23A6-7EC8-A6D987309940}"/>
              </a:ext>
            </a:extLst>
          </p:cNvPr>
          <p:cNvGrpSpPr>
            <a:grpSpLocks/>
          </p:cNvGrpSpPr>
          <p:nvPr/>
        </p:nvGrpSpPr>
        <p:grpSpPr bwMode="auto">
          <a:xfrm>
            <a:off x="5365750" y="4841875"/>
            <a:ext cx="1147763" cy="469900"/>
            <a:chOff x="1945" y="3024"/>
            <a:chExt cx="723" cy="296"/>
          </a:xfrm>
        </p:grpSpPr>
        <p:grpSp>
          <p:nvGrpSpPr>
            <p:cNvPr id="30743" name="Group 23">
              <a:extLst>
                <a:ext uri="{FF2B5EF4-FFF2-40B4-BE49-F238E27FC236}">
                  <a16:creationId xmlns:a16="http://schemas.microsoft.com/office/drawing/2014/main" id="{89894F1F-718F-4216-3D14-733AD0AF37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3024"/>
              <a:ext cx="480" cy="192"/>
              <a:chOff x="1632" y="2832"/>
              <a:chExt cx="384" cy="144"/>
            </a:xfrm>
          </p:grpSpPr>
          <p:sp>
            <p:nvSpPr>
              <p:cNvPr id="30744" name="Oval 24">
                <a:extLst>
                  <a:ext uri="{FF2B5EF4-FFF2-40B4-BE49-F238E27FC236}">
                    <a16:creationId xmlns:a16="http://schemas.microsoft.com/office/drawing/2014/main" id="{D19172D7-8117-D082-8B74-AD21174D0E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832"/>
                <a:ext cx="38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45" name="Oval 25">
                <a:extLst>
                  <a:ext uri="{FF2B5EF4-FFF2-40B4-BE49-F238E27FC236}">
                    <a16:creationId xmlns:a16="http://schemas.microsoft.com/office/drawing/2014/main" id="{F630AA6B-0A8A-6AE6-54FE-CF3F199145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" y="2832"/>
                <a:ext cx="144" cy="144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46" name="Oval 26">
                <a:extLst>
                  <a:ext uri="{FF2B5EF4-FFF2-40B4-BE49-F238E27FC236}">
                    <a16:creationId xmlns:a16="http://schemas.microsoft.com/office/drawing/2014/main" id="{38437686-C4FA-081B-51A9-53F65335F7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0" y="28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30747" name="Group 27">
              <a:extLst>
                <a:ext uri="{FF2B5EF4-FFF2-40B4-BE49-F238E27FC236}">
                  <a16:creationId xmlns:a16="http://schemas.microsoft.com/office/drawing/2014/main" id="{19A277E0-7CF8-177F-17B4-953B78D8C8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45" y="3190"/>
              <a:ext cx="723" cy="130"/>
              <a:chOff x="1945" y="3182"/>
              <a:chExt cx="723" cy="198"/>
            </a:xfrm>
          </p:grpSpPr>
          <p:sp>
            <p:nvSpPr>
              <p:cNvPr id="30748" name="Line 28">
                <a:extLst>
                  <a:ext uri="{FF2B5EF4-FFF2-40B4-BE49-F238E27FC236}">
                    <a16:creationId xmlns:a16="http://schemas.microsoft.com/office/drawing/2014/main" id="{E9E8E0C6-BCC6-F6D1-4F13-A8282238DE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332" y="3246"/>
                <a:ext cx="22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49" name="Line 29">
                <a:extLst>
                  <a:ext uri="{FF2B5EF4-FFF2-40B4-BE49-F238E27FC236}">
                    <a16:creationId xmlns:a16="http://schemas.microsoft.com/office/drawing/2014/main" id="{3C765957-16F2-BD98-1FE2-0EAEB3F294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44" y="3226"/>
                <a:ext cx="7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0" name="Line 30">
                <a:extLst>
                  <a:ext uri="{FF2B5EF4-FFF2-40B4-BE49-F238E27FC236}">
                    <a16:creationId xmlns:a16="http://schemas.microsoft.com/office/drawing/2014/main" id="{EFF24BEC-561A-7D17-433E-551FCAFBF9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6" y="3184"/>
                <a:ext cx="142" cy="1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1" name="Line 31">
                <a:extLst>
                  <a:ext uri="{FF2B5EF4-FFF2-40B4-BE49-F238E27FC236}">
                    <a16:creationId xmlns:a16="http://schemas.microsoft.com/office/drawing/2014/main" id="{3027D928-4696-FED8-21F0-4B579C7FD1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4" y="3207"/>
                <a:ext cx="108" cy="1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2" name="Line 32">
                <a:extLst>
                  <a:ext uri="{FF2B5EF4-FFF2-40B4-BE49-F238E27FC236}">
                    <a16:creationId xmlns:a16="http://schemas.microsoft.com/office/drawing/2014/main" id="{385515D6-66D3-4C62-BE8D-C19F4308D5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393" y="3239"/>
                <a:ext cx="43" cy="1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3" name="Line 33">
                <a:extLst>
                  <a:ext uri="{FF2B5EF4-FFF2-40B4-BE49-F238E27FC236}">
                    <a16:creationId xmlns:a16="http://schemas.microsoft.com/office/drawing/2014/main" id="{1165BD7B-28D2-B967-0E80-16A20F3C0D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59" y="3244"/>
                <a:ext cx="22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4" name="Line 34">
                <a:extLst>
                  <a:ext uri="{FF2B5EF4-FFF2-40B4-BE49-F238E27FC236}">
                    <a16:creationId xmlns:a16="http://schemas.microsoft.com/office/drawing/2014/main" id="{A9BFC6C1-ACA8-6248-F451-7CB898442F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99" y="3224"/>
                <a:ext cx="7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5" name="Line 35">
                <a:extLst>
                  <a:ext uri="{FF2B5EF4-FFF2-40B4-BE49-F238E27FC236}">
                    <a16:creationId xmlns:a16="http://schemas.microsoft.com/office/drawing/2014/main" id="{3F6D01C3-FCF9-8881-2FAF-031041176D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45" y="3182"/>
                <a:ext cx="142" cy="1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6" name="Line 36">
                <a:extLst>
                  <a:ext uri="{FF2B5EF4-FFF2-40B4-BE49-F238E27FC236}">
                    <a16:creationId xmlns:a16="http://schemas.microsoft.com/office/drawing/2014/main" id="{62196A6C-B100-77E8-A133-3EB62B90FD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21" y="3205"/>
                <a:ext cx="108" cy="1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57" name="Line 37">
                <a:extLst>
                  <a:ext uri="{FF2B5EF4-FFF2-40B4-BE49-F238E27FC236}">
                    <a16:creationId xmlns:a16="http://schemas.microsoft.com/office/drawing/2014/main" id="{4375FDC0-CD0C-F80A-E4EB-E50A344FCB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77" y="3237"/>
                <a:ext cx="43" cy="1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grpSp>
        <p:nvGrpSpPr>
          <p:cNvPr id="30758" name="Group 38">
            <a:extLst>
              <a:ext uri="{FF2B5EF4-FFF2-40B4-BE49-F238E27FC236}">
                <a16:creationId xmlns:a16="http://schemas.microsoft.com/office/drawing/2014/main" id="{1AEEFC9D-A94E-737D-1682-72731689CB3D}"/>
              </a:ext>
            </a:extLst>
          </p:cNvPr>
          <p:cNvGrpSpPr>
            <a:grpSpLocks/>
          </p:cNvGrpSpPr>
          <p:nvPr/>
        </p:nvGrpSpPr>
        <p:grpSpPr bwMode="auto">
          <a:xfrm>
            <a:off x="6345238" y="5683250"/>
            <a:ext cx="792162" cy="849313"/>
            <a:chOff x="3997" y="3580"/>
            <a:chExt cx="499" cy="535"/>
          </a:xfrm>
        </p:grpSpPr>
        <p:sp>
          <p:nvSpPr>
            <p:cNvPr id="30759" name="Oval 39">
              <a:extLst>
                <a:ext uri="{FF2B5EF4-FFF2-40B4-BE49-F238E27FC236}">
                  <a16:creationId xmlns:a16="http://schemas.microsoft.com/office/drawing/2014/main" id="{7FF1D23B-49F8-F8FC-9526-71C023BC4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7" y="3655"/>
              <a:ext cx="499" cy="460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30760" name="Group 40">
              <a:extLst>
                <a:ext uri="{FF2B5EF4-FFF2-40B4-BE49-F238E27FC236}">
                  <a16:creationId xmlns:a16="http://schemas.microsoft.com/office/drawing/2014/main" id="{08CACA31-5C20-9A62-9658-11DD42467A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2" y="3804"/>
              <a:ext cx="309" cy="53"/>
              <a:chOff x="4092" y="3804"/>
              <a:chExt cx="309" cy="53"/>
            </a:xfrm>
          </p:grpSpPr>
          <p:grpSp>
            <p:nvGrpSpPr>
              <p:cNvPr id="30761" name="Group 41">
                <a:extLst>
                  <a:ext uri="{FF2B5EF4-FFF2-40B4-BE49-F238E27FC236}">
                    <a16:creationId xmlns:a16="http://schemas.microsoft.com/office/drawing/2014/main" id="{12D90F2B-E4BD-4520-600A-95F707A2B0A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13" y="3823"/>
                <a:ext cx="86" cy="34"/>
                <a:chOff x="4113" y="3823"/>
                <a:chExt cx="86" cy="34"/>
              </a:xfrm>
            </p:grpSpPr>
            <p:sp>
              <p:nvSpPr>
                <p:cNvPr id="30762" name="Oval 42">
                  <a:extLst>
                    <a:ext uri="{FF2B5EF4-FFF2-40B4-BE49-F238E27FC236}">
                      <a16:creationId xmlns:a16="http://schemas.microsoft.com/office/drawing/2014/main" id="{42A521C1-B525-33EC-E2C6-15CBEEF967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4113" y="3823"/>
                  <a:ext cx="86" cy="3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63" name="Oval 43">
                  <a:extLst>
                    <a:ext uri="{FF2B5EF4-FFF2-40B4-BE49-F238E27FC236}">
                      <a16:creationId xmlns:a16="http://schemas.microsoft.com/office/drawing/2014/main" id="{5DBA7369-3738-270F-9E57-9E8E082D34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4140" y="3823"/>
                  <a:ext cx="32" cy="34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64" name="Oval 44">
                  <a:extLst>
                    <a:ext uri="{FF2B5EF4-FFF2-40B4-BE49-F238E27FC236}">
                      <a16:creationId xmlns:a16="http://schemas.microsoft.com/office/drawing/2014/main" id="{9C492AEF-3CD6-5972-1536-5EE824759D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4151" y="3834"/>
                  <a:ext cx="10" cy="12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30765" name="Group 45">
                <a:extLst>
                  <a:ext uri="{FF2B5EF4-FFF2-40B4-BE49-F238E27FC236}">
                    <a16:creationId xmlns:a16="http://schemas.microsoft.com/office/drawing/2014/main" id="{C39FAA96-ABE4-EFB0-D03F-21753A3FE6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4092" y="3804"/>
                <a:ext cx="129" cy="23"/>
                <a:chOff x="1945" y="3182"/>
                <a:chExt cx="723" cy="198"/>
              </a:xfrm>
            </p:grpSpPr>
            <p:sp>
              <p:nvSpPr>
                <p:cNvPr id="30766" name="Line 46">
                  <a:extLst>
                    <a:ext uri="{FF2B5EF4-FFF2-40B4-BE49-F238E27FC236}">
                      <a16:creationId xmlns:a16="http://schemas.microsoft.com/office/drawing/2014/main" id="{15FF875D-8CEB-8E7D-CFCA-626CB6C246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2332" y="3246"/>
                  <a:ext cx="22" cy="13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67" name="Line 47">
                  <a:extLst>
                    <a:ext uri="{FF2B5EF4-FFF2-40B4-BE49-F238E27FC236}">
                      <a16:creationId xmlns:a16="http://schemas.microsoft.com/office/drawing/2014/main" id="{F82CD85A-DF88-8AF8-C6F6-14BD9445D9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2444" y="3226"/>
                  <a:ext cx="70" cy="12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68" name="Line 48">
                  <a:extLst>
                    <a:ext uri="{FF2B5EF4-FFF2-40B4-BE49-F238E27FC236}">
                      <a16:creationId xmlns:a16="http://schemas.microsoft.com/office/drawing/2014/main" id="{2CB114F9-7D1D-546F-361D-1602B2B5B4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26" y="3184"/>
                  <a:ext cx="142" cy="1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69" name="Line 49">
                  <a:extLst>
                    <a:ext uri="{FF2B5EF4-FFF2-40B4-BE49-F238E27FC236}">
                      <a16:creationId xmlns:a16="http://schemas.microsoft.com/office/drawing/2014/main" id="{979DF4AE-3E60-CF3B-0B88-2F1E0FD87E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84" y="3207"/>
                  <a:ext cx="108" cy="11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70" name="Line 50">
                  <a:extLst>
                    <a:ext uri="{FF2B5EF4-FFF2-40B4-BE49-F238E27FC236}">
                      <a16:creationId xmlns:a16="http://schemas.microsoft.com/office/drawing/2014/main" id="{CBB3E2EC-D8E0-2C5A-3D54-0940468D5E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2393" y="3239"/>
                  <a:ext cx="43" cy="12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71" name="Line 51">
                  <a:extLst>
                    <a:ext uri="{FF2B5EF4-FFF2-40B4-BE49-F238E27FC236}">
                      <a16:creationId xmlns:a16="http://schemas.microsoft.com/office/drawing/2014/main" id="{5BEED687-DF18-C5B7-0010-8BD48E2224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259" y="3244"/>
                  <a:ext cx="22" cy="13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72" name="Line 52">
                  <a:extLst>
                    <a:ext uri="{FF2B5EF4-FFF2-40B4-BE49-F238E27FC236}">
                      <a16:creationId xmlns:a16="http://schemas.microsoft.com/office/drawing/2014/main" id="{7994F3A7-2601-0D47-83D0-16179D8267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099" y="3224"/>
                  <a:ext cx="70" cy="12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73" name="Line 53">
                  <a:extLst>
                    <a:ext uri="{FF2B5EF4-FFF2-40B4-BE49-F238E27FC236}">
                      <a16:creationId xmlns:a16="http://schemas.microsoft.com/office/drawing/2014/main" id="{E7ADFE15-DE69-6683-EF31-4E1EE00D28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45" y="3182"/>
                  <a:ext cx="142" cy="1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74" name="Line 54">
                  <a:extLst>
                    <a:ext uri="{FF2B5EF4-FFF2-40B4-BE49-F238E27FC236}">
                      <a16:creationId xmlns:a16="http://schemas.microsoft.com/office/drawing/2014/main" id="{D9E7F273-BB4F-AA9E-C50A-3A9AC0047E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21" y="3205"/>
                  <a:ext cx="108" cy="11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75" name="Line 55">
                  <a:extLst>
                    <a:ext uri="{FF2B5EF4-FFF2-40B4-BE49-F238E27FC236}">
                      <a16:creationId xmlns:a16="http://schemas.microsoft.com/office/drawing/2014/main" id="{3884ADC0-D26A-3A1C-CE57-22B0116C01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177" y="3237"/>
                  <a:ext cx="43" cy="12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30776" name="Group 56">
                <a:extLst>
                  <a:ext uri="{FF2B5EF4-FFF2-40B4-BE49-F238E27FC236}">
                    <a16:creationId xmlns:a16="http://schemas.microsoft.com/office/drawing/2014/main" id="{E18FA888-B7E1-C8AC-B982-B8002A7F7A6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" y="3823"/>
                <a:ext cx="86" cy="34"/>
                <a:chOff x="4293" y="3823"/>
                <a:chExt cx="86" cy="34"/>
              </a:xfrm>
            </p:grpSpPr>
            <p:sp>
              <p:nvSpPr>
                <p:cNvPr id="30777" name="Oval 57">
                  <a:extLst>
                    <a:ext uri="{FF2B5EF4-FFF2-40B4-BE49-F238E27FC236}">
                      <a16:creationId xmlns:a16="http://schemas.microsoft.com/office/drawing/2014/main" id="{FA54C2B2-F695-64B2-B069-9DC9EBD7E0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4293" y="3823"/>
                  <a:ext cx="86" cy="3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78" name="Oval 58">
                  <a:extLst>
                    <a:ext uri="{FF2B5EF4-FFF2-40B4-BE49-F238E27FC236}">
                      <a16:creationId xmlns:a16="http://schemas.microsoft.com/office/drawing/2014/main" id="{45D9DDEE-621E-D464-77D3-C323022327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4320" y="3823"/>
                  <a:ext cx="32" cy="34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79" name="Oval 59">
                  <a:extLst>
                    <a:ext uri="{FF2B5EF4-FFF2-40B4-BE49-F238E27FC236}">
                      <a16:creationId xmlns:a16="http://schemas.microsoft.com/office/drawing/2014/main" id="{386AA42A-8BB2-9A3A-D097-004A6BE816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4331" y="3834"/>
                  <a:ext cx="10" cy="12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30780" name="Group 60">
                <a:extLst>
                  <a:ext uri="{FF2B5EF4-FFF2-40B4-BE49-F238E27FC236}">
                    <a16:creationId xmlns:a16="http://schemas.microsoft.com/office/drawing/2014/main" id="{A59F9B12-8491-B6B0-E74B-9704747F14C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4272" y="3804"/>
                <a:ext cx="129" cy="23"/>
                <a:chOff x="1945" y="3182"/>
                <a:chExt cx="723" cy="198"/>
              </a:xfrm>
            </p:grpSpPr>
            <p:sp>
              <p:nvSpPr>
                <p:cNvPr id="30781" name="Line 61">
                  <a:extLst>
                    <a:ext uri="{FF2B5EF4-FFF2-40B4-BE49-F238E27FC236}">
                      <a16:creationId xmlns:a16="http://schemas.microsoft.com/office/drawing/2014/main" id="{8024A452-15B5-3835-E04A-A3425E722D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2332" y="3246"/>
                  <a:ext cx="22" cy="13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82" name="Line 62">
                  <a:extLst>
                    <a:ext uri="{FF2B5EF4-FFF2-40B4-BE49-F238E27FC236}">
                      <a16:creationId xmlns:a16="http://schemas.microsoft.com/office/drawing/2014/main" id="{7781C4BB-329F-3349-0FD3-E8609C1111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2444" y="3226"/>
                  <a:ext cx="70" cy="12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83" name="Line 63">
                  <a:extLst>
                    <a:ext uri="{FF2B5EF4-FFF2-40B4-BE49-F238E27FC236}">
                      <a16:creationId xmlns:a16="http://schemas.microsoft.com/office/drawing/2014/main" id="{9032EB09-924F-4EDF-BC68-0EABF806A1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26" y="3184"/>
                  <a:ext cx="142" cy="1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84" name="Line 64">
                  <a:extLst>
                    <a:ext uri="{FF2B5EF4-FFF2-40B4-BE49-F238E27FC236}">
                      <a16:creationId xmlns:a16="http://schemas.microsoft.com/office/drawing/2014/main" id="{E8EEC3A1-E6DF-C09D-ADC6-FD6FCA913D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84" y="3207"/>
                  <a:ext cx="108" cy="11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85" name="Line 65">
                  <a:extLst>
                    <a:ext uri="{FF2B5EF4-FFF2-40B4-BE49-F238E27FC236}">
                      <a16:creationId xmlns:a16="http://schemas.microsoft.com/office/drawing/2014/main" id="{F0FA76DC-1A52-6D64-94EC-9B2DEEDF7F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2393" y="3239"/>
                  <a:ext cx="43" cy="12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86" name="Line 66">
                  <a:extLst>
                    <a:ext uri="{FF2B5EF4-FFF2-40B4-BE49-F238E27FC236}">
                      <a16:creationId xmlns:a16="http://schemas.microsoft.com/office/drawing/2014/main" id="{409A1BCC-03A6-1843-CF3A-0C0BE1760D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259" y="3244"/>
                  <a:ext cx="22" cy="13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87" name="Line 67">
                  <a:extLst>
                    <a:ext uri="{FF2B5EF4-FFF2-40B4-BE49-F238E27FC236}">
                      <a16:creationId xmlns:a16="http://schemas.microsoft.com/office/drawing/2014/main" id="{AA4B957B-0E24-469F-B54D-D549FEAAA3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099" y="3224"/>
                  <a:ext cx="70" cy="12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88" name="Line 68">
                  <a:extLst>
                    <a:ext uri="{FF2B5EF4-FFF2-40B4-BE49-F238E27FC236}">
                      <a16:creationId xmlns:a16="http://schemas.microsoft.com/office/drawing/2014/main" id="{6ADBD3BA-4F4C-4210-3B21-F5205A799E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45" y="3182"/>
                  <a:ext cx="142" cy="1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89" name="Line 69">
                  <a:extLst>
                    <a:ext uri="{FF2B5EF4-FFF2-40B4-BE49-F238E27FC236}">
                      <a16:creationId xmlns:a16="http://schemas.microsoft.com/office/drawing/2014/main" id="{842B666E-56D5-D840-C860-C907CFF87C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21" y="3205"/>
                  <a:ext cx="108" cy="11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790" name="Line 70">
                  <a:extLst>
                    <a:ext uri="{FF2B5EF4-FFF2-40B4-BE49-F238E27FC236}">
                      <a16:creationId xmlns:a16="http://schemas.microsoft.com/office/drawing/2014/main" id="{167F6B73-C163-0283-6A19-1D6E803D4D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177" y="3237"/>
                  <a:ext cx="43" cy="12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30791" name="Line 71">
              <a:extLst>
                <a:ext uri="{FF2B5EF4-FFF2-40B4-BE49-F238E27FC236}">
                  <a16:creationId xmlns:a16="http://schemas.microsoft.com/office/drawing/2014/main" id="{9A99994E-CA7F-4563-144F-B912FC6EBD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6" y="3870"/>
              <a:ext cx="44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30792" name="Group 72">
              <a:extLst>
                <a:ext uri="{FF2B5EF4-FFF2-40B4-BE49-F238E27FC236}">
                  <a16:creationId xmlns:a16="http://schemas.microsoft.com/office/drawing/2014/main" id="{A6F7060E-AF16-370E-A59E-6D2CB62171BD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4148" y="3972"/>
              <a:ext cx="198" cy="49"/>
              <a:chOff x="3728" y="3496"/>
              <a:chExt cx="323" cy="66"/>
            </a:xfrm>
          </p:grpSpPr>
          <p:sp>
            <p:nvSpPr>
              <p:cNvPr id="30793" name="Arc 73">
                <a:extLst>
                  <a:ext uri="{FF2B5EF4-FFF2-40B4-BE49-F238E27FC236}">
                    <a16:creationId xmlns:a16="http://schemas.microsoft.com/office/drawing/2014/main" id="{52A1566B-0A48-CE32-DAA1-759601B643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0" y="3496"/>
                <a:ext cx="161" cy="6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9586"/>
                  <a:gd name="T1" fmla="*/ 0 h 21600"/>
                  <a:gd name="T2" fmla="*/ 19586 w 19586"/>
                  <a:gd name="T3" fmla="*/ 12493 h 21600"/>
                  <a:gd name="T4" fmla="*/ 0 w 1958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586" h="21600" fill="none" extrusionOk="0">
                    <a:moveTo>
                      <a:pt x="0" y="0"/>
                    </a:moveTo>
                    <a:cubicBezTo>
                      <a:pt x="8402" y="0"/>
                      <a:pt x="16043" y="4873"/>
                      <a:pt x="19586" y="12492"/>
                    </a:cubicBezTo>
                  </a:path>
                  <a:path w="19586" h="21600" stroke="0" extrusionOk="0">
                    <a:moveTo>
                      <a:pt x="0" y="0"/>
                    </a:moveTo>
                    <a:cubicBezTo>
                      <a:pt x="8402" y="0"/>
                      <a:pt x="16043" y="4873"/>
                      <a:pt x="19586" y="12492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4" name="Arc 74">
                <a:extLst>
                  <a:ext uri="{FF2B5EF4-FFF2-40B4-BE49-F238E27FC236}">
                    <a16:creationId xmlns:a16="http://schemas.microsoft.com/office/drawing/2014/main" id="{738F8FCB-AF7F-29DF-329B-C94D2ED37E72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28" y="3496"/>
                <a:ext cx="161" cy="6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9586"/>
                  <a:gd name="T1" fmla="*/ 0 h 21600"/>
                  <a:gd name="T2" fmla="*/ 19586 w 19586"/>
                  <a:gd name="T3" fmla="*/ 12493 h 21600"/>
                  <a:gd name="T4" fmla="*/ 0 w 1958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586" h="21600" fill="none" extrusionOk="0">
                    <a:moveTo>
                      <a:pt x="0" y="0"/>
                    </a:moveTo>
                    <a:cubicBezTo>
                      <a:pt x="8402" y="0"/>
                      <a:pt x="16043" y="4873"/>
                      <a:pt x="19586" y="12492"/>
                    </a:cubicBezTo>
                  </a:path>
                  <a:path w="19586" h="21600" stroke="0" extrusionOk="0">
                    <a:moveTo>
                      <a:pt x="0" y="0"/>
                    </a:moveTo>
                    <a:cubicBezTo>
                      <a:pt x="8402" y="0"/>
                      <a:pt x="16043" y="4873"/>
                      <a:pt x="19586" y="12492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30795" name="Group 75">
              <a:extLst>
                <a:ext uri="{FF2B5EF4-FFF2-40B4-BE49-F238E27FC236}">
                  <a16:creationId xmlns:a16="http://schemas.microsoft.com/office/drawing/2014/main" id="{90DBC496-ECA5-9C37-FDD5-1C8D183BAC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84" y="3580"/>
              <a:ext cx="115" cy="116"/>
              <a:chOff x="4184" y="3580"/>
              <a:chExt cx="115" cy="116"/>
            </a:xfrm>
          </p:grpSpPr>
          <p:sp>
            <p:nvSpPr>
              <p:cNvPr id="30796" name="Line 76">
                <a:extLst>
                  <a:ext uri="{FF2B5EF4-FFF2-40B4-BE49-F238E27FC236}">
                    <a16:creationId xmlns:a16="http://schemas.microsoft.com/office/drawing/2014/main" id="{2C444FE5-0091-3A6D-64C9-5422315BAB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84" y="3582"/>
                <a:ext cx="34" cy="111"/>
              </a:xfrm>
              <a:prstGeom prst="line">
                <a:avLst/>
              </a:prstGeom>
              <a:noFill/>
              <a:ln w="190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7" name="Line 77">
                <a:extLst>
                  <a:ext uri="{FF2B5EF4-FFF2-40B4-BE49-F238E27FC236}">
                    <a16:creationId xmlns:a16="http://schemas.microsoft.com/office/drawing/2014/main" id="{1388A7D1-3BFE-9B6D-8C23-89B3C9AAE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0" y="3580"/>
                <a:ext cx="34" cy="111"/>
              </a:xfrm>
              <a:prstGeom prst="line">
                <a:avLst/>
              </a:prstGeom>
              <a:noFill/>
              <a:ln w="190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8" name="Line 78">
                <a:extLst>
                  <a:ext uri="{FF2B5EF4-FFF2-40B4-BE49-F238E27FC236}">
                    <a16:creationId xmlns:a16="http://schemas.microsoft.com/office/drawing/2014/main" id="{C1A73D40-F6C9-79D3-67DA-C5C363A0E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37" y="3582"/>
                <a:ext cx="34" cy="111"/>
              </a:xfrm>
              <a:prstGeom prst="line">
                <a:avLst/>
              </a:prstGeom>
              <a:noFill/>
              <a:ln w="190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99" name="Line 79">
                <a:extLst>
                  <a:ext uri="{FF2B5EF4-FFF2-40B4-BE49-F238E27FC236}">
                    <a16:creationId xmlns:a16="http://schemas.microsoft.com/office/drawing/2014/main" id="{EDA992BF-1ED2-6144-5B25-4FEA5BA075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65" y="3585"/>
                <a:ext cx="34" cy="111"/>
              </a:xfrm>
              <a:prstGeom prst="line">
                <a:avLst/>
              </a:prstGeom>
              <a:noFill/>
              <a:ln w="19050">
                <a:solidFill>
                  <a:srgbClr val="66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pic>
        <p:nvPicPr>
          <p:cNvPr id="30800" name="Picture 80">
            <a:extLst>
              <a:ext uri="{FF2B5EF4-FFF2-40B4-BE49-F238E27FC236}">
                <a16:creationId xmlns:a16="http://schemas.microsoft.com/office/drawing/2014/main" id="{30C4CB0C-BA3B-C9F2-1C1C-7227400E96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963988"/>
            <a:ext cx="266065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1" name="Picture 81">
            <a:extLst>
              <a:ext uri="{FF2B5EF4-FFF2-40B4-BE49-F238E27FC236}">
                <a16:creationId xmlns:a16="http://schemas.microsoft.com/office/drawing/2014/main" id="{84391418-3235-F6E7-0796-1C639E0860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588" y="4038600"/>
            <a:ext cx="366712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2" name="Picture 82">
            <a:extLst>
              <a:ext uri="{FF2B5EF4-FFF2-40B4-BE49-F238E27FC236}">
                <a16:creationId xmlns:a16="http://schemas.microsoft.com/office/drawing/2014/main" id="{1BFB07ED-F823-9F65-D9F0-06125C8C4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949700"/>
            <a:ext cx="484188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3" name="Picture 83">
            <a:extLst>
              <a:ext uri="{FF2B5EF4-FFF2-40B4-BE49-F238E27FC236}">
                <a16:creationId xmlns:a16="http://schemas.microsoft.com/office/drawing/2014/main" id="{75A2EEDC-FFAA-E707-B49B-15FA255B1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900" y="4038600"/>
            <a:ext cx="366713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4" name="Picture 84">
            <a:extLst>
              <a:ext uri="{FF2B5EF4-FFF2-40B4-BE49-F238E27FC236}">
                <a16:creationId xmlns:a16="http://schemas.microsoft.com/office/drawing/2014/main" id="{4F2E6CF3-BDD3-F15F-CB0F-B56DCAD20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613" y="3962400"/>
            <a:ext cx="484187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805" name="Group 85">
            <a:extLst>
              <a:ext uri="{FF2B5EF4-FFF2-40B4-BE49-F238E27FC236}">
                <a16:creationId xmlns:a16="http://schemas.microsoft.com/office/drawing/2014/main" id="{37F48199-6F58-6993-81DF-8A685F95162D}"/>
              </a:ext>
            </a:extLst>
          </p:cNvPr>
          <p:cNvGrpSpPr>
            <a:grpSpLocks/>
          </p:cNvGrpSpPr>
          <p:nvPr/>
        </p:nvGrpSpPr>
        <p:grpSpPr bwMode="auto">
          <a:xfrm>
            <a:off x="6981825" y="3240088"/>
            <a:ext cx="1905000" cy="2514600"/>
            <a:chOff x="4398" y="2041"/>
            <a:chExt cx="1200" cy="1584"/>
          </a:xfrm>
        </p:grpSpPr>
        <p:sp>
          <p:nvSpPr>
            <p:cNvPr id="30806" name="AutoShape 86">
              <a:extLst>
                <a:ext uri="{FF2B5EF4-FFF2-40B4-BE49-F238E27FC236}">
                  <a16:creationId xmlns:a16="http://schemas.microsoft.com/office/drawing/2014/main" id="{8EF8E403-2942-7294-2F3C-2746B79E7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8" y="2041"/>
              <a:ext cx="1200" cy="1584"/>
            </a:xfrm>
            <a:prstGeom prst="cloudCallout">
              <a:avLst>
                <a:gd name="adj1" fmla="val -41000"/>
                <a:gd name="adj2" fmla="val 5543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latin typeface="Times New Roman" panose="02020603050405020304" pitchFamily="18" charset="0"/>
              </a:endParaRPr>
            </a:p>
          </p:txBody>
        </p:sp>
        <p:pic>
          <p:nvPicPr>
            <p:cNvPr id="30807" name="Picture 87">
              <a:extLst>
                <a:ext uri="{FF2B5EF4-FFF2-40B4-BE49-F238E27FC236}">
                  <a16:creationId xmlns:a16="http://schemas.microsoft.com/office/drawing/2014/main" id="{CEEDF674-F784-7325-B0DE-C16B487F1B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8" y="2784"/>
              <a:ext cx="231" cy="4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08" name="Picture 88">
              <a:extLst>
                <a:ext uri="{FF2B5EF4-FFF2-40B4-BE49-F238E27FC236}">
                  <a16:creationId xmlns:a16="http://schemas.microsoft.com/office/drawing/2014/main" id="{C6E732A1-AFC4-1B51-8606-57BE4BE325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8" y="2304"/>
              <a:ext cx="305" cy="3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AD125C0-70A8-A7C5-30F6-63CB5AB6C5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immersion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89F6FC2A-655A-83FF-3271-CF6A41ABC3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VR</a:t>
            </a:r>
          </a:p>
          <a:p>
            <a:pPr lvl="1"/>
            <a:r>
              <a:rPr lang="en-GB" altLang="en-US" sz="2000"/>
              <a:t>computer simulation of the real world</a:t>
            </a:r>
          </a:p>
          <a:p>
            <a:pPr lvl="2"/>
            <a:r>
              <a:rPr lang="en-GB" altLang="en-US" sz="1800"/>
              <a:t>mainly visual, but sound, haptic, gesture too</a:t>
            </a:r>
          </a:p>
          <a:p>
            <a:pPr lvl="1"/>
            <a:r>
              <a:rPr lang="en-GB" altLang="en-US" sz="2000"/>
              <a:t>experience life-like situations</a:t>
            </a:r>
          </a:p>
          <a:p>
            <a:pPr lvl="2"/>
            <a:r>
              <a:rPr lang="en-GB" altLang="en-US" sz="1800"/>
              <a:t>too dangerous, too expensive</a:t>
            </a:r>
          </a:p>
          <a:p>
            <a:pPr lvl="1"/>
            <a:r>
              <a:rPr lang="en-GB" altLang="en-US" sz="2000"/>
              <a:t>see unseen things:</a:t>
            </a:r>
          </a:p>
          <a:p>
            <a:pPr lvl="2"/>
            <a:r>
              <a:rPr lang="en-GB" altLang="en-US" sz="1800"/>
              <a:t>too small, too large, hidden, invisible</a:t>
            </a:r>
          </a:p>
          <a:p>
            <a:pPr lvl="3"/>
            <a:r>
              <a:rPr lang="en-GB" altLang="en-US" sz="1600"/>
              <a:t>e.g. manipulating molecules</a:t>
            </a:r>
          </a:p>
          <a:p>
            <a:endParaRPr lang="en-GB" altLang="en-US" sz="1200"/>
          </a:p>
          <a:p>
            <a:r>
              <a:rPr lang="en-GB" altLang="en-US" sz="2400"/>
              <a:t>the experience</a:t>
            </a:r>
          </a:p>
          <a:p>
            <a:pPr lvl="1"/>
            <a:r>
              <a:rPr lang="en-GB" altLang="en-US" sz="2000"/>
              <a:t>aim is immersion, engagement, interaction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7D7D325-B3CD-1267-31B1-2B7B61FAA2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on the desktop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F6822BB-2ADE-AF2C-03B9-4FD86394C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headset VR</a:t>
            </a:r>
          </a:p>
          <a:p>
            <a:pPr lvl="1"/>
            <a:r>
              <a:rPr lang="en-GB" altLang="en-US" sz="2000"/>
              <a:t>expensive, uncomfortbale</a:t>
            </a:r>
          </a:p>
          <a:p>
            <a:r>
              <a:rPr lang="en-GB" altLang="en-US" sz="2400"/>
              <a:t>desktop VR</a:t>
            </a:r>
          </a:p>
          <a:p>
            <a:pPr lvl="1"/>
            <a:r>
              <a:rPr lang="en-GB" altLang="en-US" sz="2000"/>
              <a:t>use ordinary monitor and PC</a:t>
            </a:r>
          </a:p>
          <a:p>
            <a:pPr lvl="2"/>
            <a:r>
              <a:rPr lang="en-GB" altLang="en-US" sz="1800"/>
              <a:t>cheap and convenient</a:t>
            </a:r>
          </a:p>
          <a:p>
            <a:r>
              <a:rPr lang="en-GB" altLang="en-US" sz="2400"/>
              <a:t>in games …</a:t>
            </a:r>
          </a:p>
          <a:p>
            <a:r>
              <a:rPr lang="en-GB" altLang="en-US" sz="2400"/>
              <a:t>and on the web</a:t>
            </a:r>
          </a:p>
          <a:p>
            <a:pPr lvl="1"/>
            <a:r>
              <a:rPr lang="en-GB" altLang="en-US" sz="2000"/>
              <a:t>VRML – virtual reality markup language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AB3C039-DCBE-6C6E-4C5F-98B3CFC427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VRML … VR on the web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FDCDC928-8B8E-CF23-F5D6-FDA5EFFAC0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52400" indent="-152400">
              <a:lnSpc>
                <a:spcPct val="90000"/>
              </a:lnSpc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#VRML V1.0 ascii</a:t>
            </a: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GB" altLang="en-US" sz="1200">
              <a:latin typeface="Courier New" panose="02070309020205020404" pitchFamily="49" charset="0"/>
            </a:endParaRP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Separator {</a:t>
            </a: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Separator {   # for sphere</a:t>
            </a: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  Material {</a:t>
            </a: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    emmissiveColor 0 0 1  # blue</a:t>
            </a: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  }</a:t>
            </a: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  Sphere  { radius 1 }</a:t>
            </a: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}</a:t>
            </a: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Transform { translation 4 2 0 }</a:t>
            </a: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Separator {   # for cone</a:t>
            </a: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  Texture2 {</a:t>
            </a: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    filename "big_alan.jpg"</a:t>
            </a: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  }</a:t>
            </a: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  Cone {</a:t>
            </a: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    radius 1 # N.B. width=2*radius</a:t>
            </a: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      height 3</a:t>
            </a:r>
          </a:p>
          <a:p>
            <a:pPr marL="152400" indent="-152400"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600">
                <a:latin typeface="Courier New" panose="02070309020205020404" pitchFamily="49" charset="0"/>
              </a:rPr>
              <a:t>} } }</a:t>
            </a:r>
          </a:p>
        </p:txBody>
      </p:sp>
      <p:grpSp>
        <p:nvGrpSpPr>
          <p:cNvPr id="27656" name="Group 8">
            <a:extLst>
              <a:ext uri="{FF2B5EF4-FFF2-40B4-BE49-F238E27FC236}">
                <a16:creationId xmlns:a16="http://schemas.microsoft.com/office/drawing/2014/main" id="{ACAAE5E0-A1BC-C5C4-85B1-6076D25582EC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590800"/>
            <a:ext cx="2859088" cy="2409825"/>
            <a:chOff x="3527" y="2017"/>
            <a:chExt cx="1513" cy="1275"/>
          </a:xfrm>
        </p:grpSpPr>
        <p:pic>
          <p:nvPicPr>
            <p:cNvPr id="27654" name="Picture 6">
              <a:extLst>
                <a:ext uri="{FF2B5EF4-FFF2-40B4-BE49-F238E27FC236}">
                  <a16:creationId xmlns:a16="http://schemas.microsoft.com/office/drawing/2014/main" id="{D7EA9B60-0C16-D6C4-5085-51D44C0679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7" y="2017"/>
              <a:ext cx="1513" cy="1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7655" name="Oval 7">
              <a:extLst>
                <a:ext uri="{FF2B5EF4-FFF2-40B4-BE49-F238E27FC236}">
                  <a16:creationId xmlns:a16="http://schemas.microsoft.com/office/drawing/2014/main" id="{CE7B5102-CCE4-94FD-093F-EFB8BB103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2400"/>
              <a:ext cx="816" cy="81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AAF13F8-F31A-E212-E316-A855EB1B28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command and control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C8C2E6A-BF81-0465-3988-A8EFD403A3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scenes projected on walls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realistic environment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hydraulic rams!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real controls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other people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GB" altLang="en-US" sz="2400"/>
              <a:t>for: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flight simulators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ships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military</a:t>
            </a:r>
          </a:p>
        </p:txBody>
      </p:sp>
      <p:grpSp>
        <p:nvGrpSpPr>
          <p:cNvPr id="31748" name="Group 4">
            <a:extLst>
              <a:ext uri="{FF2B5EF4-FFF2-40B4-BE49-F238E27FC236}">
                <a16:creationId xmlns:a16="http://schemas.microsoft.com/office/drawing/2014/main" id="{EA6B2B76-DF0E-29D6-5ABD-33A6332E5844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3276600"/>
            <a:ext cx="4953000" cy="2381250"/>
            <a:chOff x="1136" y="1603"/>
            <a:chExt cx="3598" cy="1642"/>
          </a:xfrm>
        </p:grpSpPr>
        <p:sp>
          <p:nvSpPr>
            <p:cNvPr id="31749" name="AutoShape 5">
              <a:extLst>
                <a:ext uri="{FF2B5EF4-FFF2-40B4-BE49-F238E27FC236}">
                  <a16:creationId xmlns:a16="http://schemas.microsoft.com/office/drawing/2014/main" id="{C3C1F20B-2497-D93F-F204-3115BCFB702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1136" y="2860"/>
              <a:ext cx="3568" cy="373"/>
            </a:xfrm>
            <a:custGeom>
              <a:avLst/>
              <a:gdLst>
                <a:gd name="G0" fmla="+- 6173 0 0"/>
                <a:gd name="G1" fmla="+- 21600 0 6173"/>
                <a:gd name="G2" fmla="*/ 6173 1 2"/>
                <a:gd name="G3" fmla="+- 21600 0 G2"/>
                <a:gd name="G4" fmla="+/ 6173 21600 2"/>
                <a:gd name="G5" fmla="+/ G1 0 2"/>
                <a:gd name="G6" fmla="*/ 21600 21600 6173"/>
                <a:gd name="G7" fmla="*/ G6 1 2"/>
                <a:gd name="G8" fmla="+- 21600 0 G7"/>
                <a:gd name="G9" fmla="*/ 21600 1 2"/>
                <a:gd name="G10" fmla="+- 6173 0 G9"/>
                <a:gd name="G11" fmla="?: G10 G8 0"/>
                <a:gd name="G12" fmla="?: G10 G7 21600"/>
                <a:gd name="T0" fmla="*/ 18513 w 21600"/>
                <a:gd name="T1" fmla="*/ 10800 h 21600"/>
                <a:gd name="T2" fmla="*/ 10800 w 21600"/>
                <a:gd name="T3" fmla="*/ 21600 h 21600"/>
                <a:gd name="T4" fmla="*/ 3087 w 21600"/>
                <a:gd name="T5" fmla="*/ 10800 h 21600"/>
                <a:gd name="T6" fmla="*/ 10800 w 21600"/>
                <a:gd name="T7" fmla="*/ 0 h 21600"/>
                <a:gd name="T8" fmla="*/ 4887 w 21600"/>
                <a:gd name="T9" fmla="*/ 4887 h 21600"/>
                <a:gd name="T10" fmla="*/ 16713 w 21600"/>
                <a:gd name="T11" fmla="*/ 1671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173" y="21600"/>
                  </a:lnTo>
                  <a:lnTo>
                    <a:pt x="15427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50" name="Rectangle 6">
              <a:extLst>
                <a:ext uri="{FF2B5EF4-FFF2-40B4-BE49-F238E27FC236}">
                  <a16:creationId xmlns:a16="http://schemas.microsoft.com/office/drawing/2014/main" id="{E81EA971-6767-7FD3-0626-FF04A5BC6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1937"/>
              <a:ext cx="1437" cy="65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31751" name="Group 7">
              <a:extLst>
                <a:ext uri="{FF2B5EF4-FFF2-40B4-BE49-F238E27FC236}">
                  <a16:creationId xmlns:a16="http://schemas.microsoft.com/office/drawing/2014/main" id="{B9CAE5E5-2191-FB07-EE34-3457572031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5" y="1603"/>
              <a:ext cx="986" cy="1294"/>
              <a:chOff x="4036" y="2135"/>
              <a:chExt cx="1107" cy="1294"/>
            </a:xfrm>
          </p:grpSpPr>
          <p:sp>
            <p:nvSpPr>
              <p:cNvPr id="31752" name="AutoShape 8">
                <a:extLst>
                  <a:ext uri="{FF2B5EF4-FFF2-40B4-BE49-F238E27FC236}">
                    <a16:creationId xmlns:a16="http://schemas.microsoft.com/office/drawing/2014/main" id="{139821AF-7CF6-52DB-6F57-C8AE566678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943" y="2228"/>
                <a:ext cx="1294" cy="1107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aphicFrame>
            <p:nvGraphicFramePr>
              <p:cNvPr id="31753" name="Object 9">
                <a:extLst>
                  <a:ext uri="{FF2B5EF4-FFF2-40B4-BE49-F238E27FC236}">
                    <a16:creationId xmlns:a16="http://schemas.microsoft.com/office/drawing/2014/main" id="{06850C63-0164-38C4-ABC7-45E4D380E86F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418" y="2446"/>
              <a:ext cx="457" cy="6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2" imgW="7143750" imgH="7143750" progId="MS_ClipArt_Gallery.2">
                      <p:embed/>
                    </p:oleObj>
                  </mc:Choice>
                  <mc:Fallback>
                    <p:oleObj name="Clip" r:id="rId2" imgW="7143750" imgH="7143750" progId="MS_ClipArt_Gallery.2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18" y="2446"/>
                            <a:ext cx="457" cy="6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1754" name="AutoShape 10">
              <a:extLst>
                <a:ext uri="{FF2B5EF4-FFF2-40B4-BE49-F238E27FC236}">
                  <a16:creationId xmlns:a16="http://schemas.microsoft.com/office/drawing/2014/main" id="{1CB0A899-B054-EF5B-F89C-5A997AB2630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1018" y="1776"/>
              <a:ext cx="1294" cy="98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aphicFrame>
          <p:nvGraphicFramePr>
            <p:cNvPr id="31755" name="Object 11">
              <a:extLst>
                <a:ext uri="{FF2B5EF4-FFF2-40B4-BE49-F238E27FC236}">
                  <a16:creationId xmlns:a16="http://schemas.microsoft.com/office/drawing/2014/main" id="{407ED19F-3700-B556-311E-76C95CA07A4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19" y="2046"/>
            <a:ext cx="289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4" imgW="7143750" imgH="7143750" progId="MS_ClipArt_Gallery.2">
                    <p:embed/>
                  </p:oleObj>
                </mc:Choice>
                <mc:Fallback>
                  <p:oleObj name="Clip" r:id="rId4" imgW="7143750" imgH="7143750" progId="MS_ClipArt_Gallery.2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9" y="2046"/>
                          <a:ext cx="289" cy="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1756" name="Group 12">
              <a:extLst>
                <a:ext uri="{FF2B5EF4-FFF2-40B4-BE49-F238E27FC236}">
                  <a16:creationId xmlns:a16="http://schemas.microsoft.com/office/drawing/2014/main" id="{1F8250B9-E44A-C145-4D67-E63241C55C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2" y="2533"/>
              <a:ext cx="3519" cy="525"/>
              <a:chOff x="1202" y="2533"/>
              <a:chExt cx="3519" cy="525"/>
            </a:xfrm>
          </p:grpSpPr>
          <p:grpSp>
            <p:nvGrpSpPr>
              <p:cNvPr id="31757" name="Group 13">
                <a:extLst>
                  <a:ext uri="{FF2B5EF4-FFF2-40B4-BE49-F238E27FC236}">
                    <a16:creationId xmlns:a16="http://schemas.microsoft.com/office/drawing/2014/main" id="{DA170C5D-7DCC-A6C0-FC00-D44916BD1E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02" y="2692"/>
                <a:ext cx="1296" cy="361"/>
                <a:chOff x="1202" y="2723"/>
                <a:chExt cx="1296" cy="315"/>
              </a:xfrm>
            </p:grpSpPr>
            <p:sp>
              <p:nvSpPr>
                <p:cNvPr id="31758" name="Rectangle 14">
                  <a:extLst>
                    <a:ext uri="{FF2B5EF4-FFF2-40B4-BE49-F238E27FC236}">
                      <a16:creationId xmlns:a16="http://schemas.microsoft.com/office/drawing/2014/main" id="{1690AE7F-3CFF-A9F2-83E0-2A7340CCA7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184161">
                  <a:off x="1202" y="2723"/>
                  <a:ext cx="1046" cy="230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759" name="Rectangle 15">
                  <a:extLst>
                    <a:ext uri="{FF2B5EF4-FFF2-40B4-BE49-F238E27FC236}">
                      <a16:creationId xmlns:a16="http://schemas.microsoft.com/office/drawing/2014/main" id="{5265AC98-B739-B255-6B74-43F6C109DD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184161">
                  <a:off x="1380" y="2793"/>
                  <a:ext cx="1118" cy="245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31760" name="Group 16">
                <a:extLst>
                  <a:ext uri="{FF2B5EF4-FFF2-40B4-BE49-F238E27FC236}">
                    <a16:creationId xmlns:a16="http://schemas.microsoft.com/office/drawing/2014/main" id="{8A928357-1648-0254-C601-A1E9D86242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3425" y="2696"/>
                <a:ext cx="1296" cy="362"/>
                <a:chOff x="1202" y="2723"/>
                <a:chExt cx="1296" cy="315"/>
              </a:xfrm>
            </p:grpSpPr>
            <p:sp>
              <p:nvSpPr>
                <p:cNvPr id="31761" name="Rectangle 17">
                  <a:extLst>
                    <a:ext uri="{FF2B5EF4-FFF2-40B4-BE49-F238E27FC236}">
                      <a16:creationId xmlns:a16="http://schemas.microsoft.com/office/drawing/2014/main" id="{DECBBF85-325E-51A4-C96A-7E5E65CABD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184161">
                  <a:off x="1202" y="2723"/>
                  <a:ext cx="1046" cy="230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762" name="Rectangle 18">
                  <a:extLst>
                    <a:ext uri="{FF2B5EF4-FFF2-40B4-BE49-F238E27FC236}">
                      <a16:creationId xmlns:a16="http://schemas.microsoft.com/office/drawing/2014/main" id="{15669BE8-2CB1-6E93-DEBD-77D493D076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184161">
                  <a:off x="1380" y="2793"/>
                  <a:ext cx="1118" cy="245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1763" name="Rectangle 19">
                <a:extLst>
                  <a:ext uri="{FF2B5EF4-FFF2-40B4-BE49-F238E27FC236}">
                    <a16:creationId xmlns:a16="http://schemas.microsoft.com/office/drawing/2014/main" id="{08B8480B-85A6-F14C-23B8-755AF81875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4" y="2533"/>
                <a:ext cx="1629" cy="42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1764" name="AutoShape 20">
              <a:extLst>
                <a:ext uri="{FF2B5EF4-FFF2-40B4-BE49-F238E27FC236}">
                  <a16:creationId xmlns:a16="http://schemas.microsoft.com/office/drawing/2014/main" id="{C612BA18-686F-CCED-D4EB-45404D4D4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7" y="2868"/>
              <a:ext cx="273" cy="374"/>
            </a:xfrm>
            <a:prstGeom prst="flowChartManualInpu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65" name="AutoShape 21">
              <a:extLst>
                <a:ext uri="{FF2B5EF4-FFF2-40B4-BE49-F238E27FC236}">
                  <a16:creationId xmlns:a16="http://schemas.microsoft.com/office/drawing/2014/main" id="{7A0C9EF7-448E-7643-1379-1CCDCB2171C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170" y="2871"/>
              <a:ext cx="273" cy="374"/>
            </a:xfrm>
            <a:prstGeom prst="flowChartManualInput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66" name="Line 22">
              <a:extLst>
                <a:ext uri="{FF2B5EF4-FFF2-40B4-BE49-F238E27FC236}">
                  <a16:creationId xmlns:a16="http://schemas.microsoft.com/office/drawing/2014/main" id="{2CEC46BB-B66F-0502-C9A1-BDEDE256E6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10" y="2688"/>
              <a:ext cx="811" cy="2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67" name="Line 23">
              <a:extLst>
                <a:ext uri="{FF2B5EF4-FFF2-40B4-BE49-F238E27FC236}">
                  <a16:creationId xmlns:a16="http://schemas.microsoft.com/office/drawing/2014/main" id="{834C71F9-4C5A-4EB1-A34B-0B224CE159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70" y="2543"/>
              <a:ext cx="990" cy="3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68" name="Line 24">
              <a:extLst>
                <a:ext uri="{FF2B5EF4-FFF2-40B4-BE49-F238E27FC236}">
                  <a16:creationId xmlns:a16="http://schemas.microsoft.com/office/drawing/2014/main" id="{DE133E63-02C3-50CE-26C8-C2D37046F9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6" y="2525"/>
              <a:ext cx="56" cy="1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69" name="Line 25">
              <a:extLst>
                <a:ext uri="{FF2B5EF4-FFF2-40B4-BE49-F238E27FC236}">
                  <a16:creationId xmlns:a16="http://schemas.microsoft.com/office/drawing/2014/main" id="{38368CCF-A9A0-113B-211A-A038E6572E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80" y="2684"/>
              <a:ext cx="779" cy="2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70" name="Line 26">
              <a:extLst>
                <a:ext uri="{FF2B5EF4-FFF2-40B4-BE49-F238E27FC236}">
                  <a16:creationId xmlns:a16="http://schemas.microsoft.com/office/drawing/2014/main" id="{FE8BC836-E008-F0E8-3AC7-90E02EA999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44" y="2532"/>
              <a:ext cx="990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71" name="Line 27">
              <a:extLst>
                <a:ext uri="{FF2B5EF4-FFF2-40B4-BE49-F238E27FC236}">
                  <a16:creationId xmlns:a16="http://schemas.microsoft.com/office/drawing/2014/main" id="{8A0123DF-D0BB-364E-7270-872A3105B2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83" y="2521"/>
              <a:ext cx="66" cy="1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72" name="Line 28">
              <a:extLst>
                <a:ext uri="{FF2B5EF4-FFF2-40B4-BE49-F238E27FC236}">
                  <a16:creationId xmlns:a16="http://schemas.microsoft.com/office/drawing/2014/main" id="{D56F6B17-254E-C7C9-5CB7-D3E6DA260A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3" y="2525"/>
              <a:ext cx="1597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773" name="Line 29">
              <a:extLst>
                <a:ext uri="{FF2B5EF4-FFF2-40B4-BE49-F238E27FC236}">
                  <a16:creationId xmlns:a16="http://schemas.microsoft.com/office/drawing/2014/main" id="{4FAFA9CE-5CAA-DFCC-746B-AECDC30AE5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26" y="2685"/>
              <a:ext cx="1458" cy="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31774" name="Group 30">
              <a:extLst>
                <a:ext uri="{FF2B5EF4-FFF2-40B4-BE49-F238E27FC236}">
                  <a16:creationId xmlns:a16="http://schemas.microsoft.com/office/drawing/2014/main" id="{5D236078-2254-5208-B669-4DD36A1D98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3" y="2185"/>
              <a:ext cx="527" cy="856"/>
              <a:chOff x="2333" y="2185"/>
              <a:chExt cx="1150" cy="1867"/>
            </a:xfrm>
          </p:grpSpPr>
          <p:grpSp>
            <p:nvGrpSpPr>
              <p:cNvPr id="31775" name="Group 31">
                <a:extLst>
                  <a:ext uri="{FF2B5EF4-FFF2-40B4-BE49-F238E27FC236}">
                    <a16:creationId xmlns:a16="http://schemas.microsoft.com/office/drawing/2014/main" id="{1849DA46-EC2E-5429-89E6-E9E6791EA3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95" y="2185"/>
                <a:ext cx="499" cy="535"/>
                <a:chOff x="3997" y="3580"/>
                <a:chExt cx="499" cy="535"/>
              </a:xfrm>
            </p:grpSpPr>
            <p:sp>
              <p:nvSpPr>
                <p:cNvPr id="31776" name="Oval 32">
                  <a:extLst>
                    <a:ext uri="{FF2B5EF4-FFF2-40B4-BE49-F238E27FC236}">
                      <a16:creationId xmlns:a16="http://schemas.microsoft.com/office/drawing/2014/main" id="{67A33142-0B21-C35E-F551-FF0286E6DE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97" y="3655"/>
                  <a:ext cx="499" cy="460"/>
                </a:xfrm>
                <a:prstGeom prst="ellipse">
                  <a:avLst/>
                </a:prstGeom>
                <a:solidFill>
                  <a:srgbClr val="FFCC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grpSp>
              <p:nvGrpSpPr>
                <p:cNvPr id="31777" name="Group 33">
                  <a:extLst>
                    <a:ext uri="{FF2B5EF4-FFF2-40B4-BE49-F238E27FC236}">
                      <a16:creationId xmlns:a16="http://schemas.microsoft.com/office/drawing/2014/main" id="{F0B3E726-7BB3-3746-87AA-982F0969F8B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92" y="3804"/>
                  <a:ext cx="309" cy="53"/>
                  <a:chOff x="4092" y="3804"/>
                  <a:chExt cx="309" cy="53"/>
                </a:xfrm>
              </p:grpSpPr>
              <p:grpSp>
                <p:nvGrpSpPr>
                  <p:cNvPr id="31778" name="Group 34">
                    <a:extLst>
                      <a:ext uri="{FF2B5EF4-FFF2-40B4-BE49-F238E27FC236}">
                        <a16:creationId xmlns:a16="http://schemas.microsoft.com/office/drawing/2014/main" id="{04912041-70A0-8A98-A882-D694E63EDA8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113" y="3823"/>
                    <a:ext cx="86" cy="34"/>
                    <a:chOff x="4113" y="3823"/>
                    <a:chExt cx="86" cy="34"/>
                  </a:xfrm>
                </p:grpSpPr>
                <p:sp>
                  <p:nvSpPr>
                    <p:cNvPr id="31779" name="Oval 35">
                      <a:extLst>
                        <a:ext uri="{FF2B5EF4-FFF2-40B4-BE49-F238E27FC236}">
                          <a16:creationId xmlns:a16="http://schemas.microsoft.com/office/drawing/2014/main" id="{AEF4F0FB-F32B-F5F6-AFAE-CF41B72995D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flipV="1">
                      <a:off x="4113" y="3823"/>
                      <a:ext cx="86" cy="3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80" name="Oval 36">
                      <a:extLst>
                        <a:ext uri="{FF2B5EF4-FFF2-40B4-BE49-F238E27FC236}">
                          <a16:creationId xmlns:a16="http://schemas.microsoft.com/office/drawing/2014/main" id="{0D6C9252-37C3-0A4E-F9DE-0D02DBEF085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flipV="1">
                      <a:off x="4140" y="3823"/>
                      <a:ext cx="32" cy="34"/>
                    </a:xfrm>
                    <a:prstGeom prst="ellipse">
                      <a:avLst/>
                    </a:prstGeom>
                    <a:solidFill>
                      <a:schemeClr val="hlink"/>
                    </a:solidFill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81" name="Oval 37">
                      <a:extLst>
                        <a:ext uri="{FF2B5EF4-FFF2-40B4-BE49-F238E27FC236}">
                          <a16:creationId xmlns:a16="http://schemas.microsoft.com/office/drawing/2014/main" id="{F34C1ACF-3FE3-23B4-45CB-18992B1305B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flipV="1">
                      <a:off x="4151" y="3834"/>
                      <a:ext cx="10" cy="12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82" name="Group 38">
                    <a:extLst>
                      <a:ext uri="{FF2B5EF4-FFF2-40B4-BE49-F238E27FC236}">
                        <a16:creationId xmlns:a16="http://schemas.microsoft.com/office/drawing/2014/main" id="{82171353-7C7D-4A0D-C6BF-C52F955813F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V="1">
                    <a:off x="4092" y="3804"/>
                    <a:ext cx="129" cy="23"/>
                    <a:chOff x="1945" y="3182"/>
                    <a:chExt cx="723" cy="198"/>
                  </a:xfrm>
                </p:grpSpPr>
                <p:sp>
                  <p:nvSpPr>
                    <p:cNvPr id="31783" name="Line 39">
                      <a:extLst>
                        <a:ext uri="{FF2B5EF4-FFF2-40B4-BE49-F238E27FC236}">
                          <a16:creationId xmlns:a16="http://schemas.microsoft.com/office/drawing/2014/main" id="{9C3DC3F2-91AA-83AD-A761-44FF5EA5F86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332" y="3246"/>
                      <a:ext cx="22" cy="13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84" name="Line 40">
                      <a:extLst>
                        <a:ext uri="{FF2B5EF4-FFF2-40B4-BE49-F238E27FC236}">
                          <a16:creationId xmlns:a16="http://schemas.microsoft.com/office/drawing/2014/main" id="{0B81783C-47A3-72B6-CAB9-F112F37CFA3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444" y="3226"/>
                      <a:ext cx="70" cy="12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85" name="Line 41">
                      <a:extLst>
                        <a:ext uri="{FF2B5EF4-FFF2-40B4-BE49-F238E27FC236}">
                          <a16:creationId xmlns:a16="http://schemas.microsoft.com/office/drawing/2014/main" id="{F3FA2F79-BC8D-96E2-2AFA-D2AD487826B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26" y="3184"/>
                      <a:ext cx="142" cy="11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86" name="Line 42">
                      <a:extLst>
                        <a:ext uri="{FF2B5EF4-FFF2-40B4-BE49-F238E27FC236}">
                          <a16:creationId xmlns:a16="http://schemas.microsoft.com/office/drawing/2014/main" id="{37236A88-F4CB-DB08-DDD7-5D8169E16F2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84" y="3207"/>
                      <a:ext cx="108" cy="11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87" name="Line 43">
                      <a:extLst>
                        <a:ext uri="{FF2B5EF4-FFF2-40B4-BE49-F238E27FC236}">
                          <a16:creationId xmlns:a16="http://schemas.microsoft.com/office/drawing/2014/main" id="{E0103AC1-2555-4CA4-6701-38D1951B060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393" y="3239"/>
                      <a:ext cx="43" cy="12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88" name="Line 44">
                      <a:extLst>
                        <a:ext uri="{FF2B5EF4-FFF2-40B4-BE49-F238E27FC236}">
                          <a16:creationId xmlns:a16="http://schemas.microsoft.com/office/drawing/2014/main" id="{D0893575-D962-E17B-E710-2C14CA813DE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59" y="3244"/>
                      <a:ext cx="22" cy="13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89" name="Line 45">
                      <a:extLst>
                        <a:ext uri="{FF2B5EF4-FFF2-40B4-BE49-F238E27FC236}">
                          <a16:creationId xmlns:a16="http://schemas.microsoft.com/office/drawing/2014/main" id="{892D443E-52E8-3DA3-D2C2-B79BD47B91D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99" y="3224"/>
                      <a:ext cx="70" cy="12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90" name="Line 46">
                      <a:extLst>
                        <a:ext uri="{FF2B5EF4-FFF2-40B4-BE49-F238E27FC236}">
                          <a16:creationId xmlns:a16="http://schemas.microsoft.com/office/drawing/2014/main" id="{ADE92263-848A-B518-B762-4B667A01213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945" y="3182"/>
                      <a:ext cx="142" cy="11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91" name="Line 47">
                      <a:extLst>
                        <a:ext uri="{FF2B5EF4-FFF2-40B4-BE49-F238E27FC236}">
                          <a16:creationId xmlns:a16="http://schemas.microsoft.com/office/drawing/2014/main" id="{12AAC6F1-C96D-D33B-0049-13CD8BB0FFB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021" y="3205"/>
                      <a:ext cx="108" cy="11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92" name="Line 48">
                      <a:extLst>
                        <a:ext uri="{FF2B5EF4-FFF2-40B4-BE49-F238E27FC236}">
                          <a16:creationId xmlns:a16="http://schemas.microsoft.com/office/drawing/2014/main" id="{7BC2CC78-997A-013E-F2E4-EE47998CDE2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77" y="3237"/>
                      <a:ext cx="43" cy="12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93" name="Group 49">
                    <a:extLst>
                      <a:ext uri="{FF2B5EF4-FFF2-40B4-BE49-F238E27FC236}">
                        <a16:creationId xmlns:a16="http://schemas.microsoft.com/office/drawing/2014/main" id="{9370351B-FA6C-DE23-1433-32B9527AFC1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293" y="3823"/>
                    <a:ext cx="86" cy="34"/>
                    <a:chOff x="4293" y="3823"/>
                    <a:chExt cx="86" cy="34"/>
                  </a:xfrm>
                </p:grpSpPr>
                <p:sp>
                  <p:nvSpPr>
                    <p:cNvPr id="31794" name="Oval 50">
                      <a:extLst>
                        <a:ext uri="{FF2B5EF4-FFF2-40B4-BE49-F238E27FC236}">
                          <a16:creationId xmlns:a16="http://schemas.microsoft.com/office/drawing/2014/main" id="{D4977248-12F6-7CCE-8B0B-C06FF326C96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flipV="1">
                      <a:off x="4293" y="3823"/>
                      <a:ext cx="86" cy="3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95" name="Oval 51">
                      <a:extLst>
                        <a:ext uri="{FF2B5EF4-FFF2-40B4-BE49-F238E27FC236}">
                          <a16:creationId xmlns:a16="http://schemas.microsoft.com/office/drawing/2014/main" id="{0A9FA479-67CE-3EB7-31A5-1D640D698C5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flipV="1">
                      <a:off x="4320" y="3823"/>
                      <a:ext cx="32" cy="34"/>
                    </a:xfrm>
                    <a:prstGeom prst="ellipse">
                      <a:avLst/>
                    </a:prstGeom>
                    <a:solidFill>
                      <a:schemeClr val="hlink"/>
                    </a:solidFill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96" name="Oval 52">
                      <a:extLst>
                        <a:ext uri="{FF2B5EF4-FFF2-40B4-BE49-F238E27FC236}">
                          <a16:creationId xmlns:a16="http://schemas.microsoft.com/office/drawing/2014/main" id="{C7F967F6-4027-2B38-3836-9C43B0158B6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flipV="1">
                      <a:off x="4331" y="3834"/>
                      <a:ext cx="10" cy="12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797" name="Group 53">
                    <a:extLst>
                      <a:ext uri="{FF2B5EF4-FFF2-40B4-BE49-F238E27FC236}">
                        <a16:creationId xmlns:a16="http://schemas.microsoft.com/office/drawing/2014/main" id="{431607E1-FE3D-C6E7-982E-60A115B5B90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V="1">
                    <a:off x="4272" y="3804"/>
                    <a:ext cx="129" cy="23"/>
                    <a:chOff x="1945" y="3182"/>
                    <a:chExt cx="723" cy="198"/>
                  </a:xfrm>
                </p:grpSpPr>
                <p:sp>
                  <p:nvSpPr>
                    <p:cNvPr id="31798" name="Line 54">
                      <a:extLst>
                        <a:ext uri="{FF2B5EF4-FFF2-40B4-BE49-F238E27FC236}">
                          <a16:creationId xmlns:a16="http://schemas.microsoft.com/office/drawing/2014/main" id="{747CEA7C-C42F-FBE2-FE2D-227AAE4B743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332" y="3246"/>
                      <a:ext cx="22" cy="13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799" name="Line 55">
                      <a:extLst>
                        <a:ext uri="{FF2B5EF4-FFF2-40B4-BE49-F238E27FC236}">
                          <a16:creationId xmlns:a16="http://schemas.microsoft.com/office/drawing/2014/main" id="{82D96CD3-0169-5FB7-2E45-361C208862A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444" y="3226"/>
                      <a:ext cx="70" cy="12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00" name="Line 56">
                      <a:extLst>
                        <a:ext uri="{FF2B5EF4-FFF2-40B4-BE49-F238E27FC236}">
                          <a16:creationId xmlns:a16="http://schemas.microsoft.com/office/drawing/2014/main" id="{65604C43-0098-42C4-D2C8-8BD85378F64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26" y="3184"/>
                      <a:ext cx="142" cy="11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01" name="Line 57">
                      <a:extLst>
                        <a:ext uri="{FF2B5EF4-FFF2-40B4-BE49-F238E27FC236}">
                          <a16:creationId xmlns:a16="http://schemas.microsoft.com/office/drawing/2014/main" id="{EEDFC87C-B53F-A2A1-B9EB-2D2922B36A2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84" y="3207"/>
                      <a:ext cx="108" cy="11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02" name="Line 58">
                      <a:extLst>
                        <a:ext uri="{FF2B5EF4-FFF2-40B4-BE49-F238E27FC236}">
                          <a16:creationId xmlns:a16="http://schemas.microsoft.com/office/drawing/2014/main" id="{01E2AC5A-9FE3-E158-E3FD-FD1EEBE42D8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393" y="3239"/>
                      <a:ext cx="43" cy="12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03" name="Line 59">
                      <a:extLst>
                        <a:ext uri="{FF2B5EF4-FFF2-40B4-BE49-F238E27FC236}">
                          <a16:creationId xmlns:a16="http://schemas.microsoft.com/office/drawing/2014/main" id="{D08A2646-BE01-67D7-554F-79608120D35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59" y="3244"/>
                      <a:ext cx="22" cy="13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04" name="Line 60">
                      <a:extLst>
                        <a:ext uri="{FF2B5EF4-FFF2-40B4-BE49-F238E27FC236}">
                          <a16:creationId xmlns:a16="http://schemas.microsoft.com/office/drawing/2014/main" id="{9E9F95FF-4C84-B25E-E8B0-A6E40689D95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99" y="3224"/>
                      <a:ext cx="70" cy="12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05" name="Line 61">
                      <a:extLst>
                        <a:ext uri="{FF2B5EF4-FFF2-40B4-BE49-F238E27FC236}">
                          <a16:creationId xmlns:a16="http://schemas.microsoft.com/office/drawing/2014/main" id="{581102B9-07F2-8D40-8EF3-89792955AA9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945" y="3182"/>
                      <a:ext cx="142" cy="11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06" name="Line 62">
                      <a:extLst>
                        <a:ext uri="{FF2B5EF4-FFF2-40B4-BE49-F238E27FC236}">
                          <a16:creationId xmlns:a16="http://schemas.microsoft.com/office/drawing/2014/main" id="{648311BE-538F-760E-23E3-C70D69A0AC9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021" y="3205"/>
                      <a:ext cx="108" cy="11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07" name="Line 63">
                      <a:extLst>
                        <a:ext uri="{FF2B5EF4-FFF2-40B4-BE49-F238E27FC236}">
                          <a16:creationId xmlns:a16="http://schemas.microsoft.com/office/drawing/2014/main" id="{AC8D6441-5FCE-E9A0-AF85-1BC62D35846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77" y="3237"/>
                      <a:ext cx="43" cy="12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</p:grpSp>
            <p:sp>
              <p:nvSpPr>
                <p:cNvPr id="31808" name="Line 64">
                  <a:extLst>
                    <a:ext uri="{FF2B5EF4-FFF2-40B4-BE49-F238E27FC236}">
                      <a16:creationId xmlns:a16="http://schemas.microsoft.com/office/drawing/2014/main" id="{231CA06D-07BE-5437-DB64-35348911AB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36" y="3870"/>
                  <a:ext cx="44" cy="8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grpSp>
              <p:nvGrpSpPr>
                <p:cNvPr id="31809" name="Group 65">
                  <a:extLst>
                    <a:ext uri="{FF2B5EF4-FFF2-40B4-BE49-F238E27FC236}">
                      <a16:creationId xmlns:a16="http://schemas.microsoft.com/office/drawing/2014/main" id="{F66BA152-40CF-95E6-E27B-4DC2A98C41A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V="1">
                  <a:off x="4148" y="3972"/>
                  <a:ext cx="198" cy="49"/>
                  <a:chOff x="3728" y="3496"/>
                  <a:chExt cx="323" cy="66"/>
                </a:xfrm>
              </p:grpSpPr>
              <p:sp>
                <p:nvSpPr>
                  <p:cNvPr id="31810" name="Arc 66">
                    <a:extLst>
                      <a:ext uri="{FF2B5EF4-FFF2-40B4-BE49-F238E27FC236}">
                        <a16:creationId xmlns:a16="http://schemas.microsoft.com/office/drawing/2014/main" id="{692C49E9-5215-565A-F1A4-04B795939A0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90" y="3496"/>
                    <a:ext cx="161" cy="6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19586"/>
                      <a:gd name="T1" fmla="*/ 0 h 21600"/>
                      <a:gd name="T2" fmla="*/ 19586 w 19586"/>
                      <a:gd name="T3" fmla="*/ 12493 h 21600"/>
                      <a:gd name="T4" fmla="*/ 0 w 1958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9586" h="21600" fill="none" extrusionOk="0">
                        <a:moveTo>
                          <a:pt x="0" y="0"/>
                        </a:moveTo>
                        <a:cubicBezTo>
                          <a:pt x="8402" y="0"/>
                          <a:pt x="16043" y="4873"/>
                          <a:pt x="19586" y="12492"/>
                        </a:cubicBezTo>
                      </a:path>
                      <a:path w="19586" h="21600" stroke="0" extrusionOk="0">
                        <a:moveTo>
                          <a:pt x="0" y="0"/>
                        </a:moveTo>
                        <a:cubicBezTo>
                          <a:pt x="8402" y="0"/>
                          <a:pt x="16043" y="4873"/>
                          <a:pt x="19586" y="12492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FFCC99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811" name="Arc 67">
                    <a:extLst>
                      <a:ext uri="{FF2B5EF4-FFF2-40B4-BE49-F238E27FC236}">
                        <a16:creationId xmlns:a16="http://schemas.microsoft.com/office/drawing/2014/main" id="{5B1A68CC-A4C4-6E34-84DE-E0226FE5796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3728" y="3496"/>
                    <a:ext cx="161" cy="6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19586"/>
                      <a:gd name="T1" fmla="*/ 0 h 21600"/>
                      <a:gd name="T2" fmla="*/ 19586 w 19586"/>
                      <a:gd name="T3" fmla="*/ 12493 h 21600"/>
                      <a:gd name="T4" fmla="*/ 0 w 1958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9586" h="21600" fill="none" extrusionOk="0">
                        <a:moveTo>
                          <a:pt x="0" y="0"/>
                        </a:moveTo>
                        <a:cubicBezTo>
                          <a:pt x="8402" y="0"/>
                          <a:pt x="16043" y="4873"/>
                          <a:pt x="19586" y="12492"/>
                        </a:cubicBezTo>
                      </a:path>
                      <a:path w="19586" h="21600" stroke="0" extrusionOk="0">
                        <a:moveTo>
                          <a:pt x="0" y="0"/>
                        </a:moveTo>
                        <a:cubicBezTo>
                          <a:pt x="8402" y="0"/>
                          <a:pt x="16043" y="4873"/>
                          <a:pt x="19586" y="12492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FFCC99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1812" name="Group 68">
                  <a:extLst>
                    <a:ext uri="{FF2B5EF4-FFF2-40B4-BE49-F238E27FC236}">
                      <a16:creationId xmlns:a16="http://schemas.microsoft.com/office/drawing/2014/main" id="{CDF81862-4498-3EC6-BCE3-BA367670713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184" y="3580"/>
                  <a:ext cx="115" cy="116"/>
                  <a:chOff x="4184" y="3580"/>
                  <a:chExt cx="115" cy="116"/>
                </a:xfrm>
              </p:grpSpPr>
              <p:sp>
                <p:nvSpPr>
                  <p:cNvPr id="31813" name="Line 69">
                    <a:extLst>
                      <a:ext uri="{FF2B5EF4-FFF2-40B4-BE49-F238E27FC236}">
                        <a16:creationId xmlns:a16="http://schemas.microsoft.com/office/drawing/2014/main" id="{AB272706-BCE2-7E78-31D6-FAA1591E814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184" y="3582"/>
                    <a:ext cx="34" cy="111"/>
                  </a:xfrm>
                  <a:prstGeom prst="line">
                    <a:avLst/>
                  </a:prstGeom>
                  <a:noFill/>
                  <a:ln w="19050">
                    <a:solidFill>
                      <a:srgbClr val="66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814" name="Line 70">
                    <a:extLst>
                      <a:ext uri="{FF2B5EF4-FFF2-40B4-BE49-F238E27FC236}">
                        <a16:creationId xmlns:a16="http://schemas.microsoft.com/office/drawing/2014/main" id="{3D11B4BA-67E3-7C9E-27B7-889605BC18F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210" y="3580"/>
                    <a:ext cx="34" cy="111"/>
                  </a:xfrm>
                  <a:prstGeom prst="line">
                    <a:avLst/>
                  </a:prstGeom>
                  <a:noFill/>
                  <a:ln w="19050">
                    <a:solidFill>
                      <a:srgbClr val="66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815" name="Line 71">
                    <a:extLst>
                      <a:ext uri="{FF2B5EF4-FFF2-40B4-BE49-F238E27FC236}">
                        <a16:creationId xmlns:a16="http://schemas.microsoft.com/office/drawing/2014/main" id="{B1E5CAF4-6249-9358-5AF9-2BCD3F194C7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237" y="3582"/>
                    <a:ext cx="34" cy="111"/>
                  </a:xfrm>
                  <a:prstGeom prst="line">
                    <a:avLst/>
                  </a:prstGeom>
                  <a:noFill/>
                  <a:ln w="19050">
                    <a:solidFill>
                      <a:srgbClr val="66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816" name="Line 72">
                    <a:extLst>
                      <a:ext uri="{FF2B5EF4-FFF2-40B4-BE49-F238E27FC236}">
                        <a16:creationId xmlns:a16="http://schemas.microsoft.com/office/drawing/2014/main" id="{EAA94C03-84EF-7A4E-9CF6-E70528BAD58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265" y="3585"/>
                    <a:ext cx="34" cy="111"/>
                  </a:xfrm>
                  <a:prstGeom prst="line">
                    <a:avLst/>
                  </a:prstGeom>
                  <a:noFill/>
                  <a:ln w="19050">
                    <a:solidFill>
                      <a:srgbClr val="66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31817" name="Group 73">
                <a:extLst>
                  <a:ext uri="{FF2B5EF4-FFF2-40B4-BE49-F238E27FC236}">
                    <a16:creationId xmlns:a16="http://schemas.microsoft.com/office/drawing/2014/main" id="{06D5D704-DB20-A06A-8663-B4168C6D9E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17" y="2735"/>
                <a:ext cx="852" cy="1294"/>
                <a:chOff x="2517" y="2735"/>
                <a:chExt cx="852" cy="1294"/>
              </a:xfrm>
            </p:grpSpPr>
            <p:sp>
              <p:nvSpPr>
                <p:cNvPr id="31818" name="Line 74">
                  <a:extLst>
                    <a:ext uri="{FF2B5EF4-FFF2-40B4-BE49-F238E27FC236}">
                      <a16:creationId xmlns:a16="http://schemas.microsoft.com/office/drawing/2014/main" id="{D8E8F18F-D470-1089-672D-269DAAE2B8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922" y="2735"/>
                  <a:ext cx="8" cy="577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19" name="Line 75">
                  <a:extLst>
                    <a:ext uri="{FF2B5EF4-FFF2-40B4-BE49-F238E27FC236}">
                      <a16:creationId xmlns:a16="http://schemas.microsoft.com/office/drawing/2014/main" id="{3C0772FF-5484-2BA2-813F-0F820514B5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540" y="2891"/>
                  <a:ext cx="382" cy="335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20" name="Line 76">
                  <a:extLst>
                    <a:ext uri="{FF2B5EF4-FFF2-40B4-BE49-F238E27FC236}">
                      <a16:creationId xmlns:a16="http://schemas.microsoft.com/office/drawing/2014/main" id="{DC4392FF-22F8-65FE-14D9-E2DCD0E750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940" y="2839"/>
                  <a:ext cx="429" cy="63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21" name="Line 77">
                  <a:extLst>
                    <a:ext uri="{FF2B5EF4-FFF2-40B4-BE49-F238E27FC236}">
                      <a16:creationId xmlns:a16="http://schemas.microsoft.com/office/drawing/2014/main" id="{BE0A7BE2-87E4-8C82-BFC6-08CBA83B63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30" y="3328"/>
                  <a:ext cx="257" cy="265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22" name="Line 78">
                  <a:extLst>
                    <a:ext uri="{FF2B5EF4-FFF2-40B4-BE49-F238E27FC236}">
                      <a16:creationId xmlns:a16="http://schemas.microsoft.com/office/drawing/2014/main" id="{A7D2C686-CA2A-7F3A-2B39-7B43F944FC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87" y="3593"/>
                  <a:ext cx="94" cy="428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23" name="Line 79">
                  <a:extLst>
                    <a:ext uri="{FF2B5EF4-FFF2-40B4-BE49-F238E27FC236}">
                      <a16:creationId xmlns:a16="http://schemas.microsoft.com/office/drawing/2014/main" id="{1E6665E9-2AD5-6ED4-351C-E7D417F645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34" y="3320"/>
                  <a:ext cx="288" cy="358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24" name="Line 80">
                  <a:extLst>
                    <a:ext uri="{FF2B5EF4-FFF2-40B4-BE49-F238E27FC236}">
                      <a16:creationId xmlns:a16="http://schemas.microsoft.com/office/drawing/2014/main" id="{F4D70194-572B-C8E7-6779-42C16929F3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517" y="3678"/>
                  <a:ext cx="117" cy="351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31825" name="Line 81">
                <a:extLst>
                  <a:ext uri="{FF2B5EF4-FFF2-40B4-BE49-F238E27FC236}">
                    <a16:creationId xmlns:a16="http://schemas.microsoft.com/office/drawing/2014/main" id="{913BA7BD-8C5A-2394-8FE3-8224CDE2A9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3" y="3990"/>
                <a:ext cx="210" cy="6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1826" name="Line 82">
                <a:extLst>
                  <a:ext uri="{FF2B5EF4-FFF2-40B4-BE49-F238E27FC236}">
                    <a16:creationId xmlns:a16="http://schemas.microsoft.com/office/drawing/2014/main" id="{1A3E23B6-2769-5180-37C2-A908BF1E85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33" y="3953"/>
                <a:ext cx="210" cy="6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31827" name="Line 83">
              <a:extLst>
                <a:ext uri="{FF2B5EF4-FFF2-40B4-BE49-F238E27FC236}">
                  <a16:creationId xmlns:a16="http://schemas.microsoft.com/office/drawing/2014/main" id="{5622DACB-76B9-75CB-12FD-DA99BA22B5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38" y="2953"/>
              <a:ext cx="1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828" name="Line 84">
              <a:extLst>
                <a:ext uri="{FF2B5EF4-FFF2-40B4-BE49-F238E27FC236}">
                  <a16:creationId xmlns:a16="http://schemas.microsoft.com/office/drawing/2014/main" id="{B440090D-966A-FD4B-A183-48A9962E7B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1" y="2694"/>
              <a:ext cx="0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829" name="Line 85">
              <a:extLst>
                <a:ext uri="{FF2B5EF4-FFF2-40B4-BE49-F238E27FC236}">
                  <a16:creationId xmlns:a16="http://schemas.microsoft.com/office/drawing/2014/main" id="{83FCDEF1-EB61-BECF-A336-5AF2FCF39C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2" y="2683"/>
              <a:ext cx="0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830" name="Line 86">
              <a:extLst>
                <a:ext uri="{FF2B5EF4-FFF2-40B4-BE49-F238E27FC236}">
                  <a16:creationId xmlns:a16="http://schemas.microsoft.com/office/drawing/2014/main" id="{31E3470A-809F-0087-64BE-DB92C57A5C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76" y="2953"/>
              <a:ext cx="774" cy="2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31831" name="Group 87">
              <a:extLst>
                <a:ext uri="{FF2B5EF4-FFF2-40B4-BE49-F238E27FC236}">
                  <a16:creationId xmlns:a16="http://schemas.microsoft.com/office/drawing/2014/main" id="{A9417588-6555-6EAC-83AC-D033613AA1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0" y="2242"/>
              <a:ext cx="457" cy="823"/>
              <a:chOff x="3060" y="2242"/>
              <a:chExt cx="457" cy="823"/>
            </a:xfrm>
          </p:grpSpPr>
          <p:grpSp>
            <p:nvGrpSpPr>
              <p:cNvPr id="31832" name="Group 88">
                <a:extLst>
                  <a:ext uri="{FF2B5EF4-FFF2-40B4-BE49-F238E27FC236}">
                    <a16:creationId xmlns:a16="http://schemas.microsoft.com/office/drawing/2014/main" id="{5F39B6E2-BF15-DCF2-DD2D-4B257157BB5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26" y="2242"/>
                <a:ext cx="229" cy="245"/>
                <a:chOff x="3997" y="3580"/>
                <a:chExt cx="499" cy="535"/>
              </a:xfrm>
            </p:grpSpPr>
            <p:sp>
              <p:nvSpPr>
                <p:cNvPr id="31833" name="Oval 89">
                  <a:extLst>
                    <a:ext uri="{FF2B5EF4-FFF2-40B4-BE49-F238E27FC236}">
                      <a16:creationId xmlns:a16="http://schemas.microsoft.com/office/drawing/2014/main" id="{EC92B4D3-70E6-3384-2D4B-5E03964F4E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97" y="3655"/>
                  <a:ext cx="499" cy="460"/>
                </a:xfrm>
                <a:prstGeom prst="ellipse">
                  <a:avLst/>
                </a:prstGeom>
                <a:solidFill>
                  <a:srgbClr val="FFCC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grpSp>
              <p:nvGrpSpPr>
                <p:cNvPr id="31834" name="Group 90">
                  <a:extLst>
                    <a:ext uri="{FF2B5EF4-FFF2-40B4-BE49-F238E27FC236}">
                      <a16:creationId xmlns:a16="http://schemas.microsoft.com/office/drawing/2014/main" id="{AA8AAF67-266C-8DF8-1AE3-C77C96F6B6D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92" y="3804"/>
                  <a:ext cx="309" cy="53"/>
                  <a:chOff x="4092" y="3804"/>
                  <a:chExt cx="309" cy="53"/>
                </a:xfrm>
              </p:grpSpPr>
              <p:grpSp>
                <p:nvGrpSpPr>
                  <p:cNvPr id="31835" name="Group 91">
                    <a:extLst>
                      <a:ext uri="{FF2B5EF4-FFF2-40B4-BE49-F238E27FC236}">
                        <a16:creationId xmlns:a16="http://schemas.microsoft.com/office/drawing/2014/main" id="{D7792FBC-C49E-2648-9FDB-3C7C7D50270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113" y="3823"/>
                    <a:ext cx="86" cy="34"/>
                    <a:chOff x="4113" y="3823"/>
                    <a:chExt cx="86" cy="34"/>
                  </a:xfrm>
                </p:grpSpPr>
                <p:sp>
                  <p:nvSpPr>
                    <p:cNvPr id="31836" name="Oval 92">
                      <a:extLst>
                        <a:ext uri="{FF2B5EF4-FFF2-40B4-BE49-F238E27FC236}">
                          <a16:creationId xmlns:a16="http://schemas.microsoft.com/office/drawing/2014/main" id="{084042D3-5DE3-21FA-B046-9E4492503D7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flipV="1">
                      <a:off x="4113" y="3823"/>
                      <a:ext cx="86" cy="3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37" name="Oval 93">
                      <a:extLst>
                        <a:ext uri="{FF2B5EF4-FFF2-40B4-BE49-F238E27FC236}">
                          <a16:creationId xmlns:a16="http://schemas.microsoft.com/office/drawing/2014/main" id="{305A2BD5-171D-FEDC-2277-76EE6F7E4AA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flipV="1">
                      <a:off x="4140" y="3823"/>
                      <a:ext cx="32" cy="34"/>
                    </a:xfrm>
                    <a:prstGeom prst="ellipse">
                      <a:avLst/>
                    </a:prstGeom>
                    <a:solidFill>
                      <a:schemeClr val="hlink"/>
                    </a:solidFill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38" name="Oval 94">
                      <a:extLst>
                        <a:ext uri="{FF2B5EF4-FFF2-40B4-BE49-F238E27FC236}">
                          <a16:creationId xmlns:a16="http://schemas.microsoft.com/office/drawing/2014/main" id="{5C39F3CC-8649-D400-753C-B95032B5DF1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flipV="1">
                      <a:off x="4151" y="3834"/>
                      <a:ext cx="10" cy="12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39" name="Group 95">
                    <a:extLst>
                      <a:ext uri="{FF2B5EF4-FFF2-40B4-BE49-F238E27FC236}">
                        <a16:creationId xmlns:a16="http://schemas.microsoft.com/office/drawing/2014/main" id="{D3345AA5-99EE-6E7B-79FC-8BBFB3E1B26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V="1">
                    <a:off x="4092" y="3804"/>
                    <a:ext cx="129" cy="23"/>
                    <a:chOff x="1945" y="3182"/>
                    <a:chExt cx="723" cy="198"/>
                  </a:xfrm>
                </p:grpSpPr>
                <p:sp>
                  <p:nvSpPr>
                    <p:cNvPr id="31840" name="Line 96">
                      <a:extLst>
                        <a:ext uri="{FF2B5EF4-FFF2-40B4-BE49-F238E27FC236}">
                          <a16:creationId xmlns:a16="http://schemas.microsoft.com/office/drawing/2014/main" id="{59B40758-1EEA-D688-2294-BE7F8EE9052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332" y="3246"/>
                      <a:ext cx="22" cy="13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41" name="Line 97">
                      <a:extLst>
                        <a:ext uri="{FF2B5EF4-FFF2-40B4-BE49-F238E27FC236}">
                          <a16:creationId xmlns:a16="http://schemas.microsoft.com/office/drawing/2014/main" id="{D2B6208F-2161-AE34-B64C-6F64C900879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444" y="3226"/>
                      <a:ext cx="70" cy="12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42" name="Line 98">
                      <a:extLst>
                        <a:ext uri="{FF2B5EF4-FFF2-40B4-BE49-F238E27FC236}">
                          <a16:creationId xmlns:a16="http://schemas.microsoft.com/office/drawing/2014/main" id="{6C3E3196-A95B-608B-E597-7BE76E07FF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26" y="3184"/>
                      <a:ext cx="142" cy="11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43" name="Line 99">
                      <a:extLst>
                        <a:ext uri="{FF2B5EF4-FFF2-40B4-BE49-F238E27FC236}">
                          <a16:creationId xmlns:a16="http://schemas.microsoft.com/office/drawing/2014/main" id="{0DC43BC3-BDE1-274F-66AE-C40AD8F2B5A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84" y="3207"/>
                      <a:ext cx="108" cy="11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44" name="Line 100">
                      <a:extLst>
                        <a:ext uri="{FF2B5EF4-FFF2-40B4-BE49-F238E27FC236}">
                          <a16:creationId xmlns:a16="http://schemas.microsoft.com/office/drawing/2014/main" id="{0D040553-39C8-C805-B278-C5C7F53BE11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393" y="3239"/>
                      <a:ext cx="43" cy="12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45" name="Line 101">
                      <a:extLst>
                        <a:ext uri="{FF2B5EF4-FFF2-40B4-BE49-F238E27FC236}">
                          <a16:creationId xmlns:a16="http://schemas.microsoft.com/office/drawing/2014/main" id="{2C9E704A-5718-A7D2-9331-666DA8BFF98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59" y="3244"/>
                      <a:ext cx="22" cy="13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46" name="Line 102">
                      <a:extLst>
                        <a:ext uri="{FF2B5EF4-FFF2-40B4-BE49-F238E27FC236}">
                          <a16:creationId xmlns:a16="http://schemas.microsoft.com/office/drawing/2014/main" id="{EEE67FD8-D600-5A3D-0894-A9376050ED9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99" y="3224"/>
                      <a:ext cx="70" cy="12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47" name="Line 103">
                      <a:extLst>
                        <a:ext uri="{FF2B5EF4-FFF2-40B4-BE49-F238E27FC236}">
                          <a16:creationId xmlns:a16="http://schemas.microsoft.com/office/drawing/2014/main" id="{8812ACCF-0983-29BF-6401-89D1443216F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945" y="3182"/>
                      <a:ext cx="142" cy="11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48" name="Line 104">
                      <a:extLst>
                        <a:ext uri="{FF2B5EF4-FFF2-40B4-BE49-F238E27FC236}">
                          <a16:creationId xmlns:a16="http://schemas.microsoft.com/office/drawing/2014/main" id="{735E62E8-DB83-F1EB-3AD5-086FA602485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021" y="3205"/>
                      <a:ext cx="108" cy="11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49" name="Line 105">
                      <a:extLst>
                        <a:ext uri="{FF2B5EF4-FFF2-40B4-BE49-F238E27FC236}">
                          <a16:creationId xmlns:a16="http://schemas.microsoft.com/office/drawing/2014/main" id="{D3B0D43D-836D-8DFA-DBBE-D74FBD2AB26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77" y="3237"/>
                      <a:ext cx="43" cy="12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50" name="Group 106">
                    <a:extLst>
                      <a:ext uri="{FF2B5EF4-FFF2-40B4-BE49-F238E27FC236}">
                        <a16:creationId xmlns:a16="http://schemas.microsoft.com/office/drawing/2014/main" id="{76EA3998-E465-DC56-9B56-3E9843FE982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293" y="3823"/>
                    <a:ext cx="86" cy="34"/>
                    <a:chOff x="4293" y="3823"/>
                    <a:chExt cx="86" cy="34"/>
                  </a:xfrm>
                </p:grpSpPr>
                <p:sp>
                  <p:nvSpPr>
                    <p:cNvPr id="31851" name="Oval 107">
                      <a:extLst>
                        <a:ext uri="{FF2B5EF4-FFF2-40B4-BE49-F238E27FC236}">
                          <a16:creationId xmlns:a16="http://schemas.microsoft.com/office/drawing/2014/main" id="{C118B756-D923-3042-DAD4-CB335439288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flipV="1">
                      <a:off x="4293" y="3823"/>
                      <a:ext cx="86" cy="3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52" name="Oval 108">
                      <a:extLst>
                        <a:ext uri="{FF2B5EF4-FFF2-40B4-BE49-F238E27FC236}">
                          <a16:creationId xmlns:a16="http://schemas.microsoft.com/office/drawing/2014/main" id="{F9397640-BD7F-650E-25B8-75B4D93641F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flipV="1">
                      <a:off x="4320" y="3823"/>
                      <a:ext cx="32" cy="34"/>
                    </a:xfrm>
                    <a:prstGeom prst="ellipse">
                      <a:avLst/>
                    </a:prstGeom>
                    <a:solidFill>
                      <a:schemeClr val="hlink"/>
                    </a:solidFill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53" name="Oval 109">
                      <a:extLst>
                        <a:ext uri="{FF2B5EF4-FFF2-40B4-BE49-F238E27FC236}">
                          <a16:creationId xmlns:a16="http://schemas.microsoft.com/office/drawing/2014/main" id="{6B3F81B1-8B02-0475-917B-6F69E2F5694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flipV="1">
                      <a:off x="4331" y="3834"/>
                      <a:ext cx="10" cy="12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  <p:grpSp>
                <p:nvGrpSpPr>
                  <p:cNvPr id="31854" name="Group 110">
                    <a:extLst>
                      <a:ext uri="{FF2B5EF4-FFF2-40B4-BE49-F238E27FC236}">
                        <a16:creationId xmlns:a16="http://schemas.microsoft.com/office/drawing/2014/main" id="{CEBCFB2A-6E9A-4394-782A-60258D0E441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V="1">
                    <a:off x="4272" y="3804"/>
                    <a:ext cx="129" cy="23"/>
                    <a:chOff x="1945" y="3182"/>
                    <a:chExt cx="723" cy="198"/>
                  </a:xfrm>
                </p:grpSpPr>
                <p:sp>
                  <p:nvSpPr>
                    <p:cNvPr id="31855" name="Line 111">
                      <a:extLst>
                        <a:ext uri="{FF2B5EF4-FFF2-40B4-BE49-F238E27FC236}">
                          <a16:creationId xmlns:a16="http://schemas.microsoft.com/office/drawing/2014/main" id="{6A35443A-9629-AD13-088F-F1567C606B6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332" y="3246"/>
                      <a:ext cx="22" cy="13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56" name="Line 112">
                      <a:extLst>
                        <a:ext uri="{FF2B5EF4-FFF2-40B4-BE49-F238E27FC236}">
                          <a16:creationId xmlns:a16="http://schemas.microsoft.com/office/drawing/2014/main" id="{0DDC058D-628B-CCD7-6391-C9EE75D46FD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444" y="3226"/>
                      <a:ext cx="70" cy="12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57" name="Line 113">
                      <a:extLst>
                        <a:ext uri="{FF2B5EF4-FFF2-40B4-BE49-F238E27FC236}">
                          <a16:creationId xmlns:a16="http://schemas.microsoft.com/office/drawing/2014/main" id="{2E6F0B97-48CE-F082-E7E3-7F0D42DAF50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26" y="3184"/>
                      <a:ext cx="142" cy="11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58" name="Line 114">
                      <a:extLst>
                        <a:ext uri="{FF2B5EF4-FFF2-40B4-BE49-F238E27FC236}">
                          <a16:creationId xmlns:a16="http://schemas.microsoft.com/office/drawing/2014/main" id="{611250A6-DE2E-7F59-7BCC-D3E24A27D31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84" y="3207"/>
                      <a:ext cx="108" cy="11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59" name="Line 115">
                      <a:extLst>
                        <a:ext uri="{FF2B5EF4-FFF2-40B4-BE49-F238E27FC236}">
                          <a16:creationId xmlns:a16="http://schemas.microsoft.com/office/drawing/2014/main" id="{28174CB2-5A48-DC94-FCE2-6FD84B09F75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393" y="3239"/>
                      <a:ext cx="43" cy="12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60" name="Line 116">
                      <a:extLst>
                        <a:ext uri="{FF2B5EF4-FFF2-40B4-BE49-F238E27FC236}">
                          <a16:creationId xmlns:a16="http://schemas.microsoft.com/office/drawing/2014/main" id="{057E1BE6-60DB-87E9-C2BF-0B918327906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59" y="3244"/>
                      <a:ext cx="22" cy="13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61" name="Line 117">
                      <a:extLst>
                        <a:ext uri="{FF2B5EF4-FFF2-40B4-BE49-F238E27FC236}">
                          <a16:creationId xmlns:a16="http://schemas.microsoft.com/office/drawing/2014/main" id="{9341E9E7-5190-A931-DEB8-8650D4F0FF5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99" y="3224"/>
                      <a:ext cx="70" cy="121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62" name="Line 118">
                      <a:extLst>
                        <a:ext uri="{FF2B5EF4-FFF2-40B4-BE49-F238E27FC236}">
                          <a16:creationId xmlns:a16="http://schemas.microsoft.com/office/drawing/2014/main" id="{5EBE88B2-D266-7E58-70F6-A07BB8D66F6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945" y="3182"/>
                      <a:ext cx="142" cy="11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63" name="Line 119">
                      <a:extLst>
                        <a:ext uri="{FF2B5EF4-FFF2-40B4-BE49-F238E27FC236}">
                          <a16:creationId xmlns:a16="http://schemas.microsoft.com/office/drawing/2014/main" id="{DF2D7DFC-4397-0FFE-46EF-95F389B0EAA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021" y="3205"/>
                      <a:ext cx="108" cy="11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31864" name="Line 120">
                      <a:extLst>
                        <a:ext uri="{FF2B5EF4-FFF2-40B4-BE49-F238E27FC236}">
                          <a16:creationId xmlns:a16="http://schemas.microsoft.com/office/drawing/2014/main" id="{9440BDD1-7941-0208-E98E-27BA921B530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77" y="3237"/>
                      <a:ext cx="43" cy="12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GB"/>
                    </a:p>
                  </p:txBody>
                </p:sp>
              </p:grpSp>
            </p:grpSp>
            <p:sp>
              <p:nvSpPr>
                <p:cNvPr id="31865" name="Line 121">
                  <a:extLst>
                    <a:ext uri="{FF2B5EF4-FFF2-40B4-BE49-F238E27FC236}">
                      <a16:creationId xmlns:a16="http://schemas.microsoft.com/office/drawing/2014/main" id="{BEF8105C-7F2D-5B3B-23B7-0A810F0FEE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36" y="3870"/>
                  <a:ext cx="44" cy="8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grpSp>
              <p:nvGrpSpPr>
                <p:cNvPr id="31866" name="Group 122">
                  <a:extLst>
                    <a:ext uri="{FF2B5EF4-FFF2-40B4-BE49-F238E27FC236}">
                      <a16:creationId xmlns:a16="http://schemas.microsoft.com/office/drawing/2014/main" id="{98F2876A-A50C-0824-31D5-BA05B6C3332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V="1">
                  <a:off x="4148" y="3972"/>
                  <a:ext cx="198" cy="49"/>
                  <a:chOff x="3728" y="3496"/>
                  <a:chExt cx="323" cy="66"/>
                </a:xfrm>
              </p:grpSpPr>
              <p:sp>
                <p:nvSpPr>
                  <p:cNvPr id="31867" name="Arc 123">
                    <a:extLst>
                      <a:ext uri="{FF2B5EF4-FFF2-40B4-BE49-F238E27FC236}">
                        <a16:creationId xmlns:a16="http://schemas.microsoft.com/office/drawing/2014/main" id="{752EE2AE-EBFF-CEB4-7BAF-CC86919B856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90" y="3496"/>
                    <a:ext cx="161" cy="6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19586"/>
                      <a:gd name="T1" fmla="*/ 0 h 21600"/>
                      <a:gd name="T2" fmla="*/ 19586 w 19586"/>
                      <a:gd name="T3" fmla="*/ 12493 h 21600"/>
                      <a:gd name="T4" fmla="*/ 0 w 1958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9586" h="21600" fill="none" extrusionOk="0">
                        <a:moveTo>
                          <a:pt x="0" y="0"/>
                        </a:moveTo>
                        <a:cubicBezTo>
                          <a:pt x="8402" y="0"/>
                          <a:pt x="16043" y="4873"/>
                          <a:pt x="19586" y="12492"/>
                        </a:cubicBezTo>
                      </a:path>
                      <a:path w="19586" h="21600" stroke="0" extrusionOk="0">
                        <a:moveTo>
                          <a:pt x="0" y="0"/>
                        </a:moveTo>
                        <a:cubicBezTo>
                          <a:pt x="8402" y="0"/>
                          <a:pt x="16043" y="4873"/>
                          <a:pt x="19586" y="12492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FFCC99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868" name="Arc 124">
                    <a:extLst>
                      <a:ext uri="{FF2B5EF4-FFF2-40B4-BE49-F238E27FC236}">
                        <a16:creationId xmlns:a16="http://schemas.microsoft.com/office/drawing/2014/main" id="{D31F40C2-D717-48A5-DFFA-95CDBCA5CBA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3728" y="3496"/>
                    <a:ext cx="161" cy="6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19586"/>
                      <a:gd name="T1" fmla="*/ 0 h 21600"/>
                      <a:gd name="T2" fmla="*/ 19586 w 19586"/>
                      <a:gd name="T3" fmla="*/ 12493 h 21600"/>
                      <a:gd name="T4" fmla="*/ 0 w 1958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9586" h="21600" fill="none" extrusionOk="0">
                        <a:moveTo>
                          <a:pt x="0" y="0"/>
                        </a:moveTo>
                        <a:cubicBezTo>
                          <a:pt x="8402" y="0"/>
                          <a:pt x="16043" y="4873"/>
                          <a:pt x="19586" y="12492"/>
                        </a:cubicBezTo>
                      </a:path>
                      <a:path w="19586" h="21600" stroke="0" extrusionOk="0">
                        <a:moveTo>
                          <a:pt x="0" y="0"/>
                        </a:moveTo>
                        <a:cubicBezTo>
                          <a:pt x="8402" y="0"/>
                          <a:pt x="16043" y="4873"/>
                          <a:pt x="19586" y="12492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FFCC99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1869" name="Group 125">
                  <a:extLst>
                    <a:ext uri="{FF2B5EF4-FFF2-40B4-BE49-F238E27FC236}">
                      <a16:creationId xmlns:a16="http://schemas.microsoft.com/office/drawing/2014/main" id="{41021D81-EB44-E8B1-7388-261D7912C28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184" y="3580"/>
                  <a:ext cx="115" cy="116"/>
                  <a:chOff x="4184" y="3580"/>
                  <a:chExt cx="115" cy="116"/>
                </a:xfrm>
              </p:grpSpPr>
              <p:sp>
                <p:nvSpPr>
                  <p:cNvPr id="31870" name="Line 126">
                    <a:extLst>
                      <a:ext uri="{FF2B5EF4-FFF2-40B4-BE49-F238E27FC236}">
                        <a16:creationId xmlns:a16="http://schemas.microsoft.com/office/drawing/2014/main" id="{7AFBDBC1-74B8-7B27-D063-0BAF2F59FDA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184" y="3582"/>
                    <a:ext cx="34" cy="111"/>
                  </a:xfrm>
                  <a:prstGeom prst="line">
                    <a:avLst/>
                  </a:prstGeom>
                  <a:noFill/>
                  <a:ln w="19050">
                    <a:solidFill>
                      <a:srgbClr val="66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871" name="Line 127">
                    <a:extLst>
                      <a:ext uri="{FF2B5EF4-FFF2-40B4-BE49-F238E27FC236}">
                        <a16:creationId xmlns:a16="http://schemas.microsoft.com/office/drawing/2014/main" id="{54CC8305-1DCA-B2EA-1228-982B2CB3FF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210" y="3580"/>
                    <a:ext cx="34" cy="111"/>
                  </a:xfrm>
                  <a:prstGeom prst="line">
                    <a:avLst/>
                  </a:prstGeom>
                  <a:noFill/>
                  <a:ln w="19050">
                    <a:solidFill>
                      <a:srgbClr val="66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872" name="Line 128">
                    <a:extLst>
                      <a:ext uri="{FF2B5EF4-FFF2-40B4-BE49-F238E27FC236}">
                        <a16:creationId xmlns:a16="http://schemas.microsoft.com/office/drawing/2014/main" id="{D1DBC217-E664-EAFB-7971-BE421B8FDB8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237" y="3582"/>
                    <a:ext cx="34" cy="111"/>
                  </a:xfrm>
                  <a:prstGeom prst="line">
                    <a:avLst/>
                  </a:prstGeom>
                  <a:noFill/>
                  <a:ln w="19050">
                    <a:solidFill>
                      <a:srgbClr val="66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31873" name="Line 129">
                    <a:extLst>
                      <a:ext uri="{FF2B5EF4-FFF2-40B4-BE49-F238E27FC236}">
                        <a16:creationId xmlns:a16="http://schemas.microsoft.com/office/drawing/2014/main" id="{A6660E3A-C869-0452-A2BC-2E227D8100B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265" y="3585"/>
                    <a:ext cx="34" cy="111"/>
                  </a:xfrm>
                  <a:prstGeom prst="line">
                    <a:avLst/>
                  </a:prstGeom>
                  <a:noFill/>
                  <a:ln w="19050">
                    <a:solidFill>
                      <a:srgbClr val="66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31874" name="Group 130">
                <a:extLst>
                  <a:ext uri="{FF2B5EF4-FFF2-40B4-BE49-F238E27FC236}">
                    <a16:creationId xmlns:a16="http://schemas.microsoft.com/office/drawing/2014/main" id="{DCDE7B0E-0F31-4F5C-D8E1-C3C592EC52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60" y="2494"/>
                <a:ext cx="457" cy="571"/>
                <a:chOff x="3060" y="2494"/>
                <a:chExt cx="457" cy="571"/>
              </a:xfrm>
            </p:grpSpPr>
            <p:sp>
              <p:nvSpPr>
                <p:cNvPr id="31875" name="Line 131">
                  <a:extLst>
                    <a:ext uri="{FF2B5EF4-FFF2-40B4-BE49-F238E27FC236}">
                      <a16:creationId xmlns:a16="http://schemas.microsoft.com/office/drawing/2014/main" id="{4C81FB5A-A2E2-390F-4D80-7AB967DA7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66" y="2753"/>
                  <a:ext cx="0" cy="162"/>
                </a:xfrm>
                <a:prstGeom prst="line">
                  <a:avLst/>
                </a:prstGeom>
                <a:noFill/>
                <a:ln w="3810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76" name="AutoShape 132">
                  <a:extLst>
                    <a:ext uri="{FF2B5EF4-FFF2-40B4-BE49-F238E27FC236}">
                      <a16:creationId xmlns:a16="http://schemas.microsoft.com/office/drawing/2014/main" id="{DAA02250-DAFF-406A-EB2E-751E6F27D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3154" y="2750"/>
                  <a:ext cx="363" cy="129"/>
                </a:xfrm>
                <a:prstGeom prst="parallelogram">
                  <a:avLst>
                    <a:gd name="adj" fmla="val 110760"/>
                  </a:avLst>
                </a:prstGeom>
                <a:solidFill>
                  <a:srgbClr val="663300"/>
                </a:solidFill>
                <a:ln w="9525">
                  <a:solidFill>
                    <a:srgbClr val="6633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77" name="Line 133">
                  <a:extLst>
                    <a:ext uri="{FF2B5EF4-FFF2-40B4-BE49-F238E27FC236}">
                      <a16:creationId xmlns:a16="http://schemas.microsoft.com/office/drawing/2014/main" id="{DBC078D2-BAD4-935C-1EFA-EFFFDA4DD7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330" y="2494"/>
                  <a:ext cx="4" cy="264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78" name="Line 134">
                  <a:extLst>
                    <a:ext uri="{FF2B5EF4-FFF2-40B4-BE49-F238E27FC236}">
                      <a16:creationId xmlns:a16="http://schemas.microsoft.com/office/drawing/2014/main" id="{E93B0558-004D-8157-E2CA-5C97E163EB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251" y="2565"/>
                  <a:ext cx="79" cy="145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79" name="Line 135">
                  <a:extLst>
                    <a:ext uri="{FF2B5EF4-FFF2-40B4-BE49-F238E27FC236}">
                      <a16:creationId xmlns:a16="http://schemas.microsoft.com/office/drawing/2014/main" id="{B31B4656-0720-BE50-2AFD-982141668A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341" y="2571"/>
                  <a:ext cx="120" cy="195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80" name="Line 136">
                  <a:extLst>
                    <a:ext uri="{FF2B5EF4-FFF2-40B4-BE49-F238E27FC236}">
                      <a16:creationId xmlns:a16="http://schemas.microsoft.com/office/drawing/2014/main" id="{9F476E01-A69B-5873-AD66-2434EA6305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235" y="2758"/>
                  <a:ext cx="114" cy="134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81" name="Line 137">
                  <a:extLst>
                    <a:ext uri="{FF2B5EF4-FFF2-40B4-BE49-F238E27FC236}">
                      <a16:creationId xmlns:a16="http://schemas.microsoft.com/office/drawing/2014/main" id="{9D9A8B76-FD79-44AD-70C5-47C6AAAEEF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212" y="2884"/>
                  <a:ext cx="23" cy="172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82" name="Line 138">
                  <a:extLst>
                    <a:ext uri="{FF2B5EF4-FFF2-40B4-BE49-F238E27FC236}">
                      <a16:creationId xmlns:a16="http://schemas.microsoft.com/office/drawing/2014/main" id="{D6358814-B4EB-FC46-C770-84BB5F8A01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174" y="2762"/>
                  <a:ext cx="156" cy="79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83" name="Line 139">
                  <a:extLst>
                    <a:ext uri="{FF2B5EF4-FFF2-40B4-BE49-F238E27FC236}">
                      <a16:creationId xmlns:a16="http://schemas.microsoft.com/office/drawing/2014/main" id="{ACEBA4E8-C647-E6F8-1039-6E26A48132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147" y="2831"/>
                  <a:ext cx="31" cy="232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84" name="Line 140">
                  <a:extLst>
                    <a:ext uri="{FF2B5EF4-FFF2-40B4-BE49-F238E27FC236}">
                      <a16:creationId xmlns:a16="http://schemas.microsoft.com/office/drawing/2014/main" id="{F9E78D7C-7016-D742-AF62-F245DD7CC8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37" y="3016"/>
                  <a:ext cx="105" cy="28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85" name="Line 141">
                  <a:extLst>
                    <a:ext uri="{FF2B5EF4-FFF2-40B4-BE49-F238E27FC236}">
                      <a16:creationId xmlns:a16="http://schemas.microsoft.com/office/drawing/2014/main" id="{0ABB0DC1-E3ED-2DB6-ABD4-298B3C54D7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60" y="3053"/>
                  <a:ext cx="109" cy="12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86" name="Line 142">
                  <a:extLst>
                    <a:ext uri="{FF2B5EF4-FFF2-40B4-BE49-F238E27FC236}">
                      <a16:creationId xmlns:a16="http://schemas.microsoft.com/office/drawing/2014/main" id="{E38CE6C6-445A-54BE-6D87-55F606A540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32" y="2640"/>
                  <a:ext cx="124" cy="51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87" name="Line 143">
                  <a:extLst>
                    <a:ext uri="{FF2B5EF4-FFF2-40B4-BE49-F238E27FC236}">
                      <a16:creationId xmlns:a16="http://schemas.microsoft.com/office/drawing/2014/main" id="{69D87B6A-B21C-F7CF-DC59-043A8F7BD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02" y="2874"/>
                  <a:ext cx="0" cy="162"/>
                </a:xfrm>
                <a:prstGeom prst="line">
                  <a:avLst/>
                </a:prstGeom>
                <a:noFill/>
                <a:ln w="3810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888" name="Line 144">
                  <a:extLst>
                    <a:ext uri="{FF2B5EF4-FFF2-40B4-BE49-F238E27FC236}">
                      <a16:creationId xmlns:a16="http://schemas.microsoft.com/office/drawing/2014/main" id="{CAF59E47-7953-6C7C-8EEA-16C4D18C77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06" y="2878"/>
                  <a:ext cx="0" cy="162"/>
                </a:xfrm>
                <a:prstGeom prst="line">
                  <a:avLst/>
                </a:prstGeom>
                <a:noFill/>
                <a:ln w="38100">
                  <a:solidFill>
                    <a:srgbClr val="66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31889" name="AutoShape 145">
              <a:extLst>
                <a:ext uri="{FF2B5EF4-FFF2-40B4-BE49-F238E27FC236}">
                  <a16:creationId xmlns:a16="http://schemas.microsoft.com/office/drawing/2014/main" id="{785F7B39-1EDD-8920-0066-B1E90172CC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8" y="2443"/>
              <a:ext cx="514" cy="141"/>
            </a:xfrm>
            <a:prstGeom prst="triangle">
              <a:avLst>
                <a:gd name="adj" fmla="val 50000"/>
              </a:avLst>
            </a:prstGeom>
            <a:solidFill>
              <a:srgbClr val="663300"/>
            </a:solidFill>
            <a:ln w="9525">
              <a:solidFill>
                <a:srgbClr val="66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890" name="AutoShape 146">
              <a:extLst>
                <a:ext uri="{FF2B5EF4-FFF2-40B4-BE49-F238E27FC236}">
                  <a16:creationId xmlns:a16="http://schemas.microsoft.com/office/drawing/2014/main" id="{55E5843D-CA2A-6535-69DC-3252E6DE8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6" y="2262"/>
              <a:ext cx="514" cy="141"/>
            </a:xfrm>
            <a:prstGeom prst="triangle">
              <a:avLst>
                <a:gd name="adj" fmla="val 50000"/>
              </a:avLst>
            </a:prstGeom>
            <a:solidFill>
              <a:srgbClr val="663300"/>
            </a:solidFill>
            <a:ln w="9525">
              <a:solidFill>
                <a:srgbClr val="66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aphicFrame>
          <p:nvGraphicFramePr>
            <p:cNvPr id="31891" name="Object 147">
              <a:extLst>
                <a:ext uri="{FF2B5EF4-FFF2-40B4-BE49-F238E27FC236}">
                  <a16:creationId xmlns:a16="http://schemas.microsoft.com/office/drawing/2014/main" id="{D9B2C944-2D24-537A-5944-7D1F5E2DB74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44" y="1890"/>
            <a:ext cx="474" cy="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5" imgW="7143750" imgH="7143750" progId="MS_ClipArt_Gallery.2">
                    <p:embed/>
                  </p:oleObj>
                </mc:Choice>
                <mc:Fallback>
                  <p:oleObj name="Clip" r:id="rId5" imgW="7143750" imgH="7143750" progId="MS_ClipArt_Gallery.2">
                    <p:embed/>
                    <p:pic>
                      <p:nvPicPr>
                        <p:cNvPr id="0" name="Object 1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4" y="1890"/>
                          <a:ext cx="474" cy="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08F5B75-6A0C-BCA4-243B-A2393C653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augmented reality (AR)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48C6F65-5EC2-35F5-0BEC-D1F3DA9145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images projected over the real world</a:t>
            </a:r>
          </a:p>
          <a:p>
            <a:pPr lvl="1"/>
            <a:r>
              <a:rPr lang="en-GB" altLang="en-US" sz="2000"/>
              <a:t>aircraft head-up display</a:t>
            </a:r>
          </a:p>
          <a:p>
            <a:pPr lvl="1"/>
            <a:r>
              <a:rPr lang="en-GB" altLang="en-US" sz="2000"/>
              <a:t>semi-transparent goggles</a:t>
            </a:r>
          </a:p>
          <a:p>
            <a:pPr lvl="1"/>
            <a:r>
              <a:rPr lang="en-GB" altLang="en-US" sz="2000"/>
              <a:t>projecting onto a desktop</a:t>
            </a:r>
          </a:p>
          <a:p>
            <a:r>
              <a:rPr lang="en-GB" altLang="en-US" sz="2400"/>
              <a:t>types of information</a:t>
            </a:r>
          </a:p>
          <a:p>
            <a:pPr lvl="1"/>
            <a:r>
              <a:rPr lang="en-GB" altLang="en-US" sz="2000"/>
              <a:t>unrelated – </a:t>
            </a:r>
            <a:r>
              <a:rPr lang="en-GB" altLang="en-US" sz="1600"/>
              <a:t>e.g. reading email with wearable</a:t>
            </a:r>
          </a:p>
          <a:p>
            <a:pPr lvl="1"/>
            <a:r>
              <a:rPr lang="en-GB" altLang="en-US" sz="2000"/>
              <a:t>related – </a:t>
            </a:r>
            <a:r>
              <a:rPr lang="en-GB" altLang="en-US" sz="1600"/>
              <a:t>e.g. virtual objects interacting with world</a:t>
            </a:r>
          </a:p>
          <a:p>
            <a:r>
              <a:rPr lang="en-GB" altLang="en-US" sz="2400"/>
              <a:t>issues</a:t>
            </a:r>
          </a:p>
          <a:p>
            <a:pPr lvl="1"/>
            <a:r>
              <a:rPr lang="en-GB" altLang="en-US" sz="2000"/>
              <a:t>registration – aligning virtual and real</a:t>
            </a:r>
          </a:p>
          <a:p>
            <a:pPr lvl="1"/>
            <a:r>
              <a:rPr lang="en-GB" altLang="en-US" sz="2000"/>
              <a:t>eye gaze direction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BF027D2-92A7-1046-8A54-F97ECD3927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applications of AR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74136CD-BD7B-4FD5-D23F-8CA2B9F54F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buFontTx/>
              <a:buChar char=" "/>
            </a:pPr>
            <a:r>
              <a:rPr lang="en-GB" altLang="en-US"/>
              <a:t>maintenance</a:t>
            </a:r>
          </a:p>
          <a:p>
            <a:pPr marL="819150" lvl="1"/>
            <a:r>
              <a:rPr lang="en-GB" altLang="en-US"/>
              <a:t>overlay instructions</a:t>
            </a:r>
          </a:p>
          <a:p>
            <a:pPr marL="819150" lvl="1"/>
            <a:r>
              <a:rPr lang="en-GB" altLang="en-US"/>
              <a:t>display schematics</a:t>
            </a:r>
          </a:p>
          <a:p>
            <a:pPr marL="819150" lvl="1">
              <a:buFontTx/>
              <a:buNone/>
            </a:pPr>
            <a:endParaRPr lang="en-GB" altLang="en-US"/>
          </a:p>
          <a:p>
            <a:pPr marL="190500" indent="-190500">
              <a:buFontTx/>
              <a:buChar char=" "/>
            </a:pPr>
            <a:r>
              <a:rPr lang="en-GB" altLang="en-US"/>
              <a:t>examples</a:t>
            </a:r>
          </a:p>
          <a:p>
            <a:pPr marL="819150" lvl="1"/>
            <a:r>
              <a:rPr lang="en-GB" altLang="en-US"/>
              <a:t>photocopier engineers</a:t>
            </a:r>
          </a:p>
          <a:p>
            <a:pPr marL="1238250" lvl="2"/>
            <a:r>
              <a:rPr lang="en-GB" altLang="en-US"/>
              <a:t>registration critical arrows point to parts</a:t>
            </a:r>
          </a:p>
          <a:p>
            <a:pPr marL="819150" lvl="1"/>
            <a:r>
              <a:rPr lang="en-GB" altLang="en-US"/>
              <a:t>aircraft wiring looms</a:t>
            </a:r>
          </a:p>
          <a:p>
            <a:pPr marL="1238250" lvl="2"/>
            <a:r>
              <a:rPr lang="en-GB" altLang="en-US"/>
              <a:t>registration perhaps too hard, use schematic</a:t>
            </a:r>
          </a:p>
        </p:txBody>
      </p:sp>
      <p:pic>
        <p:nvPicPr>
          <p:cNvPr id="33796" name="Picture 4">
            <a:extLst>
              <a:ext uri="{FF2B5EF4-FFF2-40B4-BE49-F238E27FC236}">
                <a16:creationId xmlns:a16="http://schemas.microsoft.com/office/drawing/2014/main" id="{744D5D14-F067-FA45-3244-A91B7AEAD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A73D10F-C846-972B-0F8E-F007CAE169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applications of VR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55410EC-BFAE-BF45-76F8-6ACB544082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simulation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games, military, training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VR holidays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rainforest, safari, surf, ski and moon walk</a:t>
            </a:r>
            <a:br>
              <a:rPr lang="en-GB" altLang="en-US" sz="2000"/>
            </a:br>
            <a:r>
              <a:rPr lang="en-GB" altLang="en-US" sz="2000"/>
              <a:t>		… all from your own armchair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medical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surgery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scans and x-rays used to build model</a:t>
            </a:r>
            <a:br>
              <a:rPr lang="en-GB" altLang="en-US" sz="1800"/>
            </a:br>
            <a:r>
              <a:rPr lang="en-GB" altLang="en-US" sz="1800"/>
              <a:t>then ‘practice’ operation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force feedback best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phobia treatment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virtual lifts, spiders, etc.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A1B4840-02F8-F4C5-C39D-714A93D7FB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Challenging HCI Assumptions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E59C495-F1B6-A583-FAF3-3985657B42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What do we imagine when we think of a computer?</a:t>
            </a:r>
          </a:p>
          <a:p>
            <a:pPr algn="ctr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en-US" i="1"/>
              <a:t>“The most profound technologies </a:t>
            </a:r>
            <a:br>
              <a:rPr lang="en-US" altLang="en-US" i="1"/>
            </a:br>
            <a:r>
              <a:rPr lang="en-US" altLang="en-US" i="1"/>
              <a:t>are those that disappear.”</a:t>
            </a:r>
            <a:endParaRPr lang="en-US" altLang="en-US"/>
          </a:p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/>
              <a:t>Weiser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/>
              <a:t>1990’s: this was not our imagined computer!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35A62C9-F377-1564-AE78-56F84C6EC50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information and data visualisation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6954853-A62A-8DAA-0387-02C986F7847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VR, 3D and 2D displays</a:t>
            </a:r>
          </a:p>
          <a:p>
            <a:r>
              <a:rPr lang="en-GB" altLang="en-US" sz="2800"/>
              <a:t>scientific and complex data</a:t>
            </a:r>
          </a:p>
          <a:p>
            <a:r>
              <a:rPr lang="en-GB" altLang="en-US" sz="2800"/>
              <a:t>interactivity central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61A4F0E-EA2F-12A5-28F2-DF5E3AB5DB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scientific and technical data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17349D88-A389-2D7C-BDF0-20C9BB83C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number of virtual dimensions that are ‘real’</a:t>
            </a:r>
          </a:p>
          <a:p>
            <a:r>
              <a:rPr lang="en-GB" altLang="en-US" sz="2400"/>
              <a:t>three dimensional space</a:t>
            </a:r>
          </a:p>
          <a:p>
            <a:pPr lvl="1"/>
            <a:r>
              <a:rPr lang="en-GB" altLang="en-US" sz="2000"/>
              <a:t>visualise invisible fields or values</a:t>
            </a:r>
          </a:p>
          <a:p>
            <a:pPr lvl="1"/>
            <a:r>
              <a:rPr lang="en-GB" altLang="en-US" sz="2000"/>
              <a:t>e.g. virtual wind tunnel</a:t>
            </a:r>
          </a:p>
          <a:p>
            <a:r>
              <a:rPr lang="en-GB" altLang="en-US" sz="2400"/>
              <a:t>two dimensional space</a:t>
            </a:r>
          </a:p>
          <a:p>
            <a:pPr lvl="1"/>
            <a:r>
              <a:rPr lang="en-GB" altLang="en-US" sz="2000"/>
              <a:t>can project data value up from plane</a:t>
            </a:r>
          </a:p>
          <a:p>
            <a:pPr lvl="1"/>
            <a:r>
              <a:rPr lang="en-GB" altLang="en-US" sz="2000"/>
              <a:t>e.g. geographic data</a:t>
            </a:r>
          </a:p>
          <a:p>
            <a:pPr lvl="1"/>
            <a:r>
              <a:rPr lang="en-GB" altLang="en-US" sz="2000"/>
              <a:t>N.B. viewing angle hard for static visualisation</a:t>
            </a:r>
          </a:p>
          <a:p>
            <a:r>
              <a:rPr lang="en-GB" altLang="en-US" sz="2400"/>
              <a:t>no ‘real’ dimensions</a:t>
            </a:r>
          </a:p>
          <a:p>
            <a:pPr lvl="1"/>
            <a:r>
              <a:rPr lang="en-GB" altLang="en-US" sz="2000"/>
              <a:t>2D/3D histograms, scatter plots, pie charts, etc.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1BF9F0E0-7F17-AD2F-0051-6BBFA78D1D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virtual wind tunnel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F0188E3-C34E-2E96-A9C6-6AC16B293B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fluid dynamics to simulate air flow </a:t>
            </a:r>
          </a:p>
          <a:p>
            <a:r>
              <a:rPr lang="en-GB" altLang="en-US" sz="2400"/>
              <a:t>virtual bubbles used to show movements</a:t>
            </a:r>
          </a:p>
          <a:p>
            <a:pPr>
              <a:buFontTx/>
              <a:buNone/>
            </a:pPr>
            <a:endParaRPr lang="en-GB" altLang="en-US" sz="2400"/>
          </a:p>
          <a:p>
            <a:r>
              <a:rPr lang="en-GB" altLang="en-US" sz="2400"/>
              <a:t>‘better’ than real </a:t>
            </a:r>
            <a:br>
              <a:rPr lang="en-GB" altLang="en-US" sz="2400"/>
            </a:br>
            <a:r>
              <a:rPr lang="en-GB" altLang="en-US" sz="2400"/>
              <a:t>wind tunnel …</a:t>
            </a:r>
          </a:p>
          <a:p>
            <a:pPr lvl="1"/>
            <a:r>
              <a:rPr lang="en-GB" altLang="en-US" sz="2000"/>
              <a:t>no disruption of</a:t>
            </a:r>
            <a:br>
              <a:rPr lang="en-GB" altLang="en-US" sz="2000"/>
            </a:br>
            <a:r>
              <a:rPr lang="en-GB" altLang="en-US" sz="2000"/>
              <a:t>air flow</a:t>
            </a:r>
          </a:p>
          <a:p>
            <a:pPr lvl="1"/>
            <a:r>
              <a:rPr lang="en-GB" altLang="en-US" sz="2000"/>
              <a:t>cheaper and faster</a:t>
            </a:r>
          </a:p>
        </p:txBody>
      </p:sp>
      <p:pic>
        <p:nvPicPr>
          <p:cNvPr id="36868" name="Picture 4">
            <a:extLst>
              <a:ext uri="{FF2B5EF4-FFF2-40B4-BE49-F238E27FC236}">
                <a16:creationId xmlns:a16="http://schemas.microsoft.com/office/drawing/2014/main" id="{D4463740-1C36-6DC4-B86E-ED3261909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276600"/>
            <a:ext cx="4267200" cy="313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880A2AA7-47C0-9ED2-81F9-16FDC3D28B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structured informnation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90B74D9-9827-25F7-0F7E-035C4622DA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scientific data – just numbers</a:t>
            </a:r>
          </a:p>
          <a:p>
            <a:r>
              <a:rPr lang="en-GB" altLang="en-US" sz="2400"/>
              <a:t>information systems … lots of kinds of data</a:t>
            </a:r>
          </a:p>
          <a:p>
            <a:endParaRPr lang="en-GB" altLang="en-US" sz="1800"/>
          </a:p>
          <a:p>
            <a:r>
              <a:rPr lang="en-GB" altLang="en-US" sz="2400"/>
              <a:t>hierarchies</a:t>
            </a:r>
          </a:p>
          <a:p>
            <a:pPr lvl="1"/>
            <a:r>
              <a:rPr lang="en-GB" altLang="en-US" sz="2000"/>
              <a:t>file trees, organisation charts</a:t>
            </a:r>
          </a:p>
          <a:p>
            <a:r>
              <a:rPr lang="en-GB" altLang="en-US" sz="2400"/>
              <a:t>networks</a:t>
            </a:r>
          </a:p>
          <a:p>
            <a:pPr lvl="1"/>
            <a:r>
              <a:rPr lang="en-GB" altLang="en-US" sz="2000"/>
              <a:t>program flow charts, hypertext structure</a:t>
            </a:r>
          </a:p>
          <a:p>
            <a:r>
              <a:rPr lang="en-GB" altLang="en-US" sz="2400"/>
              <a:t>free text …</a:t>
            </a:r>
          </a:p>
          <a:p>
            <a:pPr lvl="1"/>
            <a:r>
              <a:rPr lang="en-GB" altLang="en-US" sz="2000"/>
              <a:t>documents, web pages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905AB693-67EB-0F91-8F85-DF6702AD7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visualising hiererchy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7BFCC8E2-439C-CDF8-B580-980C287A4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2D organisation chart</a:t>
            </a:r>
            <a:endParaRPr lang="en-GB" altLang="en-US" sz="2400"/>
          </a:p>
          <a:p>
            <a:pPr lvl="1"/>
            <a:r>
              <a:rPr lang="en-GB" altLang="en-US" sz="2000"/>
              <a:t>familiar representation</a:t>
            </a:r>
          </a:p>
          <a:p>
            <a:pPr lvl="1"/>
            <a:r>
              <a:rPr lang="en-GB" altLang="en-US" sz="2000"/>
              <a:t>what happens when it gets wide?</a:t>
            </a:r>
          </a:p>
        </p:txBody>
      </p:sp>
      <p:grpSp>
        <p:nvGrpSpPr>
          <p:cNvPr id="38947" name="Group 35">
            <a:extLst>
              <a:ext uri="{FF2B5EF4-FFF2-40B4-BE49-F238E27FC236}">
                <a16:creationId xmlns:a16="http://schemas.microsoft.com/office/drawing/2014/main" id="{37442A1D-0C70-ED7B-44D7-687AA6546B35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3352800"/>
            <a:ext cx="7239000" cy="3200400"/>
            <a:chOff x="288" y="1200"/>
            <a:chExt cx="4560" cy="2016"/>
          </a:xfrm>
        </p:grpSpPr>
        <p:sp>
          <p:nvSpPr>
            <p:cNvPr id="38948" name="Rectangle 36">
              <a:extLst>
                <a:ext uri="{FF2B5EF4-FFF2-40B4-BE49-F238E27FC236}">
                  <a16:creationId xmlns:a16="http://schemas.microsoft.com/office/drawing/2014/main" id="{86DB81F5-B1E9-0865-E424-7B770EBA6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200"/>
              <a:ext cx="960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>
                  <a:latin typeface="Arial" panose="020B0604020202020204" pitchFamily="34" charset="0"/>
                </a:rPr>
                <a:t>managing </a:t>
              </a:r>
            </a:p>
            <a:p>
              <a:pPr algn="ctr"/>
              <a:r>
                <a:rPr lang="en-GB" altLang="en-US" sz="1800">
                  <a:latin typeface="Arial" panose="020B0604020202020204" pitchFamily="34" charset="0"/>
                </a:rPr>
                <a:t>director</a:t>
              </a:r>
            </a:p>
          </p:txBody>
        </p:sp>
        <p:grpSp>
          <p:nvGrpSpPr>
            <p:cNvPr id="38949" name="Group 37">
              <a:extLst>
                <a:ext uri="{FF2B5EF4-FFF2-40B4-BE49-F238E27FC236}">
                  <a16:creationId xmlns:a16="http://schemas.microsoft.com/office/drawing/2014/main" id="{8F2E9A7B-7A45-4713-2A95-4EC923A42D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1968"/>
              <a:ext cx="1632" cy="1248"/>
              <a:chOff x="288" y="1968"/>
              <a:chExt cx="1632" cy="1248"/>
            </a:xfrm>
          </p:grpSpPr>
          <p:sp>
            <p:nvSpPr>
              <p:cNvPr id="38950" name="Rectangle 38">
                <a:extLst>
                  <a:ext uri="{FF2B5EF4-FFF2-40B4-BE49-F238E27FC236}">
                    <a16:creationId xmlns:a16="http://schemas.microsoft.com/office/drawing/2014/main" id="{63FDFDC2-F4B7-10BF-5CAC-1F680C8494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968"/>
                <a:ext cx="960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800">
                    <a:latin typeface="Arial" panose="020B0604020202020204" pitchFamily="34" charset="0"/>
                  </a:rPr>
                  <a:t>sales</a:t>
                </a:r>
                <a:br>
                  <a:rPr lang="en-GB" altLang="en-US" sz="1800">
                    <a:latin typeface="Arial" panose="020B0604020202020204" pitchFamily="34" charset="0"/>
                  </a:rPr>
                </a:br>
                <a:r>
                  <a:rPr lang="en-GB" altLang="en-US" sz="1800">
                    <a:latin typeface="Arial" panose="020B0604020202020204" pitchFamily="34" charset="0"/>
                  </a:rPr>
                  <a:t>manager</a:t>
                </a:r>
              </a:p>
            </p:txBody>
          </p:sp>
          <p:sp>
            <p:nvSpPr>
              <p:cNvPr id="38951" name="Rectangle 39">
                <a:extLst>
                  <a:ext uri="{FF2B5EF4-FFF2-40B4-BE49-F238E27FC236}">
                    <a16:creationId xmlns:a16="http://schemas.microsoft.com/office/drawing/2014/main" id="{74248D0D-9340-91AD-38AA-BAE78BF447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2784"/>
                <a:ext cx="720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Arial" panose="020B0604020202020204" pitchFamily="34" charset="0"/>
                  </a:rPr>
                  <a:t>F. Bloggs</a:t>
                </a:r>
              </a:p>
            </p:txBody>
          </p:sp>
          <p:sp>
            <p:nvSpPr>
              <p:cNvPr id="38952" name="Rectangle 40">
                <a:extLst>
                  <a:ext uri="{FF2B5EF4-FFF2-40B4-BE49-F238E27FC236}">
                    <a16:creationId xmlns:a16="http://schemas.microsoft.com/office/drawing/2014/main" id="{96B19B30-8509-3D8F-F795-B78AAA3F19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024"/>
                <a:ext cx="768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Arial" panose="020B0604020202020204" pitchFamily="34" charset="0"/>
                  </a:rPr>
                  <a:t>J. Smith</a:t>
                </a:r>
              </a:p>
            </p:txBody>
          </p:sp>
          <p:sp>
            <p:nvSpPr>
              <p:cNvPr id="38953" name="Rectangle 41">
                <a:extLst>
                  <a:ext uri="{FF2B5EF4-FFF2-40B4-BE49-F238E27FC236}">
                    <a16:creationId xmlns:a16="http://schemas.microsoft.com/office/drawing/2014/main" id="{5371FC39-8B7A-6022-24AF-C2ABB519EE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784"/>
                <a:ext cx="720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Arial" panose="020B0604020202020204" pitchFamily="34" charset="0"/>
                  </a:rPr>
                  <a:t>F. Bloggs</a:t>
                </a:r>
              </a:p>
            </p:txBody>
          </p:sp>
          <p:cxnSp>
            <p:nvCxnSpPr>
              <p:cNvPr id="38954" name="AutoShape 42">
                <a:extLst>
                  <a:ext uri="{FF2B5EF4-FFF2-40B4-BE49-F238E27FC236}">
                    <a16:creationId xmlns:a16="http://schemas.microsoft.com/office/drawing/2014/main" id="{DF545376-858D-4B05-2383-E87A81457072}"/>
                  </a:ext>
                </a:extLst>
              </p:cNvPr>
              <p:cNvCxnSpPr>
                <a:cxnSpLocks noChangeShapeType="1"/>
                <a:stCxn id="38950" idx="2"/>
                <a:endCxn id="38951" idx="0"/>
              </p:cNvCxnSpPr>
              <p:nvPr/>
            </p:nvCxnSpPr>
            <p:spPr bwMode="auto">
              <a:xfrm rot="5400000">
                <a:off x="732" y="2412"/>
                <a:ext cx="288" cy="456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55" name="AutoShape 43">
                <a:extLst>
                  <a:ext uri="{FF2B5EF4-FFF2-40B4-BE49-F238E27FC236}">
                    <a16:creationId xmlns:a16="http://schemas.microsoft.com/office/drawing/2014/main" id="{399E0FE7-1424-A766-42B1-0B600B399D87}"/>
                  </a:ext>
                </a:extLst>
              </p:cNvPr>
              <p:cNvCxnSpPr>
                <a:cxnSpLocks noChangeShapeType="1"/>
                <a:stCxn id="38950" idx="2"/>
                <a:endCxn id="38953" idx="0"/>
              </p:cNvCxnSpPr>
              <p:nvPr/>
            </p:nvCxnSpPr>
            <p:spPr bwMode="auto">
              <a:xfrm rot="16200000" flipH="1">
                <a:off x="1188" y="2412"/>
                <a:ext cx="288" cy="456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56" name="AutoShape 44">
                <a:extLst>
                  <a:ext uri="{FF2B5EF4-FFF2-40B4-BE49-F238E27FC236}">
                    <a16:creationId xmlns:a16="http://schemas.microsoft.com/office/drawing/2014/main" id="{C3290607-2E29-BF3F-858B-189B6E55E9BA}"/>
                  </a:ext>
                </a:extLst>
              </p:cNvPr>
              <p:cNvCxnSpPr>
                <a:cxnSpLocks noChangeShapeType="1"/>
                <a:stCxn id="38950" idx="2"/>
                <a:endCxn id="38952" idx="0"/>
              </p:cNvCxnSpPr>
              <p:nvPr/>
            </p:nvCxnSpPr>
            <p:spPr bwMode="auto">
              <a:xfrm>
                <a:off x="1104" y="2496"/>
                <a:ext cx="0" cy="52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8957" name="Group 45">
              <a:extLst>
                <a:ext uri="{FF2B5EF4-FFF2-40B4-BE49-F238E27FC236}">
                  <a16:creationId xmlns:a16="http://schemas.microsoft.com/office/drawing/2014/main" id="{8762D376-6AB6-65FC-3CBC-9273082378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1968"/>
              <a:ext cx="1440" cy="1008"/>
              <a:chOff x="1824" y="1968"/>
              <a:chExt cx="1440" cy="1008"/>
            </a:xfrm>
          </p:grpSpPr>
          <p:sp>
            <p:nvSpPr>
              <p:cNvPr id="38958" name="Rectangle 46">
                <a:extLst>
                  <a:ext uri="{FF2B5EF4-FFF2-40B4-BE49-F238E27FC236}">
                    <a16:creationId xmlns:a16="http://schemas.microsoft.com/office/drawing/2014/main" id="{75D64292-EAF4-454B-678B-60D7D90E7B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1968"/>
                <a:ext cx="960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800">
                    <a:latin typeface="Arial" panose="020B0604020202020204" pitchFamily="34" charset="0"/>
                  </a:rPr>
                  <a:t>marketing</a:t>
                </a:r>
                <a:br>
                  <a:rPr lang="en-GB" altLang="en-US" sz="1800">
                    <a:latin typeface="Arial" panose="020B0604020202020204" pitchFamily="34" charset="0"/>
                  </a:rPr>
                </a:br>
                <a:r>
                  <a:rPr lang="en-GB" altLang="en-US" sz="1800">
                    <a:latin typeface="Arial" panose="020B0604020202020204" pitchFamily="34" charset="0"/>
                  </a:rPr>
                  <a:t>manager</a:t>
                </a:r>
              </a:p>
            </p:txBody>
          </p:sp>
          <p:sp>
            <p:nvSpPr>
              <p:cNvPr id="38959" name="Rectangle 47">
                <a:extLst>
                  <a:ext uri="{FF2B5EF4-FFF2-40B4-BE49-F238E27FC236}">
                    <a16:creationId xmlns:a16="http://schemas.microsoft.com/office/drawing/2014/main" id="{C9F7FBA9-219B-6661-B2C2-5DEEEBFB8F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4" y="2784"/>
                <a:ext cx="720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Arial" panose="020B0604020202020204" pitchFamily="34" charset="0"/>
                  </a:rPr>
                  <a:t>A. Jones</a:t>
                </a:r>
              </a:p>
            </p:txBody>
          </p:sp>
          <p:sp>
            <p:nvSpPr>
              <p:cNvPr id="38960" name="Rectangle 48">
                <a:extLst>
                  <a:ext uri="{FF2B5EF4-FFF2-40B4-BE49-F238E27FC236}">
                    <a16:creationId xmlns:a16="http://schemas.microsoft.com/office/drawing/2014/main" id="{C8C4FFAB-5E77-7D20-53DD-850FAFE680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784"/>
                <a:ext cx="720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Arial" panose="020B0604020202020204" pitchFamily="34" charset="0"/>
                  </a:rPr>
                  <a:t>R.Carter</a:t>
                </a:r>
              </a:p>
            </p:txBody>
          </p:sp>
          <p:cxnSp>
            <p:nvCxnSpPr>
              <p:cNvPr id="38961" name="AutoShape 49">
                <a:extLst>
                  <a:ext uri="{FF2B5EF4-FFF2-40B4-BE49-F238E27FC236}">
                    <a16:creationId xmlns:a16="http://schemas.microsoft.com/office/drawing/2014/main" id="{97EA15C4-8CF7-ABF8-E73B-D3B9E1F6E9CB}"/>
                  </a:ext>
                </a:extLst>
              </p:cNvPr>
              <p:cNvCxnSpPr>
                <a:cxnSpLocks noChangeShapeType="1"/>
                <a:stCxn id="38958" idx="2"/>
                <a:endCxn id="38959" idx="0"/>
              </p:cNvCxnSpPr>
              <p:nvPr/>
            </p:nvCxnSpPr>
            <p:spPr bwMode="auto">
              <a:xfrm rot="5400000">
                <a:off x="2220" y="2460"/>
                <a:ext cx="288" cy="360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62" name="AutoShape 50">
                <a:extLst>
                  <a:ext uri="{FF2B5EF4-FFF2-40B4-BE49-F238E27FC236}">
                    <a16:creationId xmlns:a16="http://schemas.microsoft.com/office/drawing/2014/main" id="{CBCB6012-7543-F0E8-F436-B8FA2CA9AB0F}"/>
                  </a:ext>
                </a:extLst>
              </p:cNvPr>
              <p:cNvCxnSpPr>
                <a:cxnSpLocks noChangeShapeType="1"/>
                <a:stCxn id="38958" idx="2"/>
                <a:endCxn id="38960" idx="0"/>
              </p:cNvCxnSpPr>
              <p:nvPr/>
            </p:nvCxnSpPr>
            <p:spPr bwMode="auto">
              <a:xfrm rot="16200000" flipH="1">
                <a:off x="2580" y="2460"/>
                <a:ext cx="288" cy="360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8963" name="Group 51">
              <a:extLst>
                <a:ext uri="{FF2B5EF4-FFF2-40B4-BE49-F238E27FC236}">
                  <a16:creationId xmlns:a16="http://schemas.microsoft.com/office/drawing/2014/main" id="{F5D1BF62-6ED9-FEBB-0690-E65CAD6EAC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6" y="1968"/>
              <a:ext cx="1632" cy="1248"/>
              <a:chOff x="288" y="1968"/>
              <a:chExt cx="1632" cy="1248"/>
            </a:xfrm>
          </p:grpSpPr>
          <p:sp>
            <p:nvSpPr>
              <p:cNvPr id="38964" name="Rectangle 52">
                <a:extLst>
                  <a:ext uri="{FF2B5EF4-FFF2-40B4-BE49-F238E27FC236}">
                    <a16:creationId xmlns:a16="http://schemas.microsoft.com/office/drawing/2014/main" id="{062D1BF1-1DED-B93B-C81E-4E63763E7E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968"/>
                <a:ext cx="960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800">
                    <a:latin typeface="Arial" panose="020B0604020202020204" pitchFamily="34" charset="0"/>
                  </a:rPr>
                  <a:t>production</a:t>
                </a:r>
                <a:br>
                  <a:rPr lang="en-GB" altLang="en-US" sz="1800">
                    <a:latin typeface="Arial" panose="020B0604020202020204" pitchFamily="34" charset="0"/>
                  </a:rPr>
                </a:br>
                <a:r>
                  <a:rPr lang="en-GB" altLang="en-US" sz="1800">
                    <a:latin typeface="Arial" panose="020B0604020202020204" pitchFamily="34" charset="0"/>
                  </a:rPr>
                  <a:t>manager</a:t>
                </a:r>
              </a:p>
            </p:txBody>
          </p:sp>
          <p:sp>
            <p:nvSpPr>
              <p:cNvPr id="38965" name="Rectangle 53">
                <a:extLst>
                  <a:ext uri="{FF2B5EF4-FFF2-40B4-BE49-F238E27FC236}">
                    <a16:creationId xmlns:a16="http://schemas.microsoft.com/office/drawing/2014/main" id="{8CDBAB2F-0204-B835-6A62-C3AAC41532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2784"/>
                <a:ext cx="720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Arial" panose="020B0604020202020204" pitchFamily="34" charset="0"/>
                  </a:rPr>
                  <a:t>K. West</a:t>
                </a:r>
              </a:p>
            </p:txBody>
          </p:sp>
          <p:sp>
            <p:nvSpPr>
              <p:cNvPr id="38966" name="Rectangle 54">
                <a:extLst>
                  <a:ext uri="{FF2B5EF4-FFF2-40B4-BE49-F238E27FC236}">
                    <a16:creationId xmlns:a16="http://schemas.microsoft.com/office/drawing/2014/main" id="{4DE06B2E-2787-AF4A-4790-00E834C996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024"/>
                <a:ext cx="768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Arial" panose="020B0604020202020204" pitchFamily="34" charset="0"/>
                  </a:rPr>
                  <a:t>P. Larkin</a:t>
                </a:r>
              </a:p>
            </p:txBody>
          </p:sp>
          <p:sp>
            <p:nvSpPr>
              <p:cNvPr id="38967" name="Rectangle 55">
                <a:extLst>
                  <a:ext uri="{FF2B5EF4-FFF2-40B4-BE49-F238E27FC236}">
                    <a16:creationId xmlns:a16="http://schemas.microsoft.com/office/drawing/2014/main" id="{BD22AD4F-8366-0DFD-590D-9B132201BE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784"/>
                <a:ext cx="720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Arial" panose="020B0604020202020204" pitchFamily="34" charset="0"/>
                  </a:rPr>
                  <a:t>B. Firth</a:t>
                </a:r>
              </a:p>
            </p:txBody>
          </p:sp>
          <p:cxnSp>
            <p:nvCxnSpPr>
              <p:cNvPr id="38968" name="AutoShape 56">
                <a:extLst>
                  <a:ext uri="{FF2B5EF4-FFF2-40B4-BE49-F238E27FC236}">
                    <a16:creationId xmlns:a16="http://schemas.microsoft.com/office/drawing/2014/main" id="{419DD1AA-8669-37EC-D2C6-93718752913B}"/>
                  </a:ext>
                </a:extLst>
              </p:cNvPr>
              <p:cNvCxnSpPr>
                <a:cxnSpLocks noChangeShapeType="1"/>
                <a:stCxn id="38964" idx="2"/>
                <a:endCxn id="38965" idx="0"/>
              </p:cNvCxnSpPr>
              <p:nvPr/>
            </p:nvCxnSpPr>
            <p:spPr bwMode="auto">
              <a:xfrm rot="5400000">
                <a:off x="732" y="2412"/>
                <a:ext cx="288" cy="456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69" name="AutoShape 57">
                <a:extLst>
                  <a:ext uri="{FF2B5EF4-FFF2-40B4-BE49-F238E27FC236}">
                    <a16:creationId xmlns:a16="http://schemas.microsoft.com/office/drawing/2014/main" id="{8CE0C8CA-2280-32E9-8051-9ABAF1414485}"/>
                  </a:ext>
                </a:extLst>
              </p:cNvPr>
              <p:cNvCxnSpPr>
                <a:cxnSpLocks noChangeShapeType="1"/>
                <a:stCxn id="38964" idx="2"/>
                <a:endCxn id="38967" idx="0"/>
              </p:cNvCxnSpPr>
              <p:nvPr/>
            </p:nvCxnSpPr>
            <p:spPr bwMode="auto">
              <a:xfrm rot="16200000" flipH="1">
                <a:off x="1188" y="2412"/>
                <a:ext cx="288" cy="456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70" name="AutoShape 58">
                <a:extLst>
                  <a:ext uri="{FF2B5EF4-FFF2-40B4-BE49-F238E27FC236}">
                    <a16:creationId xmlns:a16="http://schemas.microsoft.com/office/drawing/2014/main" id="{519CCC2C-2C9B-8DBE-45F5-C611DD6385A2}"/>
                  </a:ext>
                </a:extLst>
              </p:cNvPr>
              <p:cNvCxnSpPr>
                <a:cxnSpLocks noChangeShapeType="1"/>
                <a:stCxn id="38964" idx="2"/>
                <a:endCxn id="38966" idx="0"/>
              </p:cNvCxnSpPr>
              <p:nvPr/>
            </p:nvCxnSpPr>
            <p:spPr bwMode="auto">
              <a:xfrm>
                <a:off x="1104" y="2496"/>
                <a:ext cx="0" cy="52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8971" name="AutoShape 59">
              <a:extLst>
                <a:ext uri="{FF2B5EF4-FFF2-40B4-BE49-F238E27FC236}">
                  <a16:creationId xmlns:a16="http://schemas.microsoft.com/office/drawing/2014/main" id="{DF0718A1-9DC0-C2CD-1338-7C3FF05B1344}"/>
                </a:ext>
              </a:extLst>
            </p:cNvPr>
            <p:cNvCxnSpPr>
              <a:cxnSpLocks noChangeShapeType="1"/>
              <a:stCxn id="38948" idx="2"/>
              <a:endCxn id="38950" idx="0"/>
            </p:cNvCxnSpPr>
            <p:nvPr/>
          </p:nvCxnSpPr>
          <p:spPr bwMode="auto">
            <a:xfrm rot="5400000">
              <a:off x="1704" y="1128"/>
              <a:ext cx="240" cy="14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972" name="AutoShape 60">
              <a:extLst>
                <a:ext uri="{FF2B5EF4-FFF2-40B4-BE49-F238E27FC236}">
                  <a16:creationId xmlns:a16="http://schemas.microsoft.com/office/drawing/2014/main" id="{A336347C-87B5-74F5-D59F-3AF304B56C81}"/>
                </a:ext>
              </a:extLst>
            </p:cNvPr>
            <p:cNvCxnSpPr>
              <a:cxnSpLocks noChangeShapeType="1"/>
              <a:stCxn id="38948" idx="2"/>
              <a:endCxn id="38964" idx="0"/>
            </p:cNvCxnSpPr>
            <p:nvPr/>
          </p:nvCxnSpPr>
          <p:spPr bwMode="auto">
            <a:xfrm rot="16200000" flipH="1">
              <a:off x="3168" y="1104"/>
              <a:ext cx="240" cy="148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973" name="AutoShape 61">
              <a:extLst>
                <a:ext uri="{FF2B5EF4-FFF2-40B4-BE49-F238E27FC236}">
                  <a16:creationId xmlns:a16="http://schemas.microsoft.com/office/drawing/2014/main" id="{CA713ECA-7017-4028-4A18-02D571856130}"/>
                </a:ext>
              </a:extLst>
            </p:cNvPr>
            <p:cNvCxnSpPr>
              <a:cxnSpLocks noChangeShapeType="1"/>
              <a:stCxn id="38948" idx="2"/>
              <a:endCxn id="38958" idx="0"/>
            </p:cNvCxnSpPr>
            <p:nvPr/>
          </p:nvCxnSpPr>
          <p:spPr bwMode="auto">
            <a:xfrm>
              <a:off x="2544" y="1728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724A3EF-BD96-49F2-4B21-1CF6B38D3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wide hierarchies … use 3D?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FA6AA1A-6325-9CFB-514F-367397C8C8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3962400"/>
            <a:ext cx="7772400" cy="2133600"/>
          </a:xfrm>
        </p:spPr>
        <p:txBody>
          <a:bodyPr/>
          <a:lstStyle/>
          <a:p>
            <a:endParaRPr lang="en-GB" altLang="en-US" sz="1200"/>
          </a:p>
          <a:p>
            <a:r>
              <a:rPr lang="en-GB" altLang="en-US" sz="2400"/>
              <a:t>cone trees (Xerox)</a:t>
            </a:r>
          </a:p>
          <a:p>
            <a:r>
              <a:rPr lang="en-GB" altLang="en-US" sz="2400"/>
              <a:t>levels become rings</a:t>
            </a:r>
          </a:p>
          <a:p>
            <a:r>
              <a:rPr lang="en-GB" altLang="en-US" sz="2400"/>
              <a:t>overlap ‘OK’ in 3D </a:t>
            </a:r>
          </a:p>
        </p:txBody>
      </p:sp>
      <p:pic>
        <p:nvPicPr>
          <p:cNvPr id="39940" name="Picture 4">
            <a:extLst>
              <a:ext uri="{FF2B5EF4-FFF2-40B4-BE49-F238E27FC236}">
                <a16:creationId xmlns:a16="http://schemas.microsoft.com/office/drawing/2014/main" id="{7F239955-BC95-9B31-84D9-C0517C374A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819400"/>
            <a:ext cx="39624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972" name="Group 36">
            <a:extLst>
              <a:ext uri="{FF2B5EF4-FFF2-40B4-BE49-F238E27FC236}">
                <a16:creationId xmlns:a16="http://schemas.microsoft.com/office/drawing/2014/main" id="{228948A5-960B-5471-2F97-D3FEE101E06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0200" y="1817688"/>
            <a:ext cx="4851400" cy="2144712"/>
            <a:chOff x="288" y="1200"/>
            <a:chExt cx="4560" cy="2016"/>
          </a:xfrm>
        </p:grpSpPr>
        <p:sp>
          <p:nvSpPr>
            <p:cNvPr id="39973" name="Rectangle 37">
              <a:extLst>
                <a:ext uri="{FF2B5EF4-FFF2-40B4-BE49-F238E27FC236}">
                  <a16:creationId xmlns:a16="http://schemas.microsoft.com/office/drawing/2014/main" id="{DE07742A-15FB-F5B0-0EB2-ECF9791F254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064" y="1200"/>
              <a:ext cx="960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managing </a:t>
              </a:r>
            </a:p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director</a:t>
              </a:r>
            </a:p>
          </p:txBody>
        </p:sp>
        <p:grpSp>
          <p:nvGrpSpPr>
            <p:cNvPr id="39974" name="Group 38">
              <a:extLst>
                <a:ext uri="{FF2B5EF4-FFF2-40B4-BE49-F238E27FC236}">
                  <a16:creationId xmlns:a16="http://schemas.microsoft.com/office/drawing/2014/main" id="{1FE138B9-5FE7-A0AE-F0DE-0607110379C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88" y="1968"/>
              <a:ext cx="1632" cy="1248"/>
              <a:chOff x="288" y="1968"/>
              <a:chExt cx="1632" cy="1248"/>
            </a:xfrm>
          </p:grpSpPr>
          <p:sp>
            <p:nvSpPr>
              <p:cNvPr id="39975" name="Rectangle 39">
                <a:extLst>
                  <a:ext uri="{FF2B5EF4-FFF2-40B4-BE49-F238E27FC236}">
                    <a16:creationId xmlns:a16="http://schemas.microsoft.com/office/drawing/2014/main" id="{6E3393BA-230B-1593-7BF0-2A1A356BEBA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24" y="1968"/>
                <a:ext cx="960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200">
                    <a:latin typeface="Arial" panose="020B0604020202020204" pitchFamily="34" charset="0"/>
                  </a:rPr>
                  <a:t>sales</a:t>
                </a:r>
                <a:br>
                  <a:rPr lang="en-GB" altLang="en-US" sz="1200">
                    <a:latin typeface="Arial" panose="020B0604020202020204" pitchFamily="34" charset="0"/>
                  </a:rPr>
                </a:br>
                <a:r>
                  <a:rPr lang="en-GB" altLang="en-US" sz="1200">
                    <a:latin typeface="Arial" panose="020B0604020202020204" pitchFamily="34" charset="0"/>
                  </a:rPr>
                  <a:t>manager</a:t>
                </a:r>
              </a:p>
            </p:txBody>
          </p:sp>
          <p:sp>
            <p:nvSpPr>
              <p:cNvPr id="39976" name="Rectangle 40">
                <a:extLst>
                  <a:ext uri="{FF2B5EF4-FFF2-40B4-BE49-F238E27FC236}">
                    <a16:creationId xmlns:a16="http://schemas.microsoft.com/office/drawing/2014/main" id="{B5D72988-EC00-F10B-5F01-88DA1627179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88" y="2784"/>
                <a:ext cx="720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900">
                    <a:latin typeface="Arial" panose="020B0604020202020204" pitchFamily="34" charset="0"/>
                  </a:rPr>
                  <a:t>F. Bloggs</a:t>
                </a:r>
              </a:p>
            </p:txBody>
          </p:sp>
          <p:sp>
            <p:nvSpPr>
              <p:cNvPr id="39977" name="Rectangle 41">
                <a:extLst>
                  <a:ext uri="{FF2B5EF4-FFF2-40B4-BE49-F238E27FC236}">
                    <a16:creationId xmlns:a16="http://schemas.microsoft.com/office/drawing/2014/main" id="{66AE1DAF-E86B-C4C1-83F7-A847FE2F218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720" y="3024"/>
                <a:ext cx="768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900">
                    <a:latin typeface="Arial" panose="020B0604020202020204" pitchFamily="34" charset="0"/>
                  </a:rPr>
                  <a:t>J. Smith</a:t>
                </a:r>
              </a:p>
            </p:txBody>
          </p:sp>
          <p:sp>
            <p:nvSpPr>
              <p:cNvPr id="39978" name="Rectangle 42">
                <a:extLst>
                  <a:ext uri="{FF2B5EF4-FFF2-40B4-BE49-F238E27FC236}">
                    <a16:creationId xmlns:a16="http://schemas.microsoft.com/office/drawing/2014/main" id="{45E2FFF9-2A08-54BD-2C21-D8CE83DDFCB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200" y="2784"/>
                <a:ext cx="720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900">
                    <a:latin typeface="Arial" panose="020B0604020202020204" pitchFamily="34" charset="0"/>
                  </a:rPr>
                  <a:t>F. Bloggs</a:t>
                </a:r>
              </a:p>
            </p:txBody>
          </p:sp>
          <p:cxnSp>
            <p:nvCxnSpPr>
              <p:cNvPr id="39979" name="AutoShape 43">
                <a:extLst>
                  <a:ext uri="{FF2B5EF4-FFF2-40B4-BE49-F238E27FC236}">
                    <a16:creationId xmlns:a16="http://schemas.microsoft.com/office/drawing/2014/main" id="{030B5817-5E97-F180-5DDA-9A4CC4A1AD13}"/>
                  </a:ext>
                </a:extLst>
              </p:cNvPr>
              <p:cNvCxnSpPr>
                <a:cxnSpLocks noChangeAspect="1" noChangeShapeType="1"/>
                <a:stCxn id="39975" idx="2"/>
                <a:endCxn id="39976" idx="0"/>
              </p:cNvCxnSpPr>
              <p:nvPr/>
            </p:nvCxnSpPr>
            <p:spPr bwMode="auto">
              <a:xfrm rot="5400000">
                <a:off x="732" y="2412"/>
                <a:ext cx="288" cy="456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980" name="AutoShape 44">
                <a:extLst>
                  <a:ext uri="{FF2B5EF4-FFF2-40B4-BE49-F238E27FC236}">
                    <a16:creationId xmlns:a16="http://schemas.microsoft.com/office/drawing/2014/main" id="{8B3A51B1-6289-9BE1-0280-66BB3A4D34DB}"/>
                  </a:ext>
                </a:extLst>
              </p:cNvPr>
              <p:cNvCxnSpPr>
                <a:cxnSpLocks noChangeAspect="1" noChangeShapeType="1"/>
                <a:stCxn id="39975" idx="2"/>
                <a:endCxn id="39978" idx="0"/>
              </p:cNvCxnSpPr>
              <p:nvPr/>
            </p:nvCxnSpPr>
            <p:spPr bwMode="auto">
              <a:xfrm rot="16200000" flipH="1">
                <a:off x="1188" y="2412"/>
                <a:ext cx="288" cy="456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981" name="AutoShape 45">
                <a:extLst>
                  <a:ext uri="{FF2B5EF4-FFF2-40B4-BE49-F238E27FC236}">
                    <a16:creationId xmlns:a16="http://schemas.microsoft.com/office/drawing/2014/main" id="{9C4E933F-5C55-0B00-962D-A4CA513D95DE}"/>
                  </a:ext>
                </a:extLst>
              </p:cNvPr>
              <p:cNvCxnSpPr>
                <a:cxnSpLocks noChangeAspect="1" noChangeShapeType="1"/>
                <a:stCxn id="39975" idx="2"/>
                <a:endCxn id="39977" idx="0"/>
              </p:cNvCxnSpPr>
              <p:nvPr/>
            </p:nvCxnSpPr>
            <p:spPr bwMode="auto">
              <a:xfrm>
                <a:off x="1104" y="2496"/>
                <a:ext cx="0" cy="52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9982" name="Group 46">
              <a:extLst>
                <a:ext uri="{FF2B5EF4-FFF2-40B4-BE49-F238E27FC236}">
                  <a16:creationId xmlns:a16="http://schemas.microsoft.com/office/drawing/2014/main" id="{E5FF262E-6178-5270-82AD-678EC9A36BC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824" y="1968"/>
              <a:ext cx="1440" cy="1008"/>
              <a:chOff x="1824" y="1968"/>
              <a:chExt cx="1440" cy="1008"/>
            </a:xfrm>
          </p:grpSpPr>
          <p:sp>
            <p:nvSpPr>
              <p:cNvPr id="39983" name="Rectangle 47">
                <a:extLst>
                  <a:ext uri="{FF2B5EF4-FFF2-40B4-BE49-F238E27FC236}">
                    <a16:creationId xmlns:a16="http://schemas.microsoft.com/office/drawing/2014/main" id="{89F7C6AC-1520-BFF1-78DE-971E5C3A5C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064" y="1968"/>
                <a:ext cx="960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200">
                    <a:latin typeface="Arial" panose="020B0604020202020204" pitchFamily="34" charset="0"/>
                  </a:rPr>
                  <a:t>marketing</a:t>
                </a:r>
                <a:br>
                  <a:rPr lang="en-GB" altLang="en-US" sz="1200">
                    <a:latin typeface="Arial" panose="020B0604020202020204" pitchFamily="34" charset="0"/>
                  </a:rPr>
                </a:br>
                <a:r>
                  <a:rPr lang="en-GB" altLang="en-US" sz="1200">
                    <a:latin typeface="Arial" panose="020B0604020202020204" pitchFamily="34" charset="0"/>
                  </a:rPr>
                  <a:t>manager</a:t>
                </a:r>
              </a:p>
            </p:txBody>
          </p:sp>
          <p:sp>
            <p:nvSpPr>
              <p:cNvPr id="39984" name="Rectangle 48">
                <a:extLst>
                  <a:ext uri="{FF2B5EF4-FFF2-40B4-BE49-F238E27FC236}">
                    <a16:creationId xmlns:a16="http://schemas.microsoft.com/office/drawing/2014/main" id="{5E022631-7534-B22E-9829-73F4B5B717B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824" y="2784"/>
                <a:ext cx="720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900">
                    <a:latin typeface="Arial" panose="020B0604020202020204" pitchFamily="34" charset="0"/>
                  </a:rPr>
                  <a:t>A. Jones</a:t>
                </a:r>
              </a:p>
            </p:txBody>
          </p:sp>
          <p:sp>
            <p:nvSpPr>
              <p:cNvPr id="39985" name="Rectangle 49">
                <a:extLst>
                  <a:ext uri="{FF2B5EF4-FFF2-40B4-BE49-F238E27FC236}">
                    <a16:creationId xmlns:a16="http://schemas.microsoft.com/office/drawing/2014/main" id="{FE50D7B1-9CBE-9BDC-6EFC-A483FCF520B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544" y="2784"/>
                <a:ext cx="720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900">
                    <a:latin typeface="Arial" panose="020B0604020202020204" pitchFamily="34" charset="0"/>
                  </a:rPr>
                  <a:t>R.Carter</a:t>
                </a:r>
              </a:p>
            </p:txBody>
          </p:sp>
          <p:cxnSp>
            <p:nvCxnSpPr>
              <p:cNvPr id="39986" name="AutoShape 50">
                <a:extLst>
                  <a:ext uri="{FF2B5EF4-FFF2-40B4-BE49-F238E27FC236}">
                    <a16:creationId xmlns:a16="http://schemas.microsoft.com/office/drawing/2014/main" id="{C3936458-57DE-676B-DCD4-50FD9C888711}"/>
                  </a:ext>
                </a:extLst>
              </p:cNvPr>
              <p:cNvCxnSpPr>
                <a:cxnSpLocks noChangeAspect="1" noChangeShapeType="1"/>
                <a:stCxn id="39983" idx="2"/>
                <a:endCxn id="39984" idx="0"/>
              </p:cNvCxnSpPr>
              <p:nvPr/>
            </p:nvCxnSpPr>
            <p:spPr bwMode="auto">
              <a:xfrm rot="5400000">
                <a:off x="2220" y="2460"/>
                <a:ext cx="288" cy="360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987" name="AutoShape 51">
                <a:extLst>
                  <a:ext uri="{FF2B5EF4-FFF2-40B4-BE49-F238E27FC236}">
                    <a16:creationId xmlns:a16="http://schemas.microsoft.com/office/drawing/2014/main" id="{24121E5D-DF6B-78A8-0465-D8B23FCBAA4A}"/>
                  </a:ext>
                </a:extLst>
              </p:cNvPr>
              <p:cNvCxnSpPr>
                <a:cxnSpLocks noChangeAspect="1" noChangeShapeType="1"/>
                <a:stCxn id="39983" idx="2"/>
                <a:endCxn id="39985" idx="0"/>
              </p:cNvCxnSpPr>
              <p:nvPr/>
            </p:nvCxnSpPr>
            <p:spPr bwMode="auto">
              <a:xfrm rot="16200000" flipH="1">
                <a:off x="2580" y="2460"/>
                <a:ext cx="288" cy="360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9988" name="Group 52">
              <a:extLst>
                <a:ext uri="{FF2B5EF4-FFF2-40B4-BE49-F238E27FC236}">
                  <a16:creationId xmlns:a16="http://schemas.microsoft.com/office/drawing/2014/main" id="{F3FE1C9D-5811-6C1A-399E-6238351326F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216" y="1968"/>
              <a:ext cx="1632" cy="1248"/>
              <a:chOff x="288" y="1968"/>
              <a:chExt cx="1632" cy="1248"/>
            </a:xfrm>
          </p:grpSpPr>
          <p:sp>
            <p:nvSpPr>
              <p:cNvPr id="39989" name="Rectangle 53">
                <a:extLst>
                  <a:ext uri="{FF2B5EF4-FFF2-40B4-BE49-F238E27FC236}">
                    <a16:creationId xmlns:a16="http://schemas.microsoft.com/office/drawing/2014/main" id="{BAE3C25A-891D-0D46-F18F-CA194949326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24" y="1968"/>
                <a:ext cx="960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200">
                    <a:latin typeface="Arial" panose="020B0604020202020204" pitchFamily="34" charset="0"/>
                  </a:rPr>
                  <a:t>production</a:t>
                </a:r>
                <a:br>
                  <a:rPr lang="en-GB" altLang="en-US" sz="1200">
                    <a:latin typeface="Arial" panose="020B0604020202020204" pitchFamily="34" charset="0"/>
                  </a:rPr>
                </a:br>
                <a:r>
                  <a:rPr lang="en-GB" altLang="en-US" sz="1200">
                    <a:latin typeface="Arial" panose="020B0604020202020204" pitchFamily="34" charset="0"/>
                  </a:rPr>
                  <a:t>manager</a:t>
                </a:r>
              </a:p>
            </p:txBody>
          </p:sp>
          <p:sp>
            <p:nvSpPr>
              <p:cNvPr id="39990" name="Rectangle 54">
                <a:extLst>
                  <a:ext uri="{FF2B5EF4-FFF2-40B4-BE49-F238E27FC236}">
                    <a16:creationId xmlns:a16="http://schemas.microsoft.com/office/drawing/2014/main" id="{F36F5041-EB1C-2307-C72C-DAB319EA8DD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88" y="2784"/>
                <a:ext cx="720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900">
                    <a:latin typeface="Arial" panose="020B0604020202020204" pitchFamily="34" charset="0"/>
                  </a:rPr>
                  <a:t>K. West</a:t>
                </a:r>
              </a:p>
            </p:txBody>
          </p:sp>
          <p:sp>
            <p:nvSpPr>
              <p:cNvPr id="39991" name="Rectangle 55">
                <a:extLst>
                  <a:ext uri="{FF2B5EF4-FFF2-40B4-BE49-F238E27FC236}">
                    <a16:creationId xmlns:a16="http://schemas.microsoft.com/office/drawing/2014/main" id="{16CCB978-F23D-01F0-30CB-F306D72CB3C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720" y="3024"/>
                <a:ext cx="768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900">
                    <a:latin typeface="Arial" panose="020B0604020202020204" pitchFamily="34" charset="0"/>
                  </a:rPr>
                  <a:t>P. Larkin</a:t>
                </a:r>
              </a:p>
            </p:txBody>
          </p:sp>
          <p:sp>
            <p:nvSpPr>
              <p:cNvPr id="39992" name="Rectangle 56">
                <a:extLst>
                  <a:ext uri="{FF2B5EF4-FFF2-40B4-BE49-F238E27FC236}">
                    <a16:creationId xmlns:a16="http://schemas.microsoft.com/office/drawing/2014/main" id="{6620D170-FBAF-0C62-3465-F014AEE5C36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200" y="2784"/>
                <a:ext cx="720" cy="19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900">
                    <a:latin typeface="Arial" panose="020B0604020202020204" pitchFamily="34" charset="0"/>
                  </a:rPr>
                  <a:t>B. Firth</a:t>
                </a:r>
              </a:p>
            </p:txBody>
          </p:sp>
          <p:cxnSp>
            <p:nvCxnSpPr>
              <p:cNvPr id="39993" name="AutoShape 57">
                <a:extLst>
                  <a:ext uri="{FF2B5EF4-FFF2-40B4-BE49-F238E27FC236}">
                    <a16:creationId xmlns:a16="http://schemas.microsoft.com/office/drawing/2014/main" id="{2C798E29-8E13-169C-6D79-A81BA6494EE0}"/>
                  </a:ext>
                </a:extLst>
              </p:cNvPr>
              <p:cNvCxnSpPr>
                <a:cxnSpLocks noChangeAspect="1" noChangeShapeType="1"/>
                <a:stCxn id="39989" idx="2"/>
                <a:endCxn id="39990" idx="0"/>
              </p:cNvCxnSpPr>
              <p:nvPr/>
            </p:nvCxnSpPr>
            <p:spPr bwMode="auto">
              <a:xfrm rot="5400000">
                <a:off x="732" y="2412"/>
                <a:ext cx="288" cy="456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994" name="AutoShape 58">
                <a:extLst>
                  <a:ext uri="{FF2B5EF4-FFF2-40B4-BE49-F238E27FC236}">
                    <a16:creationId xmlns:a16="http://schemas.microsoft.com/office/drawing/2014/main" id="{A7A8F974-225B-A6A8-EBA9-9ACC140F2766}"/>
                  </a:ext>
                </a:extLst>
              </p:cNvPr>
              <p:cNvCxnSpPr>
                <a:cxnSpLocks noChangeAspect="1" noChangeShapeType="1"/>
                <a:stCxn id="39989" idx="2"/>
                <a:endCxn id="39992" idx="0"/>
              </p:cNvCxnSpPr>
              <p:nvPr/>
            </p:nvCxnSpPr>
            <p:spPr bwMode="auto">
              <a:xfrm rot="16200000" flipH="1">
                <a:off x="1188" y="2412"/>
                <a:ext cx="288" cy="456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995" name="AutoShape 59">
                <a:extLst>
                  <a:ext uri="{FF2B5EF4-FFF2-40B4-BE49-F238E27FC236}">
                    <a16:creationId xmlns:a16="http://schemas.microsoft.com/office/drawing/2014/main" id="{7314BFF3-3527-0A90-84D8-B7E2107A4237}"/>
                  </a:ext>
                </a:extLst>
              </p:cNvPr>
              <p:cNvCxnSpPr>
                <a:cxnSpLocks noChangeAspect="1" noChangeShapeType="1"/>
                <a:stCxn id="39989" idx="2"/>
                <a:endCxn id="39991" idx="0"/>
              </p:cNvCxnSpPr>
              <p:nvPr/>
            </p:nvCxnSpPr>
            <p:spPr bwMode="auto">
              <a:xfrm>
                <a:off x="1104" y="2496"/>
                <a:ext cx="0" cy="52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9996" name="AutoShape 60">
              <a:extLst>
                <a:ext uri="{FF2B5EF4-FFF2-40B4-BE49-F238E27FC236}">
                  <a16:creationId xmlns:a16="http://schemas.microsoft.com/office/drawing/2014/main" id="{45C64E4E-177C-3AA0-8897-6B20EB6E36BC}"/>
                </a:ext>
              </a:extLst>
            </p:cNvPr>
            <p:cNvCxnSpPr>
              <a:cxnSpLocks noChangeAspect="1" noChangeShapeType="1"/>
              <a:stCxn id="39973" idx="2"/>
              <a:endCxn id="39975" idx="0"/>
            </p:cNvCxnSpPr>
            <p:nvPr/>
          </p:nvCxnSpPr>
          <p:spPr bwMode="auto">
            <a:xfrm rot="5400000">
              <a:off x="1704" y="1128"/>
              <a:ext cx="240" cy="14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97" name="AutoShape 61">
              <a:extLst>
                <a:ext uri="{FF2B5EF4-FFF2-40B4-BE49-F238E27FC236}">
                  <a16:creationId xmlns:a16="http://schemas.microsoft.com/office/drawing/2014/main" id="{6C528837-C062-8D9B-A77E-08557FAD770A}"/>
                </a:ext>
              </a:extLst>
            </p:cNvPr>
            <p:cNvCxnSpPr>
              <a:cxnSpLocks noChangeAspect="1" noChangeShapeType="1"/>
              <a:stCxn id="39973" idx="2"/>
              <a:endCxn id="39989" idx="0"/>
            </p:cNvCxnSpPr>
            <p:nvPr/>
          </p:nvCxnSpPr>
          <p:spPr bwMode="auto">
            <a:xfrm rot="16200000" flipH="1">
              <a:off x="3168" y="1104"/>
              <a:ext cx="240" cy="148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998" name="AutoShape 62">
              <a:extLst>
                <a:ext uri="{FF2B5EF4-FFF2-40B4-BE49-F238E27FC236}">
                  <a16:creationId xmlns:a16="http://schemas.microsoft.com/office/drawing/2014/main" id="{C0D7F15D-FBD6-52DF-C7E4-2DF1191CEA71}"/>
                </a:ext>
              </a:extLst>
            </p:cNvPr>
            <p:cNvCxnSpPr>
              <a:cxnSpLocks noChangeAspect="1" noChangeShapeType="1"/>
              <a:stCxn id="39973" idx="2"/>
              <a:endCxn id="39983" idx="0"/>
            </p:cNvCxnSpPr>
            <p:nvPr/>
          </p:nvCxnSpPr>
          <p:spPr bwMode="auto">
            <a:xfrm>
              <a:off x="2544" y="1728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9999" name="AutoShape 63">
            <a:extLst>
              <a:ext uri="{FF2B5EF4-FFF2-40B4-BE49-F238E27FC236}">
                <a16:creationId xmlns:a16="http://schemas.microsoft.com/office/drawing/2014/main" id="{D69ABC17-6EC9-2ECD-44C8-D7B5D35A5BDC}"/>
              </a:ext>
            </a:extLst>
          </p:cNvPr>
          <p:cNvSpPr>
            <a:spLocks noChangeArrowheads="1"/>
          </p:cNvSpPr>
          <p:nvPr/>
        </p:nvSpPr>
        <p:spPr bwMode="auto">
          <a:xfrm rot="-1502266">
            <a:off x="4800600" y="2743200"/>
            <a:ext cx="1371600" cy="1219200"/>
          </a:xfrm>
          <a:custGeom>
            <a:avLst/>
            <a:gdLst>
              <a:gd name="G0" fmla="+- 143114 0 0"/>
              <a:gd name="G1" fmla="+- -4959407 0 0"/>
              <a:gd name="G2" fmla="+- 143114 0 -4959407"/>
              <a:gd name="G3" fmla="+- 10800 0 0"/>
              <a:gd name="G4" fmla="+- 0 0 143114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43 0 0"/>
              <a:gd name="G9" fmla="+- 0 0 -4959407"/>
              <a:gd name="G10" fmla="+- 7243 0 2700"/>
              <a:gd name="G11" fmla="cos G10 143114"/>
              <a:gd name="G12" fmla="sin G10 143114"/>
              <a:gd name="G13" fmla="cos 13500 143114"/>
              <a:gd name="G14" fmla="sin 13500 143114"/>
              <a:gd name="G15" fmla="+- G11 10800 0"/>
              <a:gd name="G16" fmla="+- G12 10800 0"/>
              <a:gd name="G17" fmla="+- G13 10800 0"/>
              <a:gd name="G18" fmla="+- G14 10800 0"/>
              <a:gd name="G19" fmla="*/ 7243 1 2"/>
              <a:gd name="G20" fmla="+- G19 5400 0"/>
              <a:gd name="G21" fmla="cos G20 143114"/>
              <a:gd name="G22" fmla="sin G20 143114"/>
              <a:gd name="G23" fmla="+- G21 10800 0"/>
              <a:gd name="G24" fmla="+- G12 G23 G22"/>
              <a:gd name="G25" fmla="+- G22 G23 G11"/>
              <a:gd name="G26" fmla="cos 10800 143114"/>
              <a:gd name="G27" fmla="sin 10800 143114"/>
              <a:gd name="G28" fmla="cos 7243 143114"/>
              <a:gd name="G29" fmla="sin 7243 143114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4959407"/>
              <a:gd name="G36" fmla="sin G34 -4959407"/>
              <a:gd name="G37" fmla="+/ -4959407 143114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43 G39"/>
              <a:gd name="G43" fmla="sin 7243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9454 w 21600"/>
              <a:gd name="T5" fmla="*/ 4338 h 21600"/>
              <a:gd name="T6" fmla="*/ 13032 w 21600"/>
              <a:gd name="T7" fmla="*/ 2058 h 21600"/>
              <a:gd name="T8" fmla="*/ 16603 w 21600"/>
              <a:gd name="T9" fmla="*/ 6466 h 21600"/>
              <a:gd name="T10" fmla="*/ 24290 w 21600"/>
              <a:gd name="T11" fmla="*/ 11314 h 21600"/>
              <a:gd name="T12" fmla="*/ 19645 w 21600"/>
              <a:gd name="T13" fmla="*/ 15619 h 21600"/>
              <a:gd name="T14" fmla="*/ 15339 w 21600"/>
              <a:gd name="T15" fmla="*/ 1097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037" y="11075"/>
                </a:moveTo>
                <a:cubicBezTo>
                  <a:pt x="18041" y="10984"/>
                  <a:pt x="18043" y="10892"/>
                  <a:pt x="18043" y="10800"/>
                </a:cubicBezTo>
                <a:cubicBezTo>
                  <a:pt x="18043" y="7490"/>
                  <a:pt x="15799" y="4601"/>
                  <a:pt x="12592" y="3782"/>
                </a:cubicBezTo>
                <a:lnTo>
                  <a:pt x="13472" y="335"/>
                </a:lnTo>
                <a:cubicBezTo>
                  <a:pt x="18254" y="1556"/>
                  <a:pt x="21600" y="5864"/>
                  <a:pt x="21600" y="10800"/>
                </a:cubicBezTo>
                <a:cubicBezTo>
                  <a:pt x="21600" y="10937"/>
                  <a:pt x="21597" y="11074"/>
                  <a:pt x="21592" y="11211"/>
                </a:cubicBezTo>
                <a:lnTo>
                  <a:pt x="24290" y="11314"/>
                </a:lnTo>
                <a:lnTo>
                  <a:pt x="19645" y="15619"/>
                </a:lnTo>
                <a:lnTo>
                  <a:pt x="15339" y="10973"/>
                </a:lnTo>
                <a:lnTo>
                  <a:pt x="18037" y="11075"/>
                </a:lnTo>
                <a:close/>
              </a:path>
            </a:pathLst>
          </a:custGeom>
          <a:solidFill>
            <a:srgbClr val="2E005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2D3521F7-A484-F618-103F-D0547FA63D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networks in 2D 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AC9E9335-8BA1-4E6F-4C22-B37A530709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network or ‘graph’:</a:t>
            </a:r>
          </a:p>
          <a:p>
            <a:pPr lvl="1"/>
            <a:r>
              <a:rPr lang="en-GB" altLang="en-US" sz="2000"/>
              <a:t>nodes – e.g. web pages</a:t>
            </a:r>
          </a:p>
          <a:p>
            <a:pPr lvl="1"/>
            <a:r>
              <a:rPr lang="en-GB" altLang="en-US" sz="2000"/>
              <a:t>links – may be directed or not  – e.g. links</a:t>
            </a:r>
          </a:p>
          <a:p>
            <a:r>
              <a:rPr lang="en-GB" altLang="en-US" sz="2400"/>
              <a:t>planar – can drawn without crossing</a:t>
            </a:r>
          </a:p>
          <a:p>
            <a:r>
              <a:rPr lang="en-GB" altLang="en-US" sz="2400"/>
              <a:t>non-planar – </a:t>
            </a:r>
            <a:r>
              <a:rPr lang="en-GB" altLang="en-US" sz="2400" b="1">
                <a:solidFill>
                  <a:srgbClr val="990033"/>
                </a:solidFill>
              </a:rPr>
              <a:t>any</a:t>
            </a:r>
            <a:r>
              <a:rPr lang="en-GB" altLang="en-US" sz="2400"/>
              <a:t> 2D layout has crossings </a:t>
            </a:r>
          </a:p>
        </p:txBody>
      </p:sp>
      <p:grpSp>
        <p:nvGrpSpPr>
          <p:cNvPr id="43012" name="Group 4">
            <a:extLst>
              <a:ext uri="{FF2B5EF4-FFF2-40B4-BE49-F238E27FC236}">
                <a16:creationId xmlns:a16="http://schemas.microsoft.com/office/drawing/2014/main" id="{B7D7F374-2E99-33AA-8C23-3580AF016FC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418138" y="4646613"/>
            <a:ext cx="2173287" cy="1373187"/>
            <a:chOff x="912" y="1344"/>
            <a:chExt cx="2736" cy="1728"/>
          </a:xfrm>
        </p:grpSpPr>
        <p:sp>
          <p:nvSpPr>
            <p:cNvPr id="43013" name="Oval 5">
              <a:extLst>
                <a:ext uri="{FF2B5EF4-FFF2-40B4-BE49-F238E27FC236}">
                  <a16:creationId xmlns:a16="http://schemas.microsoft.com/office/drawing/2014/main" id="{3C1F6D64-A230-1A94-CAC3-9AF492FCD42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52" y="1440"/>
              <a:ext cx="1632" cy="163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14" name="AutoShape 6">
              <a:extLst>
                <a:ext uri="{FF2B5EF4-FFF2-40B4-BE49-F238E27FC236}">
                  <a16:creationId xmlns:a16="http://schemas.microsoft.com/office/drawing/2014/main" id="{5015A823-F5AB-57FD-D54B-9AEF041F570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flipH="1" flipV="1">
              <a:off x="912" y="1392"/>
              <a:ext cx="1968" cy="144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15" name="Oval 7">
              <a:extLst>
                <a:ext uri="{FF2B5EF4-FFF2-40B4-BE49-F238E27FC236}">
                  <a16:creationId xmlns:a16="http://schemas.microsoft.com/office/drawing/2014/main" id="{CE7AB652-1F72-85F8-D504-42662A0346B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360" y="1536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16" name="Oval 8">
              <a:extLst>
                <a:ext uri="{FF2B5EF4-FFF2-40B4-BE49-F238E27FC236}">
                  <a16:creationId xmlns:a16="http://schemas.microsoft.com/office/drawing/2014/main" id="{9D6F084D-FFED-5EB1-D987-EB392A2D44A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72" y="1872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17" name="Oval 9">
              <a:extLst>
                <a:ext uri="{FF2B5EF4-FFF2-40B4-BE49-F238E27FC236}">
                  <a16:creationId xmlns:a16="http://schemas.microsoft.com/office/drawing/2014/main" id="{BDD34E36-884D-7865-7370-A425C59DF3F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1344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18" name="Oval 10">
              <a:extLst>
                <a:ext uri="{FF2B5EF4-FFF2-40B4-BE49-F238E27FC236}">
                  <a16:creationId xmlns:a16="http://schemas.microsoft.com/office/drawing/2014/main" id="{ACDBA7DA-8D6B-3819-D5C8-94A5556D440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04" y="1680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19" name="Oval 11">
              <a:extLst>
                <a:ext uri="{FF2B5EF4-FFF2-40B4-BE49-F238E27FC236}">
                  <a16:creationId xmlns:a16="http://schemas.microsoft.com/office/drawing/2014/main" id="{077E0927-2741-D950-96C7-964B64AB691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20" name="Oval 12">
              <a:extLst>
                <a:ext uri="{FF2B5EF4-FFF2-40B4-BE49-F238E27FC236}">
                  <a16:creationId xmlns:a16="http://schemas.microsoft.com/office/drawing/2014/main" id="{F64F760D-46C7-7EAC-E843-557B9D71D6B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80" y="2496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21" name="Line 13">
              <a:extLst>
                <a:ext uri="{FF2B5EF4-FFF2-40B4-BE49-F238E27FC236}">
                  <a16:creationId xmlns:a16="http://schemas.microsoft.com/office/drawing/2014/main" id="{3642AE36-7BCA-2DA6-0920-8DBCAB63508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248" y="1824"/>
              <a:ext cx="768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22" name="Line 14">
              <a:extLst>
                <a:ext uri="{FF2B5EF4-FFF2-40B4-BE49-F238E27FC236}">
                  <a16:creationId xmlns:a16="http://schemas.microsoft.com/office/drawing/2014/main" id="{F4174BD6-B149-00DD-534F-AE76B7342DE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1824" y="2016"/>
              <a:ext cx="192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23" name="Line 15">
              <a:extLst>
                <a:ext uri="{FF2B5EF4-FFF2-40B4-BE49-F238E27FC236}">
                  <a16:creationId xmlns:a16="http://schemas.microsoft.com/office/drawing/2014/main" id="{7A3184C3-35C5-BD52-E5A6-49C8EB02D85F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824" y="2640"/>
              <a:ext cx="72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24" name="Line 16">
              <a:extLst>
                <a:ext uri="{FF2B5EF4-FFF2-40B4-BE49-F238E27FC236}">
                  <a16:creationId xmlns:a16="http://schemas.microsoft.com/office/drawing/2014/main" id="{2436D65F-3DD5-271F-B08A-398DF8A346C7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1344" y="1920"/>
              <a:ext cx="528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25" name="Line 17">
              <a:extLst>
                <a:ext uri="{FF2B5EF4-FFF2-40B4-BE49-F238E27FC236}">
                  <a16:creationId xmlns:a16="http://schemas.microsoft.com/office/drawing/2014/main" id="{8EB3F782-2310-5125-FB25-EDD972212694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1824" y="1728"/>
              <a:ext cx="16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26" name="Line 18">
              <a:extLst>
                <a:ext uri="{FF2B5EF4-FFF2-40B4-BE49-F238E27FC236}">
                  <a16:creationId xmlns:a16="http://schemas.microsoft.com/office/drawing/2014/main" id="{D77A96F9-EDBB-69E3-A4EC-772B6BBA5857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1296" y="1488"/>
              <a:ext cx="129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27" name="Line 19">
              <a:extLst>
                <a:ext uri="{FF2B5EF4-FFF2-40B4-BE49-F238E27FC236}">
                  <a16:creationId xmlns:a16="http://schemas.microsoft.com/office/drawing/2014/main" id="{196E31A6-0F2C-1D4D-01DC-2A0F76E9BE33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2592" y="1488"/>
              <a:ext cx="912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28" name="Line 20">
              <a:extLst>
                <a:ext uri="{FF2B5EF4-FFF2-40B4-BE49-F238E27FC236}">
                  <a16:creationId xmlns:a16="http://schemas.microsoft.com/office/drawing/2014/main" id="{B65F6455-C7E8-4564-80CF-E0E3327C079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2016" y="1680"/>
              <a:ext cx="153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29" name="Line 21">
              <a:extLst>
                <a:ext uri="{FF2B5EF4-FFF2-40B4-BE49-F238E27FC236}">
                  <a16:creationId xmlns:a16="http://schemas.microsoft.com/office/drawing/2014/main" id="{9E990B15-3684-1FEE-F94C-F6E3E5C1D987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2592" y="1680"/>
              <a:ext cx="960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30" name="Line 22">
              <a:extLst>
                <a:ext uri="{FF2B5EF4-FFF2-40B4-BE49-F238E27FC236}">
                  <a16:creationId xmlns:a16="http://schemas.microsoft.com/office/drawing/2014/main" id="{9105612C-B3EB-62B4-D9C8-0B82A91D0EF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2016" y="2064"/>
              <a:ext cx="576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3031" name="Group 23">
            <a:extLst>
              <a:ext uri="{FF2B5EF4-FFF2-40B4-BE49-F238E27FC236}">
                <a16:creationId xmlns:a16="http://schemas.microsoft.com/office/drawing/2014/main" id="{478AA57E-A8F4-2152-7543-C3DE49E0FA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676400" y="4646613"/>
            <a:ext cx="2173288" cy="1373187"/>
            <a:chOff x="912" y="1344"/>
            <a:chExt cx="2736" cy="1728"/>
          </a:xfrm>
        </p:grpSpPr>
        <p:sp>
          <p:nvSpPr>
            <p:cNvPr id="43032" name="Oval 24">
              <a:extLst>
                <a:ext uri="{FF2B5EF4-FFF2-40B4-BE49-F238E27FC236}">
                  <a16:creationId xmlns:a16="http://schemas.microsoft.com/office/drawing/2014/main" id="{AEA0547B-FA10-C593-D767-93C1B325587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52" y="1440"/>
              <a:ext cx="1632" cy="163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33" name="AutoShape 25">
              <a:extLst>
                <a:ext uri="{FF2B5EF4-FFF2-40B4-BE49-F238E27FC236}">
                  <a16:creationId xmlns:a16="http://schemas.microsoft.com/office/drawing/2014/main" id="{6213D624-E3D0-DAE3-1C5F-E0D258EA191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flipH="1" flipV="1">
              <a:off x="912" y="1392"/>
              <a:ext cx="1968" cy="144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34" name="Oval 26">
              <a:extLst>
                <a:ext uri="{FF2B5EF4-FFF2-40B4-BE49-F238E27FC236}">
                  <a16:creationId xmlns:a16="http://schemas.microsoft.com/office/drawing/2014/main" id="{FB4FA0DA-E75D-8E83-F4D1-6D8F7C29168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360" y="1536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35" name="Oval 27">
              <a:extLst>
                <a:ext uri="{FF2B5EF4-FFF2-40B4-BE49-F238E27FC236}">
                  <a16:creationId xmlns:a16="http://schemas.microsoft.com/office/drawing/2014/main" id="{9CBD569C-3825-8308-C869-8761008D298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72" y="1872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36" name="Oval 28">
              <a:extLst>
                <a:ext uri="{FF2B5EF4-FFF2-40B4-BE49-F238E27FC236}">
                  <a16:creationId xmlns:a16="http://schemas.microsoft.com/office/drawing/2014/main" id="{39B18979-7225-5118-4E85-A00B7E8913B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1344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37" name="Oval 29">
              <a:extLst>
                <a:ext uri="{FF2B5EF4-FFF2-40B4-BE49-F238E27FC236}">
                  <a16:creationId xmlns:a16="http://schemas.microsoft.com/office/drawing/2014/main" id="{8A8FD902-E314-ECDC-B924-5FF33B86B01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04" y="1680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38" name="Oval 30">
              <a:extLst>
                <a:ext uri="{FF2B5EF4-FFF2-40B4-BE49-F238E27FC236}">
                  <a16:creationId xmlns:a16="http://schemas.microsoft.com/office/drawing/2014/main" id="{6E7D5058-C4B7-E6D8-0D02-1824135BBC0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39" name="Oval 31">
              <a:extLst>
                <a:ext uri="{FF2B5EF4-FFF2-40B4-BE49-F238E27FC236}">
                  <a16:creationId xmlns:a16="http://schemas.microsoft.com/office/drawing/2014/main" id="{643373FD-3FF4-20CD-E4D9-B4D42191199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80" y="2496"/>
              <a:ext cx="288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40" name="Line 32">
              <a:extLst>
                <a:ext uri="{FF2B5EF4-FFF2-40B4-BE49-F238E27FC236}">
                  <a16:creationId xmlns:a16="http://schemas.microsoft.com/office/drawing/2014/main" id="{8C9DBAC6-65C8-0DEC-2843-1E3446A6D34C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248" y="1824"/>
              <a:ext cx="768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41" name="Line 33">
              <a:extLst>
                <a:ext uri="{FF2B5EF4-FFF2-40B4-BE49-F238E27FC236}">
                  <a16:creationId xmlns:a16="http://schemas.microsoft.com/office/drawing/2014/main" id="{D1682100-104B-A9B1-DC7D-694F2A08918C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1824" y="2016"/>
              <a:ext cx="192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42" name="Line 34">
              <a:extLst>
                <a:ext uri="{FF2B5EF4-FFF2-40B4-BE49-F238E27FC236}">
                  <a16:creationId xmlns:a16="http://schemas.microsoft.com/office/drawing/2014/main" id="{3F5139D1-18B3-617B-4F7D-FBCE5481C7C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1824" y="1728"/>
              <a:ext cx="1632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43" name="Line 35">
              <a:extLst>
                <a:ext uri="{FF2B5EF4-FFF2-40B4-BE49-F238E27FC236}">
                  <a16:creationId xmlns:a16="http://schemas.microsoft.com/office/drawing/2014/main" id="{B792F86F-9665-B08F-9B63-913227B013FD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1296" y="1488"/>
              <a:ext cx="129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44" name="Line 36">
              <a:extLst>
                <a:ext uri="{FF2B5EF4-FFF2-40B4-BE49-F238E27FC236}">
                  <a16:creationId xmlns:a16="http://schemas.microsoft.com/office/drawing/2014/main" id="{F4EF3806-2416-82E5-19C1-E08B7975C5F5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2592" y="1488"/>
              <a:ext cx="912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45" name="Line 37">
              <a:extLst>
                <a:ext uri="{FF2B5EF4-FFF2-40B4-BE49-F238E27FC236}">
                  <a16:creationId xmlns:a16="http://schemas.microsoft.com/office/drawing/2014/main" id="{2C19750D-8F75-49DC-D89E-C2110CB0065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2016" y="1680"/>
              <a:ext cx="153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046" name="Line 38">
              <a:extLst>
                <a:ext uri="{FF2B5EF4-FFF2-40B4-BE49-F238E27FC236}">
                  <a16:creationId xmlns:a16="http://schemas.microsoft.com/office/drawing/2014/main" id="{9D4E768A-7B1F-4AF6-FF1B-5902C908F20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2592" y="1680"/>
              <a:ext cx="960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3047" name="Text Box 39">
            <a:extLst>
              <a:ext uri="{FF2B5EF4-FFF2-40B4-BE49-F238E27FC236}">
                <a16:creationId xmlns:a16="http://schemas.microsoft.com/office/drawing/2014/main" id="{20C18CB6-DDDA-2574-3B2A-2938E2BB1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125" y="6172200"/>
            <a:ext cx="1492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Arial" panose="020B0604020202020204" pitchFamily="34" charset="0"/>
              </a:rPr>
              <a:t>Planar graph</a:t>
            </a:r>
          </a:p>
        </p:txBody>
      </p:sp>
      <p:sp>
        <p:nvSpPr>
          <p:cNvPr id="43048" name="Text Box 40">
            <a:extLst>
              <a:ext uri="{FF2B5EF4-FFF2-40B4-BE49-F238E27FC236}">
                <a16:creationId xmlns:a16="http://schemas.microsoft.com/office/drawing/2014/main" id="{0E62A96D-D1B1-56E1-7C6A-F777442E2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500" y="6172200"/>
            <a:ext cx="196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Arial" panose="020B0604020202020204" pitchFamily="34" charset="0"/>
              </a:rPr>
              <a:t>Non-planar graph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0304A05A-B27D-0876-83D3-9E17AC3DE6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time and interactivity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49D24301-E95A-A93A-6AFD-EAECA20B35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000"/>
              <a:t>visualising in time</a:t>
            </a:r>
          </a:p>
          <a:p>
            <a:pPr lvl="1"/>
            <a:r>
              <a:rPr lang="en-GB" altLang="en-US" sz="1800"/>
              <a:t>time dimension mapped to space</a:t>
            </a:r>
          </a:p>
          <a:p>
            <a:pPr lvl="1"/>
            <a:r>
              <a:rPr lang="en-GB" altLang="en-US" sz="1800"/>
              <a:t>changing values: sales graphs, distance-time</a:t>
            </a:r>
          </a:p>
          <a:p>
            <a:pPr lvl="1"/>
            <a:r>
              <a:rPr lang="en-GB" altLang="en-US" sz="1800"/>
              <a:t>events: Gantt chart, timelines, historical charts</a:t>
            </a:r>
          </a:p>
          <a:p>
            <a:pPr lvl="2">
              <a:buFontTx/>
              <a:buChar char=" "/>
            </a:pPr>
            <a:r>
              <a:rPr lang="en-GB" altLang="en-US" sz="1400"/>
              <a:t>e.g. Lifelines – visualising medical and court records</a:t>
            </a:r>
          </a:p>
          <a:p>
            <a:r>
              <a:rPr lang="en-GB" altLang="en-US" sz="2000"/>
              <a:t>using time</a:t>
            </a:r>
          </a:p>
          <a:p>
            <a:pPr lvl="1"/>
            <a:r>
              <a:rPr lang="en-GB" altLang="en-US" sz="1800"/>
              <a:t>data dimension mapped to time</a:t>
            </a:r>
          </a:p>
          <a:p>
            <a:pPr lvl="1"/>
            <a:r>
              <a:rPr lang="en-GB" altLang="en-US" sz="1800"/>
              <a:t>time to itself: fast/slow replay of events</a:t>
            </a:r>
          </a:p>
          <a:p>
            <a:pPr lvl="1"/>
            <a:r>
              <a:rPr lang="en-GB" altLang="en-US" sz="1800"/>
              <a:t>space to time: Visible Human Project</a:t>
            </a:r>
          </a:p>
          <a:p>
            <a:r>
              <a:rPr lang="en-GB" altLang="en-US" sz="2000"/>
              <a:t>interactivity</a:t>
            </a:r>
          </a:p>
          <a:p>
            <a:pPr lvl="1"/>
            <a:r>
              <a:rPr lang="en-GB" altLang="en-US" sz="1800"/>
              <a:t>change under user control</a:t>
            </a:r>
          </a:p>
          <a:p>
            <a:pPr lvl="2">
              <a:buFontTx/>
              <a:buChar char=" "/>
            </a:pPr>
            <a:r>
              <a:rPr lang="en-GB" altLang="en-US" sz="1400"/>
              <a:t>e.g. influence explorer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Oval 2">
            <a:extLst>
              <a:ext uri="{FF2B5EF4-FFF2-40B4-BE49-F238E27FC236}">
                <a16:creationId xmlns:a16="http://schemas.microsoft.com/office/drawing/2014/main" id="{322F96C9-38D4-4578-BC6D-EC20F4B9E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048000"/>
            <a:ext cx="533400" cy="533400"/>
          </a:xfrm>
          <a:prstGeom prst="ellipse">
            <a:avLst/>
          </a:prstGeom>
          <a:solidFill>
            <a:srgbClr val="ED18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C07C8C4F-B01A-EC13-0740-325E72C7DB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between two worlds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89CE3FD3-8FA8-8F8F-0349-8CA2D38CC0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ubiquitous computing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computers fill the real world</a:t>
            </a:r>
          </a:p>
          <a:p>
            <a:pPr>
              <a:lnSpc>
                <a:spcPct val="90000"/>
              </a:lnSpc>
            </a:pPr>
            <a:endParaRPr lang="en-GB" altLang="en-US" sz="800"/>
          </a:p>
          <a:p>
            <a:pPr>
              <a:lnSpc>
                <a:spcPct val="90000"/>
              </a:lnSpc>
            </a:pPr>
            <a:r>
              <a:rPr lang="en-GB" altLang="en-US" sz="2400"/>
              <a:t>virtual reality and visualisation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real world represented in the computer</a:t>
            </a:r>
          </a:p>
          <a:p>
            <a:pPr>
              <a:lnSpc>
                <a:spcPct val="90000"/>
              </a:lnSpc>
            </a:pPr>
            <a:endParaRPr lang="en-GB" altLang="en-US" sz="800"/>
          </a:p>
          <a:p>
            <a:pPr>
              <a:lnSpc>
                <a:spcPct val="90000"/>
              </a:lnSpc>
            </a:pPr>
            <a:r>
              <a:rPr lang="en-GB" altLang="en-US" sz="2400"/>
              <a:t>augmented reality, ambient displays …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physical and digital intermingled</a:t>
            </a:r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  <a:buFontTx/>
              <a:buChar char="…"/>
            </a:pPr>
            <a:r>
              <a:rPr lang="en-GB" altLang="en-US" sz="2400"/>
              <a:t>maturity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VR and visualisation – commonplace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AR, ubiquity … coming fast!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51A4B5D-EBAC-5B87-9D71-1BD1F2D182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Ubiquitous Computing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DB1325E-9DF3-8116-6E91-5152CD8964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Any computing technology that permits human interaction away from a single workstation</a:t>
            </a:r>
          </a:p>
          <a:p>
            <a:r>
              <a:rPr lang="en-GB" altLang="en-US"/>
              <a:t>Implications for</a:t>
            </a:r>
          </a:p>
          <a:p>
            <a:pPr lvl="1"/>
            <a:r>
              <a:rPr lang="en-GB" altLang="en-US"/>
              <a:t>Technology defining the interactive experience</a:t>
            </a:r>
          </a:p>
          <a:p>
            <a:pPr lvl="1"/>
            <a:r>
              <a:rPr lang="en-GB" altLang="en-US"/>
              <a:t>Applications or uses</a:t>
            </a:r>
          </a:p>
          <a:p>
            <a:pPr lvl="1"/>
            <a:r>
              <a:rPr lang="en-GB" altLang="en-US"/>
              <a:t>Underlying theories of interaction</a:t>
            </a:r>
          </a:p>
          <a:p>
            <a:pPr lvl="1"/>
            <a:endParaRPr lang="en-GB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AE6CC34-CB92-CB89-E15D-C9ECD74266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Scales of devices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29301D2-476B-646D-6EEC-E2BAAA3B98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Weiser proposed</a:t>
            </a:r>
          </a:p>
          <a:p>
            <a:pPr lvl="1"/>
            <a:r>
              <a:rPr lang="en-US" altLang="en-US"/>
              <a:t>Inch</a:t>
            </a:r>
          </a:p>
          <a:p>
            <a:pPr lvl="1"/>
            <a:r>
              <a:rPr lang="en-US" altLang="en-US"/>
              <a:t>Foot</a:t>
            </a:r>
          </a:p>
          <a:p>
            <a:pPr lvl="1"/>
            <a:r>
              <a:rPr lang="en-US" altLang="en-US"/>
              <a:t>Yard</a:t>
            </a:r>
          </a:p>
          <a:p>
            <a:r>
              <a:rPr lang="en-US" altLang="en-US"/>
              <a:t>Implications for device size as well as relationship to people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1EA87B9-3BA9-78A1-E9DE-378C532ECF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Device scales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0F6348E-9329-0C09-2338-6DC0CC44EF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876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Inch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PDAs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PARCTAB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Voice Recorders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smart phones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Individuals own many </a:t>
            </a:r>
            <a:br>
              <a:rPr lang="en-US" altLang="en-US"/>
            </a:br>
            <a:r>
              <a:rPr lang="en-US" altLang="en-US"/>
              <a:t>of them and they can all communicate with each other and environment.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A89780B-C872-FD89-4458-1380F27F1C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Device scales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4861A2E-36A3-3095-19A3-219C7C6A91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962400" cy="4114800"/>
          </a:xfrm>
        </p:spPr>
        <p:txBody>
          <a:bodyPr/>
          <a:lstStyle/>
          <a:p>
            <a:r>
              <a:rPr lang="en-US" altLang="en-US"/>
              <a:t>Foot</a:t>
            </a:r>
          </a:p>
          <a:p>
            <a:pPr lvl="1"/>
            <a:r>
              <a:rPr lang="en-US" altLang="en-US"/>
              <a:t>notebooks</a:t>
            </a:r>
          </a:p>
          <a:p>
            <a:pPr lvl="1"/>
            <a:r>
              <a:rPr lang="en-US" altLang="en-US"/>
              <a:t>tablets</a:t>
            </a:r>
          </a:p>
          <a:p>
            <a:pPr lvl="1"/>
            <a:r>
              <a:rPr lang="en-US" altLang="en-US"/>
              <a:t>digital paper</a:t>
            </a:r>
          </a:p>
          <a:p>
            <a:r>
              <a:rPr lang="en-US" altLang="en-US"/>
              <a:t>Individual owns several but not assumed to be always with them.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C0A954CE-5777-3515-C523-341BAFCE1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4688" y="1966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14341" name="Picture 5">
            <a:extLst>
              <a:ext uri="{FF2B5EF4-FFF2-40B4-BE49-F238E27FC236}">
                <a16:creationId xmlns:a16="http://schemas.microsoft.com/office/drawing/2014/main" id="{2D159A98-36CC-F3AE-3A42-564B808C41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057400"/>
            <a:ext cx="2714625" cy="292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E21C760-F05E-A8FE-40FE-67E5C1837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Device scales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95ECEDA-9164-E719-9BD3-5059C604F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572000" cy="4114800"/>
          </a:xfrm>
        </p:spPr>
        <p:txBody>
          <a:bodyPr/>
          <a:lstStyle/>
          <a:p>
            <a:r>
              <a:rPr lang="en-US" altLang="en-US"/>
              <a:t>Yard</a:t>
            </a:r>
          </a:p>
          <a:p>
            <a:pPr lvl="1"/>
            <a:r>
              <a:rPr lang="en-US" altLang="en-US"/>
              <a:t>electronic whiteboards</a:t>
            </a:r>
          </a:p>
          <a:p>
            <a:pPr lvl="1"/>
            <a:r>
              <a:rPr lang="en-US" altLang="en-US"/>
              <a:t>plasma displays</a:t>
            </a:r>
          </a:p>
          <a:p>
            <a:pPr lvl="1"/>
            <a:r>
              <a:rPr lang="en-US" altLang="en-US"/>
              <a:t>smart bulletin boards</a:t>
            </a:r>
          </a:p>
          <a:p>
            <a:r>
              <a:rPr lang="en-US" altLang="en-US"/>
              <a:t>Buildings or institutions own them and lots of people share them.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03B623D1-43FF-C1CD-FF8D-4C8D3AF93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4088" y="2147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pic>
        <p:nvPicPr>
          <p:cNvPr id="15365" name="Picture 5">
            <a:extLst>
              <a:ext uri="{FF2B5EF4-FFF2-40B4-BE49-F238E27FC236}">
                <a16:creationId xmlns:a16="http://schemas.microsoft.com/office/drawing/2014/main" id="{094ED5B5-CFDB-0747-2A3B-8C07EBA3F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286000"/>
            <a:ext cx="3429000" cy="187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E0302D6-1358-E4D4-6D56-EF17553883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Defining the Interaction Experience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CA68FA4-1D2D-C0D9-7E58-3D9AAC8032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Implicit input</a:t>
            </a:r>
          </a:p>
          <a:p>
            <a:pPr lvl="1"/>
            <a:r>
              <a:rPr lang="en-US" altLang="en-US"/>
              <a:t>Sensor-based input</a:t>
            </a:r>
          </a:p>
          <a:p>
            <a:pPr lvl="1"/>
            <a:r>
              <a:rPr lang="en-US" altLang="en-US"/>
              <a:t>Extends traditional explicit input (e.g., keyboard and mouse)</a:t>
            </a:r>
          </a:p>
          <a:p>
            <a:pPr lvl="1"/>
            <a:r>
              <a:rPr lang="en-US" altLang="en-US"/>
              <a:t>Towards “awareness”</a:t>
            </a:r>
          </a:p>
          <a:p>
            <a:pPr lvl="1"/>
            <a:r>
              <a:rPr lang="en-US" altLang="en-US"/>
              <a:t>Use of recognition technologies</a:t>
            </a:r>
          </a:p>
          <a:p>
            <a:pPr lvl="1"/>
            <a:r>
              <a:rPr lang="en-US" altLang="en-US"/>
              <a:t>Introduces ambiguity because recognizers are not perfect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1357</Words>
  <Application>Microsoft Macintosh PowerPoint</Application>
  <PresentationFormat>On-screen Show (4:3)</PresentationFormat>
  <Paragraphs>315</Paragraphs>
  <Slides>39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Comic Sans MS</vt:lpstr>
      <vt:lpstr>Courier New</vt:lpstr>
      <vt:lpstr>Times</vt:lpstr>
      <vt:lpstr>Times New Roman</vt:lpstr>
      <vt:lpstr>Verdana</vt:lpstr>
      <vt:lpstr>Blank</vt:lpstr>
      <vt:lpstr>Clip</vt:lpstr>
      <vt:lpstr>chapter 20</vt:lpstr>
      <vt:lpstr>ubiquitous computing and augmented realities</vt:lpstr>
      <vt:lpstr>Challenging HCI Assumptions</vt:lpstr>
      <vt:lpstr>Ubiquitous Computing</vt:lpstr>
      <vt:lpstr>Scales of devices</vt:lpstr>
      <vt:lpstr>Device scales</vt:lpstr>
      <vt:lpstr>Device scales</vt:lpstr>
      <vt:lpstr>Device scales</vt:lpstr>
      <vt:lpstr>Defining the Interaction Experience</vt:lpstr>
      <vt:lpstr>Different Inputs</vt:lpstr>
      <vt:lpstr>Multi-scale and distributed output</vt:lpstr>
      <vt:lpstr>The output experience</vt:lpstr>
      <vt:lpstr>Merging Physical and Digital Worlds</vt:lpstr>
      <vt:lpstr>Application Themes</vt:lpstr>
      <vt:lpstr>New Opportunities for Theory</vt:lpstr>
      <vt:lpstr>Evaluation Challenges</vt:lpstr>
      <vt:lpstr>ambient wood</vt:lpstr>
      <vt:lpstr>City - shared experience</vt:lpstr>
      <vt:lpstr>PowerPoint Presentation</vt:lpstr>
      <vt:lpstr>virtual and augmented reality</vt:lpstr>
      <vt:lpstr>virtual reality technology</vt:lpstr>
      <vt:lpstr>VR headsets</vt:lpstr>
      <vt:lpstr>immersion</vt:lpstr>
      <vt:lpstr>on the desktop</vt:lpstr>
      <vt:lpstr>VRML … VR on the web</vt:lpstr>
      <vt:lpstr>command and control</vt:lpstr>
      <vt:lpstr>augmented reality (AR)</vt:lpstr>
      <vt:lpstr>applications of AR</vt:lpstr>
      <vt:lpstr>applications of VR</vt:lpstr>
      <vt:lpstr>information and data visualisation</vt:lpstr>
      <vt:lpstr>scientific and technical data</vt:lpstr>
      <vt:lpstr>virtual wind tunnel</vt:lpstr>
      <vt:lpstr>structured informnation</vt:lpstr>
      <vt:lpstr>visualising hiererchy</vt:lpstr>
      <vt:lpstr>wide hierarchies … use 3D?</vt:lpstr>
      <vt:lpstr>networks in 2D </vt:lpstr>
      <vt:lpstr>time and interactivity</vt:lpstr>
      <vt:lpstr>PowerPoint Presentation</vt:lpstr>
      <vt:lpstr>between two worlds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22</cp:revision>
  <dcterms:created xsi:type="dcterms:W3CDTF">2003-08-07T14:10:51Z</dcterms:created>
  <dcterms:modified xsi:type="dcterms:W3CDTF">2025-03-02T12:06:12Z</dcterms:modified>
</cp:coreProperties>
</file>