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81" r:id="rId2"/>
    <p:sldId id="292" r:id="rId3"/>
    <p:sldId id="330" r:id="rId4"/>
    <p:sldId id="284" r:id="rId5"/>
    <p:sldId id="285" r:id="rId6"/>
    <p:sldId id="286" r:id="rId7"/>
    <p:sldId id="293" r:id="rId8"/>
    <p:sldId id="289" r:id="rId9"/>
    <p:sldId id="294" r:id="rId10"/>
    <p:sldId id="334" r:id="rId11"/>
    <p:sldId id="291" r:id="rId12"/>
    <p:sldId id="295" r:id="rId13"/>
    <p:sldId id="335" r:id="rId14"/>
    <p:sldId id="296" r:id="rId15"/>
    <p:sldId id="336" r:id="rId16"/>
    <p:sldId id="333" r:id="rId17"/>
    <p:sldId id="297" r:id="rId18"/>
    <p:sldId id="337" r:id="rId19"/>
    <p:sldId id="331" r:id="rId20"/>
    <p:sldId id="299" r:id="rId21"/>
    <p:sldId id="300" r:id="rId22"/>
    <p:sldId id="301" r:id="rId23"/>
    <p:sldId id="302" r:id="rId24"/>
    <p:sldId id="303" r:id="rId25"/>
    <p:sldId id="338" r:id="rId26"/>
    <p:sldId id="304" r:id="rId27"/>
    <p:sldId id="332" r:id="rId28"/>
    <p:sldId id="306" r:id="rId29"/>
    <p:sldId id="307" r:id="rId30"/>
    <p:sldId id="308" r:id="rId31"/>
    <p:sldId id="339" r:id="rId32"/>
    <p:sldId id="340" r:id="rId33"/>
    <p:sldId id="342" r:id="rId34"/>
    <p:sldId id="309" r:id="rId35"/>
    <p:sldId id="311" r:id="rId36"/>
    <p:sldId id="310" r:id="rId37"/>
    <p:sldId id="312" r:id="rId38"/>
    <p:sldId id="313" r:id="rId39"/>
    <p:sldId id="343" r:id="rId40"/>
    <p:sldId id="314" r:id="rId41"/>
    <p:sldId id="315" r:id="rId42"/>
    <p:sldId id="316" r:id="rId43"/>
    <p:sldId id="317" r:id="rId44"/>
    <p:sldId id="318" r:id="rId45"/>
    <p:sldId id="319" r:id="rId46"/>
    <p:sldId id="266" r:id="rId47"/>
    <p:sldId id="267" r:id="rId48"/>
    <p:sldId id="268" r:id="rId49"/>
    <p:sldId id="321" r:id="rId50"/>
    <p:sldId id="322" r:id="rId51"/>
    <p:sldId id="323" r:id="rId52"/>
    <p:sldId id="325" r:id="rId53"/>
    <p:sldId id="324" r:id="rId54"/>
    <p:sldId id="326" r:id="rId55"/>
    <p:sldId id="344" r:id="rId56"/>
    <p:sldId id="327" r:id="rId57"/>
    <p:sldId id="328" r:id="rId58"/>
    <p:sldId id="329" r:id="rId5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93"/>
    <p:restoredTop sz="90000"/>
  </p:normalViewPr>
  <p:slideViewPr>
    <p:cSldViewPr>
      <p:cViewPr varScale="1">
        <p:scale>
          <a:sx n="109" d="100"/>
          <a:sy n="109" d="100"/>
        </p:scale>
        <p:origin x="14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84A6-D856-FDF5-5FFB-36F44EB13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9AF1A-712F-B2AA-285F-150B76423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E5DD2-89FB-4836-E258-B7D14F20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019F-458A-2AD2-3F63-D9051C78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26B4E-5F3B-DC0F-4C54-5414552C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14D08-9184-D342-A47A-B90D34734C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699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2E72-F2A0-E47F-F2E6-2585C67B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3EC59-3DD0-0434-120B-2F747A6F0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B5129-3E40-BE57-556A-F2437B63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A9C35-582A-F009-7CD2-B8D09F92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1EC9F-04CF-589F-52FE-C8BA61C4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97D89-36B6-2042-BB66-F1165CD5DE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26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A0407-5F5B-534C-8B4E-212BCBC78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EF7AC-AF16-50F3-8DF7-54D88EB1B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0A973-F461-1D1B-09A3-9BBD97B2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53D7D-B1F6-C488-1E3B-7A6ABC22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C2C88-2DC2-C425-C79B-D0EC8E42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412FF-7893-0D49-9F9D-90B97262CA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16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B27C-E93C-3803-6E56-F82EA663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CBFCC-E0D4-81B4-E48D-B1829651B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75AC7-9D18-D88F-9E78-89610379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88B2D-29AE-298A-62EB-492E93DF1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A96A8-2DF2-58C9-0FA1-19F7100D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9EBB7-181A-E242-A351-0C5F9E8F0B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128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F8558-20F6-4D4F-ACEF-3905391EC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94B75-F276-D10D-391F-DB1128AE0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2AA7B-54C4-52B8-5EFE-DD5B0053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E64EA-C4C6-EAB0-31FB-E4E2B494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F6448-E476-3F53-FA78-D1BB3D85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08CD2-79D3-FF45-8656-973FAC45B4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003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8526-EF65-825B-1C6A-76838CDD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95DEA-A708-B98D-49B5-394CEFB03F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6DEAD-DB56-167C-5B34-90E1C4899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F47B0-7068-81AF-3C71-16D5A3E5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F2A5A-090B-86D8-6C05-51E302EA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3D25F-34F2-1904-4C6C-194522CD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6C2BF-37B5-4747-97DB-6221B48BDC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942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5649-EAE6-940B-A348-92E0CF870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A6DA2-304E-BA83-337E-6D672EF5C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42D8C-61F9-6693-68C7-10F7672AD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C37F6-3157-8524-4EB2-B10C4624A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A63F45-18C0-A738-996C-03E88D1F4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FDA8B-17CE-2EB8-6775-63934E84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DB0BE-7D3A-83B4-9965-64A69482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1B048-364F-FD7A-5B22-2888C6C7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D97C-4D40-4D45-98C3-7E6192445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84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0BD3-4107-4B62-525B-6E695A3AF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BAA23A-52FD-1388-F4B9-B3351F58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98264-2875-963E-264A-C1FF8093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0B75B-57D6-F151-95E7-41FAC63A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785A6-227D-CF47-8468-2B5437206F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72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DB1F27-CBD5-EFC6-ED98-F21DD0F3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76F84C-BFF2-A323-88E7-B3DCC0A7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680CF-3E1F-4101-6F29-37AA49AC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B1115-FC23-A042-8565-88E0F87337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63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E67E2-7363-4BE3-C90A-A6306CC4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6A217-EF85-A031-436B-E1E1D9808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876DC-6C28-FF16-2F3A-7C03A5CEC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E48ED-D772-C9E3-D845-B4355A41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F2227-0946-15E0-218F-D58F719B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10204-07EA-CABC-F95A-2A1928283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E5DF8-3A06-2B48-8AE0-B1E85D369F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48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9AE-6BEB-F3A9-A0D6-E6E8FDEB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EBF37-480C-9CE7-C570-6D86E9C52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A345D-9DB9-5A37-3C22-DE221A622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B928B-EFDF-272F-D6FC-E5D27DE1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7D2F3-0BD9-7D46-20A6-CED27599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390BD-7A1A-FF93-D840-966892A9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A5C29-05E4-6D4F-876C-33079986DF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hcibook.com/e3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3A8223FE-C36A-FE04-B483-DBAAEDB453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9BC3EAE9-EABE-CDFE-709E-755F168AD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596BB4-F24A-A202-180C-A31C04813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E3243BD-2160-23B3-21D2-8553373954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C4E3DC-54F3-0D79-426D-5ACAD47E54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E16AA9-683E-1467-5E06-118EAA7DAA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D359C2-F241-B248-96DC-0C2852E277CE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6A66660B-2320-C9A0-59CD-590F3077CBF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3C48D3AF-3B31-76DC-9A31-953C89A8D7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87363DF6-F070-08CC-48D9-65AC333F304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E86086A8-14A2-A009-AAC5-0F49E0EEFE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0D51635B-C489-897C-0B7A-77FA20497DD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0A896A36-B5BC-9320-07EC-D889453D26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44" name="AutoShape 20">
            <a:hlinkClick r:id="rId17" highlightClick="1"/>
            <a:extLst>
              <a:ext uri="{FF2B5EF4-FFF2-40B4-BE49-F238E27FC236}">
                <a16:creationId xmlns:a16="http://schemas.microsoft.com/office/drawing/2014/main" id="{C9975E0E-9480-2CCF-6EB1-8863731495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" y="228600"/>
            <a:ext cx="304800" cy="304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5" name="AutoShape 2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8A5EE1A-73EC-2A47-895B-1BC3A89A4B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228600"/>
            <a:ext cx="304800" cy="304800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6" name="AutoShape 2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EA8C4B7E-5C4E-5ED4-E8B6-A056FB5611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200" y="228600"/>
            <a:ext cx="304800" cy="3048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7" name="AutoShape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EEBDF87-5B0A-1BB4-60C1-182E2528E2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28600"/>
            <a:ext cx="304800" cy="304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raeth.com/alan/misc/game/game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35.xml"/><Relationship Id="rId4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ibook.com/e3/online/frame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hoo.com/" TargetMode="External"/><Relationship Id="rId2" Type="http://schemas.openxmlformats.org/officeDocument/2006/relationships/hyperlink" Target="http://www.dmoz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citeseer.nj.nec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9.png"/><Relationship Id="rId18" Type="http://schemas.openxmlformats.org/officeDocument/2006/relationships/hyperlink" Target="http://www.hcibook.com/alan/hci-education/sigchi-bulletin/2000-nov-big-brother.html" TargetMode="External"/><Relationship Id="rId26" Type="http://schemas.openxmlformats.org/officeDocument/2006/relationships/image" Target="../media/image36.png"/><Relationship Id="rId3" Type="http://schemas.openxmlformats.org/officeDocument/2006/relationships/image" Target="../media/image23.png"/><Relationship Id="rId21" Type="http://schemas.openxmlformats.org/officeDocument/2006/relationships/image" Target="../media/image33.png"/><Relationship Id="rId7" Type="http://schemas.openxmlformats.org/officeDocument/2006/relationships/hyperlink" Target="http://www.meandeviation.com/tutorials/stats/coinrace.html" TargetMode="External"/><Relationship Id="rId12" Type="http://schemas.openxmlformats.org/officeDocument/2006/relationships/image" Target="../media/image28.png"/><Relationship Id="rId17" Type="http://schemas.openxmlformats.org/officeDocument/2006/relationships/image" Target="../media/image31.png"/><Relationship Id="rId25" Type="http://schemas.openxmlformats.org/officeDocument/2006/relationships/image" Target="../media/image35.png"/><Relationship Id="rId2" Type="http://schemas.openxmlformats.org/officeDocument/2006/relationships/hyperlink" Target="http://www.hcibook.com/alan/papers/imagination2003/" TargetMode="External"/><Relationship Id="rId16" Type="http://schemas.openxmlformats.org/officeDocument/2006/relationships/hyperlink" Target="http://www.hiraeth.com/alan/topics/cyberspace/" TargetMode="External"/><Relationship Id="rId20" Type="http://schemas.openxmlformats.org/officeDocument/2006/relationships/hyperlink" Target="http://www.meandeviation.com/qbb/qbb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hyperlink" Target="http://www.hcibook.com/alan/words/" TargetMode="External"/><Relationship Id="rId24" Type="http://schemas.openxmlformats.org/officeDocument/2006/relationships/hyperlink" Target="http://www.hcibook.com/alan/journal/2003-04-04-fionnphort.html" TargetMode="External"/><Relationship Id="rId5" Type="http://schemas.openxmlformats.org/officeDocument/2006/relationships/image" Target="../media/image24.png"/><Relationship Id="rId15" Type="http://schemas.openxmlformats.org/officeDocument/2006/relationships/image" Target="../media/image30.png"/><Relationship Id="rId23" Type="http://schemas.openxmlformats.org/officeDocument/2006/relationships/image" Target="../media/image34.png"/><Relationship Id="rId28" Type="http://schemas.openxmlformats.org/officeDocument/2006/relationships/image" Target="../media/image37.png"/><Relationship Id="rId10" Type="http://schemas.openxmlformats.org/officeDocument/2006/relationships/image" Target="../media/image27.png"/><Relationship Id="rId19" Type="http://schemas.openxmlformats.org/officeDocument/2006/relationships/image" Target="../media/image32.png"/><Relationship Id="rId4" Type="http://schemas.openxmlformats.org/officeDocument/2006/relationships/hyperlink" Target="http://www.vfridge.com/crackers/" TargetMode="External"/><Relationship Id="rId9" Type="http://schemas.openxmlformats.org/officeDocument/2006/relationships/hyperlink" Target="http://www.hcibook.com/alan/topics/time/" TargetMode="External"/><Relationship Id="rId14" Type="http://schemas.openxmlformats.org/officeDocument/2006/relationships/hyperlink" Target="http://www.hiraeth.com/alan/topics/vis/hist.html" TargetMode="External"/><Relationship Id="rId22" Type="http://schemas.openxmlformats.org/officeDocument/2006/relationships/hyperlink" Target="http://www.hiraeth.com/alan/topics/random/" TargetMode="External"/><Relationship Id="rId27" Type="http://schemas.openxmlformats.org/officeDocument/2006/relationships/hyperlink" Target="http://www.hiraeth.com/alan/misc/game/game.ht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95B4097-5ECA-1D4B-FB49-15ADB81020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21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8177107-61E6-C957-F657-41FB527FB7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hypertext, multimedia and the world-wide web</a:t>
            </a:r>
          </a:p>
        </p:txBody>
      </p:sp>
      <p:grpSp>
        <p:nvGrpSpPr>
          <p:cNvPr id="27652" name="Group 4">
            <a:extLst>
              <a:ext uri="{FF2B5EF4-FFF2-40B4-BE49-F238E27FC236}">
                <a16:creationId xmlns:a16="http://schemas.microsoft.com/office/drawing/2014/main" id="{B1A15EBD-5143-F97D-5030-57E5E8CB3F0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3" name="Rectangle 5">
              <a:extLst>
                <a:ext uri="{FF2B5EF4-FFF2-40B4-BE49-F238E27FC236}">
                  <a16:creationId xmlns:a16="http://schemas.microsoft.com/office/drawing/2014/main" id="{7981F14C-A676-C647-1AA8-10E6750A6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54" name="Rectangle 6">
              <a:extLst>
                <a:ext uri="{FF2B5EF4-FFF2-40B4-BE49-F238E27FC236}">
                  <a16:creationId xmlns:a16="http://schemas.microsoft.com/office/drawing/2014/main" id="{6085C8FD-E7B6-173B-0B6D-D5F537CF0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27655" name="Picture 7">
              <a:extLst>
                <a:ext uri="{FF2B5EF4-FFF2-40B4-BE49-F238E27FC236}">
                  <a16:creationId xmlns:a16="http://schemas.microsoft.com/office/drawing/2014/main" id="{45390272-2D07-6F03-1FF1-21C71ACC01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6" name="Picture 8">
              <a:extLst>
                <a:ext uri="{FF2B5EF4-FFF2-40B4-BE49-F238E27FC236}">
                  <a16:creationId xmlns:a16="http://schemas.microsoft.com/office/drawing/2014/main" id="{BEB31721-0ACC-C612-777A-2D6128B798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7" name="Picture 9">
              <a:extLst>
                <a:ext uri="{FF2B5EF4-FFF2-40B4-BE49-F238E27FC236}">
                  <a16:creationId xmlns:a16="http://schemas.microsoft.com/office/drawing/2014/main" id="{6B7115B2-853E-5764-F353-A96D17146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8" name="Picture 10">
              <a:extLst>
                <a:ext uri="{FF2B5EF4-FFF2-40B4-BE49-F238E27FC236}">
                  <a16:creationId xmlns:a16="http://schemas.microsoft.com/office/drawing/2014/main" id="{5B94508D-D69B-3C7F-B5BC-8A3DDE7CF7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9" name="Picture 11">
              <a:extLst>
                <a:ext uri="{FF2B5EF4-FFF2-40B4-BE49-F238E27FC236}">
                  <a16:creationId xmlns:a16="http://schemas.microsoft.com/office/drawing/2014/main" id="{3ED5322A-7DA7-F7C8-941C-7333693292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08473DD-AA42-9F17-AE4D-705DCD3FF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audio issues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584910A-AD34-0FAD-B17B-3F06F0846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formats</a:t>
            </a:r>
          </a:p>
          <a:p>
            <a:pPr lvl="1"/>
            <a:r>
              <a:rPr lang="en-GB" altLang="en-US" sz="2000"/>
              <a:t>raw sound samples</a:t>
            </a:r>
          </a:p>
          <a:p>
            <a:pPr lvl="2"/>
            <a:r>
              <a:rPr lang="en-GB" altLang="en-US" sz="1800"/>
              <a:t>huge … used for mixing and editing</a:t>
            </a:r>
          </a:p>
          <a:p>
            <a:pPr lvl="1"/>
            <a:r>
              <a:rPr lang="en-GB" altLang="en-US" sz="2000"/>
              <a:t>MIDI</a:t>
            </a:r>
          </a:p>
          <a:p>
            <a:pPr lvl="2"/>
            <a:r>
              <a:rPr lang="en-GB" altLang="en-US" sz="1800"/>
              <a:t>just which notes played and when</a:t>
            </a:r>
          </a:p>
          <a:p>
            <a:pPr lvl="1"/>
            <a:r>
              <a:rPr lang="en-GB" altLang="en-US" sz="2000"/>
              <a:t>MP3</a:t>
            </a:r>
          </a:p>
          <a:p>
            <a:pPr lvl="2"/>
            <a:r>
              <a:rPr lang="en-GB" altLang="en-US" sz="1800"/>
              <a:t>uses psychoacoustics - how the ear hears</a:t>
            </a:r>
          </a:p>
          <a:p>
            <a:r>
              <a:rPr lang="en-GB" altLang="en-US" sz="2400"/>
              <a:t>issues</a:t>
            </a:r>
          </a:p>
          <a:p>
            <a:pPr lvl="1"/>
            <a:r>
              <a:rPr lang="en-GB" altLang="en-US" sz="2000"/>
              <a:t>annoying if unwanted</a:t>
            </a:r>
          </a:p>
          <a:p>
            <a:pPr lvl="1"/>
            <a:r>
              <a:rPr lang="en-GB" altLang="en-US" sz="2000"/>
              <a:t>even more annoying for others!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77976EE-A234-4246-7598-55D2D9AD9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using animation and video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2BB620C-6852-9462-E700-B9E71849D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potentially powerful tools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note the success of television and arcade games</a:t>
            </a:r>
          </a:p>
          <a:p>
            <a:pPr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but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how to harness the full possibilities of such media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different from ‘standard’ interfaces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this technology when we have much more experience.</a:t>
            </a:r>
          </a:p>
          <a:p>
            <a:pPr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400"/>
              <a:t>so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need to learn from film makers, dramatic theory, cartoonists, artists, writers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724F522-282A-91FD-A435-0327F1B90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computation, intelligence </a:t>
            </a:r>
            <a:br>
              <a:rPr lang="en-GB" altLang="en-US"/>
            </a:br>
            <a:r>
              <a:rPr lang="en-GB" altLang="en-US"/>
              <a:t>and interaction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1987363-FF95-F778-DF26-DDF00CAA5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800"/>
          </a:p>
          <a:p>
            <a:pPr>
              <a:lnSpc>
                <a:spcPct val="90000"/>
              </a:lnSpc>
            </a:pPr>
            <a:r>
              <a:rPr lang="en-GB" altLang="en-US" sz="2400"/>
              <a:t>computers??</a:t>
            </a:r>
            <a:br>
              <a:rPr lang="en-GB" altLang="en-US" sz="2400"/>
            </a:br>
            <a:r>
              <a:rPr lang="en-GB" altLang="en-US" sz="2400"/>
              <a:t>	don’t just </a:t>
            </a:r>
            <a:r>
              <a:rPr lang="en-GB" altLang="en-US" sz="2400" i="1"/>
              <a:t>show</a:t>
            </a:r>
            <a:r>
              <a:rPr lang="en-GB" altLang="en-US" sz="2400"/>
              <a:t> things … </a:t>
            </a:r>
            <a:r>
              <a:rPr lang="en-GB" altLang="en-US" sz="2400" i="1"/>
              <a:t>do</a:t>
            </a:r>
            <a:r>
              <a:rPr lang="en-GB" altLang="en-US" sz="2400"/>
              <a:t> things</a:t>
            </a:r>
          </a:p>
          <a:p>
            <a:pPr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</a:pPr>
            <a:r>
              <a:rPr lang="en-GB" altLang="en-US" sz="2400"/>
              <a:t>examples: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search – the HCI book web site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not just exercises, table of contents … also search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 lvl="1">
              <a:lnSpc>
                <a:spcPct val="90000"/>
              </a:lnSpc>
            </a:pPr>
            <a:r>
              <a:rPr lang="en-GB" altLang="en-US" sz="2000"/>
              <a:t>interaction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embedded applications (e.g, puzzle square)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 lvl="1">
              <a:lnSpc>
                <a:spcPct val="90000"/>
              </a:lnSpc>
            </a:pPr>
            <a:r>
              <a:rPr lang="en-GB" altLang="en-US" sz="2000"/>
              <a:t>adaption: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e-commerce sites suggest other things to buy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>
            <a:extLst>
              <a:ext uri="{FF2B5EF4-FFF2-40B4-BE49-F238E27FC236}">
                <a16:creationId xmlns:a16="http://schemas.microsoft.com/office/drawing/2014/main" id="{B503AB19-C531-6591-9025-314950F97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362200"/>
            <a:ext cx="7315200" cy="4191000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rgbClr val="555A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1249E270-38CF-CF2A-FFE2-CC04343CE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717232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555A5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946" name="Rectangle 2">
            <a:extLst>
              <a:ext uri="{FF2B5EF4-FFF2-40B4-BE49-F238E27FC236}">
                <a16:creationId xmlns:a16="http://schemas.microsoft.com/office/drawing/2014/main" id="{CE9E9F47-7181-A1C2-4572-E38F9A92B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interacting in hypertext</a:t>
            </a:r>
            <a:br>
              <a:rPr lang="en-GB" altLang="en-US" sz="2800"/>
            </a:br>
            <a:r>
              <a:rPr lang="en-GB" altLang="en-US" sz="2800"/>
              <a:t>Professor Alan’s puzzle square</a:t>
            </a:r>
          </a:p>
        </p:txBody>
      </p:sp>
      <p:sp>
        <p:nvSpPr>
          <p:cNvPr id="82951" name="Rectangle 7">
            <a:hlinkClick r:id="rId3"/>
            <a:extLst>
              <a:ext uri="{FF2B5EF4-FFF2-40B4-BE49-F238E27FC236}">
                <a16:creationId xmlns:a16="http://schemas.microsoft.com/office/drawing/2014/main" id="{81888D44-6A09-B2A1-3A67-DFA997D01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057400"/>
            <a:ext cx="7315200" cy="381000"/>
          </a:xfrm>
          <a:prstGeom prst="rect">
            <a:avLst/>
          </a:prstGeom>
          <a:solidFill>
            <a:srgbClr val="F3FAFF"/>
          </a:solidFill>
          <a:ln w="57150" cmpd="thinThick">
            <a:solidFill>
              <a:srgbClr val="555A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950" name="Text Box 6">
            <a:hlinkClick r:id="rId3"/>
            <a:extLst>
              <a:ext uri="{FF2B5EF4-FFF2-40B4-BE49-F238E27FC236}">
                <a16:creationId xmlns:a16="http://schemas.microsoft.com/office/drawing/2014/main" id="{27F23811-7013-EF16-274F-92E2F91CC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057400"/>
            <a:ext cx="47990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8378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b="1">
                <a:solidFill>
                  <a:srgbClr val="283781"/>
                </a:solidFill>
                <a:latin typeface="Verdana" panose="020B0604030504040204" pitchFamily="34" charset="0"/>
              </a:rPr>
              <a:t>@</a:t>
            </a:r>
            <a:r>
              <a:rPr lang="en-GB" altLang="en-US" sz="1200">
                <a:latin typeface="Courier New" panose="02070309020205020404" pitchFamily="49" charset="0"/>
              </a:rPr>
              <a:t> http://www.hiraeth.com/alan/misc/game/game.html</a:t>
            </a:r>
          </a:p>
        </p:txBody>
      </p:sp>
      <p:sp>
        <p:nvSpPr>
          <p:cNvPr id="82955" name="Line 11">
            <a:extLst>
              <a:ext uri="{FF2B5EF4-FFF2-40B4-BE49-F238E27FC236}">
                <a16:creationId xmlns:a16="http://schemas.microsoft.com/office/drawing/2014/main" id="{A919D2A9-E6B2-65F2-4C9B-EDF07DB6E0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657600"/>
            <a:ext cx="762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2BCA6829-DAB0-FF6E-72A0-A6C7E3BCF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2301875" cy="657225"/>
          </a:xfrm>
          <a:prstGeom prst="rect">
            <a:avLst/>
          </a:prstGeom>
          <a:solidFill>
            <a:srgbClr val="FFCCFF"/>
          </a:solidFill>
          <a:ln w="9525">
            <a:solidFill>
              <a:srgbClr val="555A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user clicks arrows to move squares</a:t>
            </a: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id="{853B220C-97B9-C000-2332-F0F222699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1400"/>
            <a:ext cx="1752600" cy="657225"/>
          </a:xfrm>
          <a:prstGeom prst="rect">
            <a:avLst/>
          </a:prstGeom>
          <a:solidFill>
            <a:srgbClr val="FFCCFF"/>
          </a:solidFill>
          <a:ln w="9525">
            <a:solidFill>
              <a:srgbClr val="555A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icons to reset</a:t>
            </a:r>
          </a:p>
          <a:p>
            <a:r>
              <a:rPr lang="en-GB" altLang="en-US" sz="1800">
                <a:latin typeface="Verdana" panose="020B0604030504040204" pitchFamily="34" charset="0"/>
              </a:rPr>
              <a:t>arrangement</a:t>
            </a:r>
          </a:p>
        </p:txBody>
      </p:sp>
      <p:sp>
        <p:nvSpPr>
          <p:cNvPr id="82957" name="Line 13">
            <a:extLst>
              <a:ext uri="{FF2B5EF4-FFF2-40B4-BE49-F238E27FC236}">
                <a16:creationId xmlns:a16="http://schemas.microsoft.com/office/drawing/2014/main" id="{A07FC977-B87E-50BC-AB49-798D067F01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2743200"/>
            <a:ext cx="762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958" name="Line 14">
            <a:extLst>
              <a:ext uri="{FF2B5EF4-FFF2-40B4-BE49-F238E27FC236}">
                <a16:creationId xmlns:a16="http://schemas.microsoft.com/office/drawing/2014/main" id="{9FD677AB-40A7-5D02-9B6A-DFE5707887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3200400"/>
            <a:ext cx="609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959" name="Text Box 15">
            <a:extLst>
              <a:ext uri="{FF2B5EF4-FFF2-40B4-BE49-F238E27FC236}">
                <a16:creationId xmlns:a16="http://schemas.microsoft.com/office/drawing/2014/main" id="{5BD618AF-AE5A-267B-B3BC-5B79064C1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19800"/>
            <a:ext cx="1752600" cy="657225"/>
          </a:xfrm>
          <a:prstGeom prst="rect">
            <a:avLst/>
          </a:prstGeom>
          <a:solidFill>
            <a:srgbClr val="FFCCFF"/>
          </a:solidFill>
          <a:ln w="9525">
            <a:solidFill>
              <a:srgbClr val="555A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hot links to</a:t>
            </a:r>
            <a:br>
              <a:rPr lang="en-GB" altLang="en-US" sz="1800">
                <a:latin typeface="Verdana" panose="020B0604030504040204" pitchFamily="34" charset="0"/>
              </a:rPr>
            </a:br>
            <a:r>
              <a:rPr lang="en-GB" altLang="en-US" sz="1800">
                <a:latin typeface="Verdana" panose="020B0604030504040204" pitchFamily="34" charset="0"/>
              </a:rPr>
              <a:t>other puzzles</a:t>
            </a:r>
          </a:p>
        </p:txBody>
      </p:sp>
      <p:sp>
        <p:nvSpPr>
          <p:cNvPr id="82960" name="Line 16">
            <a:extLst>
              <a:ext uri="{FF2B5EF4-FFF2-40B4-BE49-F238E27FC236}">
                <a16:creationId xmlns:a16="http://schemas.microsoft.com/office/drawing/2014/main" id="{B5243862-E86D-9859-FAA0-1C6CE5F65D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4800600"/>
            <a:ext cx="99060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961" name="Line 17">
            <a:extLst>
              <a:ext uri="{FF2B5EF4-FFF2-40B4-BE49-F238E27FC236}">
                <a16:creationId xmlns:a16="http://schemas.microsoft.com/office/drawing/2014/main" id="{C0ECBEBF-776E-BE16-FFB4-754CA76999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791200"/>
            <a:ext cx="6858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6C1AFB2-5779-A0A7-4601-12DD82A5D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delivery technology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C913CBB-3B38-AFAD-4CCD-939E37C57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on the computer</a:t>
            </a:r>
          </a:p>
          <a:p>
            <a:pPr lvl="1"/>
            <a:r>
              <a:rPr lang="en-GB" altLang="en-US" sz="2000"/>
              <a:t>help systems installed on hard disk with applications </a:t>
            </a:r>
          </a:p>
          <a:p>
            <a:pPr lvl="1"/>
            <a:r>
              <a:rPr lang="en-GB" altLang="en-US" sz="2000"/>
              <a:t>CD-ROM or DVD based hypermedia</a:t>
            </a:r>
          </a:p>
          <a:p>
            <a:pPr lvl="1"/>
            <a:endParaRPr lang="en-GB" altLang="en-US" sz="1000"/>
          </a:p>
          <a:p>
            <a:r>
              <a:rPr lang="en-GB" altLang="en-US" sz="2400"/>
              <a:t>on the web</a:t>
            </a:r>
          </a:p>
          <a:p>
            <a:pPr lvl="1"/>
            <a:r>
              <a:rPr lang="en-GB" altLang="en-US" sz="2000"/>
              <a:t>really ubiquitous!</a:t>
            </a:r>
          </a:p>
          <a:p>
            <a:pPr lvl="2"/>
            <a:r>
              <a:rPr lang="en-GB" altLang="en-US" sz="1800"/>
              <a:t>in many countries, near universal internet access</a:t>
            </a:r>
          </a:p>
          <a:p>
            <a:pPr lvl="1"/>
            <a:r>
              <a:rPr lang="en-GB" altLang="en-US" sz="2000"/>
              <a:t>not just web pages!</a:t>
            </a:r>
          </a:p>
          <a:p>
            <a:pPr lvl="2"/>
            <a:r>
              <a:rPr lang="en-GB" altLang="en-US" sz="1800"/>
              <a:t>e.g. many applications have web-base documentation</a:t>
            </a:r>
          </a:p>
          <a:p>
            <a:pPr lvl="2"/>
            <a:endParaRPr lang="en-GB" altLang="en-US" sz="1000"/>
          </a:p>
          <a:p>
            <a:r>
              <a:rPr lang="en-GB" altLang="en-US" sz="2400"/>
              <a:t>… and on the move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8B800FBF-E92D-9650-495F-9E350BF7A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delivery (ctd) … on the move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7F62D297-7142-E525-B432-3FC605103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platforms</a:t>
            </a:r>
          </a:p>
          <a:p>
            <a:pPr lvl="1"/>
            <a:r>
              <a:rPr lang="en-GB" altLang="en-US" sz="2000"/>
              <a:t>mobile phones, PDAs, laptop computers</a:t>
            </a:r>
          </a:p>
          <a:p>
            <a:pPr lvl="1"/>
            <a:endParaRPr lang="en-GB" altLang="en-US" sz="1000"/>
          </a:p>
          <a:p>
            <a:r>
              <a:rPr lang="en-GB" altLang="en-US" sz="2400"/>
              <a:t>delivery</a:t>
            </a:r>
          </a:p>
          <a:p>
            <a:pPr lvl="1"/>
            <a:r>
              <a:rPr lang="en-GB" altLang="en-US" sz="2000"/>
              <a:t>CD-ROM or DVD (like desktop)</a:t>
            </a:r>
          </a:p>
          <a:p>
            <a:pPr lvl="1"/>
            <a:r>
              <a:rPr lang="en-GB" altLang="en-US" sz="2000"/>
              <a:t>cached content (e.g. AvantGo)</a:t>
            </a:r>
          </a:p>
          <a:p>
            <a:pPr lvl="1"/>
            <a:r>
              <a:rPr lang="en-GB" altLang="en-US" sz="2000"/>
              <a:t>WiFi access points or mobile phone networks</a:t>
            </a:r>
          </a:p>
          <a:p>
            <a:pPr lvl="1"/>
            <a:r>
              <a:rPr lang="en-GB" altLang="en-US" sz="2000"/>
              <a:t>WAP – for mobile phone, tiny web-like pages</a:t>
            </a:r>
          </a:p>
          <a:p>
            <a:pPr lvl="1"/>
            <a:endParaRPr lang="en-GB" altLang="en-US" sz="1000"/>
          </a:p>
          <a:p>
            <a:r>
              <a:rPr lang="en-GB" altLang="en-US" sz="2400"/>
              <a:t>context – who and where</a:t>
            </a:r>
          </a:p>
          <a:p>
            <a:pPr lvl="1"/>
            <a:r>
              <a:rPr lang="en-GB" altLang="en-US" sz="2000"/>
              <a:t>tourist guides, directed advertising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3E9E39F-6FDE-6375-C3BF-0ABABBF1E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application areas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5582E2F-064A-67B8-2A43-4A4ABA259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rapid prototyping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create live storyboards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mock-up interaction using links</a:t>
            </a:r>
          </a:p>
          <a:p>
            <a:pPr lvl="1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/>
              <a:t>help and documentation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allows hierarchical contents, keyword search or browsing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just in time learning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what you want when you want it</a:t>
            </a:r>
          </a:p>
          <a:p>
            <a:pPr lvl="2">
              <a:lnSpc>
                <a:spcPct val="90000"/>
              </a:lnSpc>
              <a:buFontTx/>
              <a:buChar char=" "/>
            </a:pPr>
            <a:r>
              <a:rPr lang="en-GB" altLang="en-US" sz="1800"/>
              <a:t>(e.g. technical manual for a photocopier)</a:t>
            </a:r>
          </a:p>
          <a:p>
            <a:pPr lvl="3">
              <a:lnSpc>
                <a:spcPct val="90000"/>
              </a:lnSpc>
            </a:pPr>
            <a:r>
              <a:rPr lang="en-GB" altLang="en-US" sz="1600"/>
              <a:t>technical words linked to their definition in a glossary</a:t>
            </a:r>
          </a:p>
          <a:p>
            <a:pPr lvl="3">
              <a:lnSpc>
                <a:spcPct val="90000"/>
              </a:lnSpc>
            </a:pPr>
            <a:r>
              <a:rPr lang="en-GB" altLang="en-US" sz="1600"/>
              <a:t>links between similar photocopiers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42CFB35-18E4-6801-DAE3-8BB567F96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application areas (ctd)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69946D7-4E3B-A701-CF26-BC71831C4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education</a:t>
            </a:r>
          </a:p>
          <a:p>
            <a:pPr lvl="1"/>
            <a:r>
              <a:rPr lang="en-GB" altLang="en-US" sz="2000"/>
              <a:t>animation and graphics allow students to see things happen</a:t>
            </a:r>
          </a:p>
          <a:p>
            <a:pPr lvl="1"/>
            <a:r>
              <a:rPr lang="en-GB" altLang="en-US" sz="2000"/>
              <a:t>sound adds atmosphere and means diagrams can be looked at while hearing explanation   </a:t>
            </a:r>
          </a:p>
          <a:p>
            <a:pPr lvl="1"/>
            <a:r>
              <a:rPr lang="en-GB" altLang="en-US" sz="2000"/>
              <a:t>non-linear structure allows students to explore at their own pace</a:t>
            </a:r>
          </a:p>
          <a:p>
            <a:pPr lvl="1"/>
            <a:r>
              <a:rPr lang="en-GB" altLang="en-US" sz="2000"/>
              <a:t>e-learning</a:t>
            </a:r>
          </a:p>
          <a:p>
            <a:pPr lvl="2"/>
            <a:r>
              <a:rPr lang="en-GB" altLang="en-US" sz="1800"/>
              <a:t>letting education out of the classroom!!</a:t>
            </a:r>
          </a:p>
          <a:p>
            <a:pPr lvl="2"/>
            <a:r>
              <a:rPr lang="en-GB" altLang="en-US" sz="1800"/>
              <a:t>e.g. eClass</a:t>
            </a:r>
          </a:p>
          <a:p>
            <a:pPr lvl="1"/>
            <a:endParaRPr lang="en-GB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1ED333C8-BBE4-C173-5C7F-66150767E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eClass   </a:t>
            </a:r>
            <a:r>
              <a:rPr lang="en-GB" altLang="en-US" sz="2800"/>
              <a:t>(formerly Classroom 2000)</a:t>
            </a:r>
            <a:endParaRPr lang="en-GB" altLang="en-US"/>
          </a:p>
        </p:txBody>
      </p:sp>
      <p:pic>
        <p:nvPicPr>
          <p:cNvPr id="84995" name="Picture 3">
            <a:extLst>
              <a:ext uri="{FF2B5EF4-FFF2-40B4-BE49-F238E27FC236}">
                <a16:creationId xmlns:a16="http://schemas.microsoft.com/office/drawing/2014/main" id="{18FD9839-88BB-3804-D5F7-F3420B77E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68538"/>
            <a:ext cx="3733800" cy="260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000" name="Text Box 8">
            <a:extLst>
              <a:ext uri="{FF2B5EF4-FFF2-40B4-BE49-F238E27FC236}">
                <a16:creationId xmlns:a16="http://schemas.microsoft.com/office/drawing/2014/main" id="{B536EA0C-0051-BF36-E9E3-8FCF6D3CE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24939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an ordinary lecture?</a:t>
            </a:r>
          </a:p>
        </p:txBody>
      </p:sp>
      <p:grpSp>
        <p:nvGrpSpPr>
          <p:cNvPr id="85004" name="Group 12">
            <a:extLst>
              <a:ext uri="{FF2B5EF4-FFF2-40B4-BE49-F238E27FC236}">
                <a16:creationId xmlns:a16="http://schemas.microsoft.com/office/drawing/2014/main" id="{7BB5DE61-F41A-D34B-34C6-50EDE1F057F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657600"/>
            <a:ext cx="5638800" cy="2933700"/>
            <a:chOff x="384" y="2304"/>
            <a:chExt cx="3552" cy="1848"/>
          </a:xfrm>
        </p:grpSpPr>
        <p:pic>
          <p:nvPicPr>
            <p:cNvPr id="84998" name="Picture 6">
              <a:extLst>
                <a:ext uri="{FF2B5EF4-FFF2-40B4-BE49-F238E27FC236}">
                  <a16:creationId xmlns:a16="http://schemas.microsoft.com/office/drawing/2014/main" id="{2E820AB0-6ED8-0993-B599-DFD502BA38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2304"/>
              <a:ext cx="2160" cy="1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001" name="Text Box 9">
              <a:extLst>
                <a:ext uri="{FF2B5EF4-FFF2-40B4-BE49-F238E27FC236}">
                  <a16:creationId xmlns:a16="http://schemas.microsoft.com/office/drawing/2014/main" id="{11BF8E4A-3102-E6BE-8637-5F0C3B200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744"/>
              <a:ext cx="1584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slides, pen marks, video are ‘captured’</a:t>
              </a:r>
            </a:p>
          </p:txBody>
        </p:sp>
      </p:grpSp>
      <p:grpSp>
        <p:nvGrpSpPr>
          <p:cNvPr id="85003" name="Group 11">
            <a:extLst>
              <a:ext uri="{FF2B5EF4-FFF2-40B4-BE49-F238E27FC236}">
                <a16:creationId xmlns:a16="http://schemas.microsoft.com/office/drawing/2014/main" id="{E740F5B6-4CFE-AF73-D9DB-21569FE31852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752600"/>
            <a:ext cx="4114800" cy="3848100"/>
            <a:chOff x="3168" y="1104"/>
            <a:chExt cx="2592" cy="2424"/>
          </a:xfrm>
        </p:grpSpPr>
        <p:pic>
          <p:nvPicPr>
            <p:cNvPr id="84999" name="Picture 7">
              <a:extLst>
                <a:ext uri="{FF2B5EF4-FFF2-40B4-BE49-F238E27FC236}">
                  <a16:creationId xmlns:a16="http://schemas.microsoft.com/office/drawing/2014/main" id="{F09C0248-1D6D-B136-2B0A-E6B6D52BD2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104"/>
              <a:ext cx="2160" cy="2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002" name="Text Box 10">
              <a:extLst>
                <a:ext uri="{FF2B5EF4-FFF2-40B4-BE49-F238E27FC236}">
                  <a16:creationId xmlns:a16="http://schemas.microsoft.com/office/drawing/2014/main" id="{7BB11E1F-2AE9-6C36-12AF-7BA65B71F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3120"/>
              <a:ext cx="1824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... available later through web interface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E5E76ED2-2068-0B6A-803C-04E4419649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finding things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8D741DA-1BFE-EBEE-1E97-5B717CD76C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GB" altLang="en-US"/>
              <a:t>lost in hyperspace</a:t>
            </a:r>
            <a:br>
              <a:rPr lang="en-GB" altLang="en-US"/>
            </a:br>
            <a:r>
              <a:rPr lang="en-GB" altLang="en-US"/>
              <a:t>structure and navigation</a:t>
            </a:r>
            <a:br>
              <a:rPr lang="en-GB" altLang="en-US"/>
            </a:br>
            <a:r>
              <a:rPr lang="en-GB" altLang="en-US"/>
              <a:t>history and bookmarks</a:t>
            </a:r>
            <a:br>
              <a:rPr lang="en-GB" altLang="en-US"/>
            </a:br>
            <a:r>
              <a:rPr lang="en-GB" altLang="en-US"/>
              <a:t>indices, directories and 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FCDA082-0C07-3818-2EBD-20BB762CA8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hypertext, multimedia </a:t>
            </a:r>
            <a:br>
              <a:rPr lang="en-GB" altLang="en-US"/>
            </a:br>
            <a:r>
              <a:rPr lang="en-GB" altLang="en-US"/>
              <a:t>and the world-wide web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D1F08FF-57EA-2EC7-3B4A-0E5BE54DF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400" dirty="0"/>
          </a:p>
          <a:p>
            <a:r>
              <a:rPr lang="en-GB" altLang="en-US" sz="2400" dirty="0"/>
              <a:t>understanding hypertext</a:t>
            </a:r>
          </a:p>
          <a:p>
            <a:pPr lvl="1"/>
            <a:r>
              <a:rPr lang="en-GB" altLang="en-US" sz="2000" dirty="0"/>
              <a:t>text escapes linearity, words and the page</a:t>
            </a:r>
          </a:p>
          <a:p>
            <a:r>
              <a:rPr lang="en-GB" altLang="en-US" sz="2400" dirty="0"/>
              <a:t>finding things</a:t>
            </a:r>
          </a:p>
          <a:p>
            <a:pPr lvl="1"/>
            <a:r>
              <a:rPr lang="en-GB" altLang="en-US" sz="2000" dirty="0"/>
              <a:t>navigating hyperspace</a:t>
            </a:r>
          </a:p>
          <a:p>
            <a:r>
              <a:rPr lang="en-GB" altLang="en-US" sz="2400" dirty="0"/>
              <a:t>web technology</a:t>
            </a:r>
          </a:p>
          <a:p>
            <a:pPr lvl="1"/>
            <a:r>
              <a:rPr lang="en-GB" altLang="en-US" sz="2000" dirty="0"/>
              <a:t>how it all works</a:t>
            </a:r>
          </a:p>
          <a:p>
            <a:r>
              <a:rPr lang="en-GB" altLang="en-US" sz="2400" dirty="0"/>
              <a:t>web content</a:t>
            </a:r>
          </a:p>
          <a:p>
            <a:pPr lvl="1"/>
            <a:r>
              <a:rPr lang="en-GB" altLang="en-US" sz="2000" dirty="0"/>
              <a:t>static: unchanging pictures and text</a:t>
            </a:r>
          </a:p>
          <a:p>
            <a:pPr lvl="1"/>
            <a:r>
              <a:rPr lang="en-GB" altLang="en-US" sz="2000" dirty="0"/>
              <a:t>dynamic: interaction and applications on the web</a:t>
            </a:r>
          </a:p>
        </p:txBody>
      </p:sp>
      <p:sp>
        <p:nvSpPr>
          <p:cNvPr id="38917" name="Text Box 5">
            <a:hlinkClick r:id="rId2" action="ppaction://hlinksldjump"/>
            <a:extLst>
              <a:ext uri="{FF2B5EF4-FFF2-40B4-BE49-F238E27FC236}">
                <a16:creationId xmlns:a16="http://schemas.microsoft.com/office/drawing/2014/main" id="{2C224B21-AEF2-0A8E-6F39-2D2EC7C8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433638"/>
            <a:ext cx="3975100" cy="461962"/>
          </a:xfrm>
          <a:prstGeom prst="rect">
            <a:avLst/>
          </a:prstGeom>
          <a:solidFill>
            <a:srgbClr val="F3F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u="sng" dirty="0">
                <a:solidFill>
                  <a:schemeClr val="accent2"/>
                </a:solidFill>
                <a:latin typeface="Verdana" panose="020B0604030504040204" pitchFamily="34" charset="0"/>
              </a:rPr>
              <a:t>understanding hypertext</a:t>
            </a:r>
          </a:p>
        </p:txBody>
      </p:sp>
      <p:sp>
        <p:nvSpPr>
          <p:cNvPr id="38923" name="Text Box 11">
            <a:hlinkClick r:id="rId3" action="ppaction://hlinksldjump"/>
            <a:extLst>
              <a:ext uri="{FF2B5EF4-FFF2-40B4-BE49-F238E27FC236}">
                <a16:creationId xmlns:a16="http://schemas.microsoft.com/office/drawing/2014/main" id="{5FFE3878-AD91-0389-AFC3-4E88F86FF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1838"/>
            <a:ext cx="2278063" cy="461962"/>
          </a:xfrm>
          <a:prstGeom prst="rect">
            <a:avLst/>
          </a:prstGeom>
          <a:solidFill>
            <a:srgbClr val="F3F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u="sng" dirty="0">
                <a:solidFill>
                  <a:schemeClr val="accent2"/>
                </a:solidFill>
                <a:latin typeface="Verdana" panose="020B0604030504040204" pitchFamily="34" charset="0"/>
              </a:rPr>
              <a:t>finding things</a:t>
            </a:r>
          </a:p>
        </p:txBody>
      </p:sp>
      <p:sp>
        <p:nvSpPr>
          <p:cNvPr id="38924" name="Text Box 12">
            <a:hlinkClick r:id="rId4" action="ppaction://hlinksldjump"/>
            <a:extLst>
              <a:ext uri="{FF2B5EF4-FFF2-40B4-BE49-F238E27FC236}">
                <a16:creationId xmlns:a16="http://schemas.microsoft.com/office/drawing/2014/main" id="{7AFE9859-03AF-8B43-5B83-3F9599678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110038"/>
            <a:ext cx="2587625" cy="461962"/>
          </a:xfrm>
          <a:prstGeom prst="rect">
            <a:avLst/>
          </a:prstGeom>
          <a:solidFill>
            <a:srgbClr val="F3F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u="sng" dirty="0">
                <a:solidFill>
                  <a:schemeClr val="accent2"/>
                </a:solidFill>
                <a:latin typeface="Verdana" panose="020B0604030504040204" pitchFamily="34" charset="0"/>
              </a:rPr>
              <a:t>web technology</a:t>
            </a:r>
          </a:p>
        </p:txBody>
      </p:sp>
      <p:sp>
        <p:nvSpPr>
          <p:cNvPr id="38926" name="Text Box 14">
            <a:hlinkClick r:id="rId5" action="ppaction://hlinksldjump"/>
            <a:extLst>
              <a:ext uri="{FF2B5EF4-FFF2-40B4-BE49-F238E27FC236}">
                <a16:creationId xmlns:a16="http://schemas.microsoft.com/office/drawing/2014/main" id="{6E3999CB-9830-E1DA-8E46-5D135952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313363"/>
            <a:ext cx="985838" cy="401637"/>
          </a:xfrm>
          <a:prstGeom prst="rect">
            <a:avLst/>
          </a:prstGeom>
          <a:solidFill>
            <a:srgbClr val="F3F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u="sng" dirty="0">
                <a:solidFill>
                  <a:schemeClr val="accent2"/>
                </a:solidFill>
                <a:latin typeface="Verdana" panose="020B0604030504040204" pitchFamily="34" charset="0"/>
              </a:rPr>
              <a:t>static:</a:t>
            </a:r>
          </a:p>
        </p:txBody>
      </p:sp>
      <p:sp>
        <p:nvSpPr>
          <p:cNvPr id="38927" name="Text Box 15">
            <a:hlinkClick r:id="rId6" action="ppaction://hlinksldjump"/>
            <a:extLst>
              <a:ext uri="{FF2B5EF4-FFF2-40B4-BE49-F238E27FC236}">
                <a16:creationId xmlns:a16="http://schemas.microsoft.com/office/drawing/2014/main" id="{BA65F509-C958-2B8E-65F2-FB29EA10E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715000"/>
            <a:ext cx="1371600" cy="401638"/>
          </a:xfrm>
          <a:prstGeom prst="rect">
            <a:avLst/>
          </a:prstGeom>
          <a:solidFill>
            <a:srgbClr val="F3FA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u="sng" dirty="0">
                <a:solidFill>
                  <a:schemeClr val="accent2"/>
                </a:solidFill>
                <a:latin typeface="Verdana" panose="020B0604030504040204" pitchFamily="34" charset="0"/>
              </a:rPr>
              <a:t>dynamic: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1FE40E7-818F-CA99-A02C-384DFD59C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lost in hyperspace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7DE994D-7E59-AEDB-A94E-D6626618F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non-linear structure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very powerful …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but potentially confusing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400"/>
              <a:t>two aspects of lostness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cognition and content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fragmentary information – no integration … confusion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navigation and structure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hyperlinks move across structure – where am I?</a:t>
            </a:r>
          </a:p>
          <a:p>
            <a:pPr lvl="2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400"/>
              <a:t>no easy solutions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but good design helps!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99A8B6A-EEB7-A6A9-3444-4FC8324E7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structure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C6EB661-2847-3466-6C5D-8D7C50D4F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ideas for structure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task analysis to for activities and processes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existing paper or organisational structures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going non-linear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paper and organisation single structure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hypertext – multiple structures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problems with common material, inconsistencies etc.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clarity of cross structure links v. important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scent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do hot spots for links make it clear where they are going to??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438B9E9-F56D-EBA5-E713-C0EE16BAB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making navigation easier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62201B2-2B60-B119-8287-AD33032D8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maps</a:t>
            </a:r>
          </a:p>
          <a:p>
            <a:pPr lvl="1"/>
            <a:r>
              <a:rPr lang="en-GB" altLang="en-US" sz="2000"/>
              <a:t>give an overview of the structure</a:t>
            </a:r>
          </a:p>
          <a:p>
            <a:pPr lvl="1"/>
            <a:r>
              <a:rPr lang="en-GB" altLang="en-US" sz="2000"/>
              <a:t>show current location – you are here!</a:t>
            </a:r>
          </a:p>
          <a:p>
            <a:r>
              <a:rPr lang="en-GB" altLang="en-US" sz="2400"/>
              <a:t>recommended routes</a:t>
            </a:r>
          </a:p>
          <a:p>
            <a:pPr lvl="1"/>
            <a:r>
              <a:rPr lang="en-GB" altLang="en-US" sz="2000"/>
              <a:t>guided tour or bus tour metaphor</a:t>
            </a:r>
          </a:p>
          <a:p>
            <a:pPr lvl="1"/>
            <a:r>
              <a:rPr lang="en-GB" altLang="en-US" sz="2000"/>
              <a:t>linear path through non-linear structure</a:t>
            </a:r>
          </a:p>
          <a:p>
            <a:r>
              <a:rPr lang="en-GB" altLang="en-US" sz="2400"/>
              <a:t>levels of access</a:t>
            </a:r>
          </a:p>
          <a:p>
            <a:pPr lvl="1"/>
            <a:r>
              <a:rPr lang="en-GB" altLang="en-US" sz="2000"/>
              <a:t>summary then progressive depth</a:t>
            </a:r>
          </a:p>
          <a:p>
            <a:r>
              <a:rPr lang="en-GB" altLang="en-US" sz="2400"/>
              <a:t>supporting printing!</a:t>
            </a:r>
          </a:p>
          <a:p>
            <a:pPr lvl="1"/>
            <a:r>
              <a:rPr lang="en-GB" altLang="en-US" sz="2000"/>
              <a:t>needs linearised content,  links back to source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45350A8-C665-49DA-78FB-C566AD741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history, bookmarks, etc.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A8DA2F7-E0DC-912D-8B0B-11E4F5A23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revisiting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‘hub and spoke’ access – click-back-click-back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lots of revisiting of pages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‘back’ is 30% of all browser navigation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but multi-step back and history used less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bookmarks and favourites for longer term revisiting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deep links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bookmarks and external links – into heart of site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are pages self explanatory?  what site? where in it?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e.g. breadcrumbs for context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frames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difficult to bookmark, search and link to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but some good reasons for use (see </a:t>
            </a:r>
            <a:r>
              <a:rPr lang="en-GB" altLang="en-US" sz="1800">
                <a:hlinkClick r:id="rId2"/>
              </a:rPr>
              <a:t>/e3/online/frames/</a:t>
            </a:r>
            <a:r>
              <a:rPr lang="en-GB" altLang="en-US" sz="180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45C8AE7-936F-BE23-FC66-1C9F4C96F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indices, directories and search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187E091-9E41-B28C-E0AC-22187FE0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index</a:t>
            </a:r>
          </a:p>
          <a:p>
            <a:pPr lvl="1"/>
            <a:r>
              <a:rPr lang="en-GB" altLang="en-US" sz="2000"/>
              <a:t>often found ion help, documentation, … even books</a:t>
            </a:r>
          </a:p>
          <a:p>
            <a:pPr lvl="1"/>
            <a:r>
              <a:rPr lang="en-GB" altLang="en-US" sz="2000"/>
              <a:t>selective: not an exhaustive list of words used</a:t>
            </a:r>
          </a:p>
          <a:p>
            <a:r>
              <a:rPr lang="en-GB" altLang="en-US" sz="2400"/>
              <a:t>directories</a:t>
            </a:r>
          </a:p>
          <a:p>
            <a:pPr lvl="1"/>
            <a:r>
              <a:rPr lang="en-GB" altLang="en-US" sz="2000"/>
              <a:t>on web index would be huge! so hand chosen sites</a:t>
            </a:r>
          </a:p>
          <a:p>
            <a:pPr lvl="2"/>
            <a:r>
              <a:rPr lang="en-GB" altLang="en-US" sz="1800"/>
              <a:t>e.g. </a:t>
            </a:r>
            <a:r>
              <a:rPr lang="en-GB" altLang="en-US" sz="1800">
                <a:hlinkClick r:id="rId2"/>
              </a:rPr>
              <a:t>open directory project</a:t>
            </a:r>
            <a:r>
              <a:rPr lang="en-GB" altLang="en-US" sz="1800"/>
              <a:t>, </a:t>
            </a:r>
            <a:r>
              <a:rPr lang="en-GB" altLang="en-US" sz="1800">
                <a:hlinkClick r:id="rId3"/>
              </a:rPr>
              <a:t>Yahoo!</a:t>
            </a:r>
            <a:endParaRPr lang="en-GB" altLang="en-US" sz="1800"/>
          </a:p>
          <a:p>
            <a:r>
              <a:rPr lang="en-GB" altLang="en-US" sz="2400"/>
              <a:t>web search engines</a:t>
            </a:r>
          </a:p>
          <a:p>
            <a:pPr lvl="1"/>
            <a:r>
              <a:rPr lang="en-GB" altLang="en-US" sz="2000"/>
              <a:t>‘crawl’ the web following links from page to page</a:t>
            </a:r>
          </a:p>
          <a:p>
            <a:pPr lvl="1"/>
            <a:r>
              <a:rPr lang="en-GB" altLang="en-US" sz="2000"/>
              <a:t>build full word index </a:t>
            </a:r>
            <a:r>
              <a:rPr lang="en-GB" altLang="en-US" sz="1800"/>
              <a:t>(but ignore common ‘stop’ words)</a:t>
            </a:r>
          </a:p>
          <a:p>
            <a:pPr lvl="1"/>
            <a:r>
              <a:rPr lang="en-GB" altLang="en-US" sz="1800"/>
              <a:t>looks up in index when you enter keywords to find pages</a:t>
            </a:r>
            <a:endParaRPr lang="en-GB" altLang="en-US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0B17D9FA-9312-C74E-F9CE-8176B3C14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complex search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E7E93B3B-A982-ED1D-FC15-AED29B5F8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too many pages for single word …</a:t>
            </a:r>
            <a:br>
              <a:rPr lang="en-GB" altLang="en-US" sz="2000"/>
            </a:br>
            <a:r>
              <a:rPr lang="en-GB" altLang="en-US" sz="2000"/>
              <a:t>		need to be more selective:</a:t>
            </a:r>
          </a:p>
          <a:p>
            <a:r>
              <a:rPr lang="en-GB" altLang="en-US" sz="2000"/>
              <a:t>Boolean search</a:t>
            </a:r>
          </a:p>
          <a:p>
            <a:pPr lvl="1"/>
            <a:r>
              <a:rPr lang="en-GB" altLang="en-US" sz="1800"/>
              <a:t>combine words with logic:  </a:t>
            </a:r>
            <a:r>
              <a:rPr lang="en-GB" altLang="en-US" sz="1600"/>
              <a:t>e.g. ‘engine AND NOT car’</a:t>
            </a:r>
          </a:p>
          <a:p>
            <a:r>
              <a:rPr lang="en-GB" altLang="en-US" sz="2000"/>
              <a:t>link structure</a:t>
            </a:r>
          </a:p>
          <a:p>
            <a:pPr lvl="1"/>
            <a:r>
              <a:rPr lang="en-GB" altLang="en-US" sz="1800"/>
              <a:t>Google uses richness of in and out links to rank pages</a:t>
            </a:r>
          </a:p>
          <a:p>
            <a:r>
              <a:rPr lang="en-GB" altLang="en-US" sz="2000"/>
              <a:t>recommender systems</a:t>
            </a:r>
          </a:p>
          <a:p>
            <a:pPr lvl="1"/>
            <a:r>
              <a:rPr lang="en-GB" altLang="en-US" sz="1800"/>
              <a:t>use other people’s choices to guide other people</a:t>
            </a:r>
          </a:p>
          <a:p>
            <a:r>
              <a:rPr lang="en-GB" altLang="en-US" sz="2000"/>
              <a:t>being search engine friendly</a:t>
            </a:r>
          </a:p>
          <a:p>
            <a:pPr lvl="1"/>
            <a:r>
              <a:rPr lang="en-GB" altLang="en-US" sz="1800"/>
              <a:t>add ‘Meta’ tags, relevant title, keywords, description</a:t>
            </a:r>
          </a:p>
          <a:p>
            <a:pPr lvl="1"/>
            <a:r>
              <a:rPr lang="en-GB" altLang="en-US" sz="1800"/>
              <a:t>hard to index generated pages … the hidden web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6AA5C16-3583-A24E-66C3-B75C14533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finding research literature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86F2806-895D-E1A9-ECC8-521276907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r>
              <a:rPr lang="en-GB" altLang="en-US" sz="2000"/>
              <a:t>special portals and search sites:</a:t>
            </a:r>
            <a:br>
              <a:rPr lang="en-GB" altLang="en-US" sz="2000"/>
            </a:br>
            <a:r>
              <a:rPr lang="en-GB" altLang="en-US" sz="2000"/>
              <a:t>		e.g. citeseer &lt;</a:t>
            </a:r>
            <a:r>
              <a:rPr lang="en-GB" altLang="en-US" sz="2000" u="sng">
                <a:solidFill>
                  <a:schemeClr val="accent2"/>
                </a:solidFill>
                <a:hlinkClick r:id="rId2"/>
              </a:rPr>
              <a:t>citeseer.nj.nec.com</a:t>
            </a:r>
            <a:r>
              <a:rPr lang="en-GB" altLang="en-US" sz="2000"/>
              <a:t>&gt;</a:t>
            </a:r>
          </a:p>
          <a:p>
            <a:pPr lvl="1"/>
            <a:r>
              <a:rPr lang="en-GB" altLang="en-US" sz="1800"/>
              <a:t>searches web for papers</a:t>
            </a:r>
          </a:p>
          <a:p>
            <a:pPr lvl="1"/>
            <a:r>
              <a:rPr lang="en-GB" altLang="en-US" sz="1800"/>
              <a:t>scans the papers for bibliography</a:t>
            </a:r>
          </a:p>
          <a:p>
            <a:pPr lvl="1"/>
            <a:r>
              <a:rPr lang="en-GB" altLang="en-US" sz="1800"/>
              <a:t>uses this to build up citation index</a:t>
            </a:r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02548E23-4A82-28EB-0D41-25A0456A8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205" name="Group 5">
            <a:extLst>
              <a:ext uri="{FF2B5EF4-FFF2-40B4-BE49-F238E27FC236}">
                <a16:creationId xmlns:a16="http://schemas.microsoft.com/office/drawing/2014/main" id="{64D5B9E8-206E-4A1E-05E4-B937D6F8E18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43000" y="4267200"/>
            <a:ext cx="2786063" cy="1984375"/>
            <a:chOff x="960" y="1488"/>
            <a:chExt cx="3504" cy="2496"/>
          </a:xfrm>
        </p:grpSpPr>
        <p:sp>
          <p:nvSpPr>
            <p:cNvPr id="51206" name="Rectangle 6">
              <a:extLst>
                <a:ext uri="{FF2B5EF4-FFF2-40B4-BE49-F238E27FC236}">
                  <a16:creationId xmlns:a16="http://schemas.microsoft.com/office/drawing/2014/main" id="{6C9F318E-C508-01F4-D045-35C32AEF8A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60" y="1488"/>
              <a:ext cx="3504" cy="24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07" name="AutoShape 7">
              <a:extLst>
                <a:ext uri="{FF2B5EF4-FFF2-40B4-BE49-F238E27FC236}">
                  <a16:creationId xmlns:a16="http://schemas.microsoft.com/office/drawing/2014/main" id="{F3990A3C-1933-5676-352C-23806B926F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84" y="1536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08" name="AutoShape 8">
              <a:extLst>
                <a:ext uri="{FF2B5EF4-FFF2-40B4-BE49-F238E27FC236}">
                  <a16:creationId xmlns:a16="http://schemas.microsoft.com/office/drawing/2014/main" id="{1925E598-FA62-FB2F-6667-6808047C51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44" y="2016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09" name="AutoShape 9">
              <a:extLst>
                <a:ext uri="{FF2B5EF4-FFF2-40B4-BE49-F238E27FC236}">
                  <a16:creationId xmlns:a16="http://schemas.microsoft.com/office/drawing/2014/main" id="{F6451014-5734-C726-DC28-277C08964B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56" y="2544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0" name="AutoShape 10">
              <a:extLst>
                <a:ext uri="{FF2B5EF4-FFF2-40B4-BE49-F238E27FC236}">
                  <a16:creationId xmlns:a16="http://schemas.microsoft.com/office/drawing/2014/main" id="{375DEB1F-0E95-5DA0-7761-28D11EB2C6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8" y="3168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1" name="Line 11">
              <a:extLst>
                <a:ext uri="{FF2B5EF4-FFF2-40B4-BE49-F238E27FC236}">
                  <a16:creationId xmlns:a16="http://schemas.microsoft.com/office/drawing/2014/main" id="{AA9A039F-A5D7-3B44-EBAF-A6860AC66A5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352" y="1968"/>
              <a:ext cx="1632" cy="48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12" name="Line 12">
              <a:extLst>
                <a:ext uri="{FF2B5EF4-FFF2-40B4-BE49-F238E27FC236}">
                  <a16:creationId xmlns:a16="http://schemas.microsoft.com/office/drawing/2014/main" id="{2CE41D67-719A-8AF7-69E7-FD96D25DED0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824" y="2544"/>
              <a:ext cx="2256" cy="432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13" name="Line 13">
              <a:extLst>
                <a:ext uri="{FF2B5EF4-FFF2-40B4-BE49-F238E27FC236}">
                  <a16:creationId xmlns:a16="http://schemas.microsoft.com/office/drawing/2014/main" id="{FB440001-AD1F-F195-F934-617BA8A5CE4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3024" y="2640"/>
              <a:ext cx="1152" cy="624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214" name="Group 14">
            <a:extLst>
              <a:ext uri="{FF2B5EF4-FFF2-40B4-BE49-F238E27FC236}">
                <a16:creationId xmlns:a16="http://schemas.microsoft.com/office/drawing/2014/main" id="{CBCB58DB-BD52-D900-F4E8-EB208DDF0E8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29200" y="4191000"/>
            <a:ext cx="2933700" cy="1944688"/>
            <a:chOff x="1632" y="1440"/>
            <a:chExt cx="3840" cy="2544"/>
          </a:xfrm>
        </p:grpSpPr>
        <p:sp>
          <p:nvSpPr>
            <p:cNvPr id="51215" name="AutoShape 15">
              <a:extLst>
                <a:ext uri="{FF2B5EF4-FFF2-40B4-BE49-F238E27FC236}">
                  <a16:creationId xmlns:a16="http://schemas.microsoft.com/office/drawing/2014/main" id="{09C53650-3036-1EC5-943F-68B967BA19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0" y="1440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6" name="AutoShape 16">
              <a:extLst>
                <a:ext uri="{FF2B5EF4-FFF2-40B4-BE49-F238E27FC236}">
                  <a16:creationId xmlns:a16="http://schemas.microsoft.com/office/drawing/2014/main" id="{D2D1B8D6-6674-61B3-DAC8-E5BE8E67BDB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208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7" name="AutoShape 17">
              <a:extLst>
                <a:ext uri="{FF2B5EF4-FFF2-40B4-BE49-F238E27FC236}">
                  <a16:creationId xmlns:a16="http://schemas.microsoft.com/office/drawing/2014/main" id="{B24129A9-7148-48A5-4AFF-2431546A67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00" y="2352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8" name="AutoShape 18">
              <a:extLst>
                <a:ext uri="{FF2B5EF4-FFF2-40B4-BE49-F238E27FC236}">
                  <a16:creationId xmlns:a16="http://schemas.microsoft.com/office/drawing/2014/main" id="{82498D85-E412-9FEA-9B12-39F2D6B30BD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88" y="3216"/>
              <a:ext cx="672" cy="768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1219" name="Line 19">
              <a:extLst>
                <a:ext uri="{FF2B5EF4-FFF2-40B4-BE49-F238E27FC236}">
                  <a16:creationId xmlns:a16="http://schemas.microsoft.com/office/drawing/2014/main" id="{030A4AE5-C69E-5BA3-BC5C-B01F9A9E7B7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2352" y="1968"/>
              <a:ext cx="1824" cy="52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20" name="Line 20">
              <a:extLst>
                <a:ext uri="{FF2B5EF4-FFF2-40B4-BE49-F238E27FC236}">
                  <a16:creationId xmlns:a16="http://schemas.microsoft.com/office/drawing/2014/main" id="{EBF78722-F18C-67D0-F3A3-211090CBBB4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496" y="2688"/>
              <a:ext cx="2640" cy="144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21" name="Line 21">
              <a:extLst>
                <a:ext uri="{FF2B5EF4-FFF2-40B4-BE49-F238E27FC236}">
                  <a16:creationId xmlns:a16="http://schemas.microsoft.com/office/drawing/2014/main" id="{BF6CE61C-E24F-EF4A-3EB8-7F848370879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448" y="2880"/>
              <a:ext cx="1728" cy="768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222" name="Text Box 22">
            <a:extLst>
              <a:ext uri="{FF2B5EF4-FFF2-40B4-BE49-F238E27FC236}">
                <a16:creationId xmlns:a16="http://schemas.microsoft.com/office/drawing/2014/main" id="{B79A07B4-98D8-EB65-1225-FC52FE1A7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35713"/>
            <a:ext cx="37766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bibliography backwards in time</a:t>
            </a:r>
          </a:p>
        </p:txBody>
      </p:sp>
      <p:sp>
        <p:nvSpPr>
          <p:cNvPr id="51223" name="Text Box 23">
            <a:extLst>
              <a:ext uri="{FF2B5EF4-FFF2-40B4-BE49-F238E27FC236}">
                <a16:creationId xmlns:a16="http://schemas.microsoft.com/office/drawing/2014/main" id="{9687C8D1-C943-D261-1E05-0CC713D2C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6335713"/>
            <a:ext cx="29924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citation forwards in time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FC2B0817-E44B-9359-C5DC-376616392A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web technology and issues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5FED0B2E-CFD1-150A-737A-B53C2AECE7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GB" altLang="en-US"/>
              <a:t>protocols and browsers</a:t>
            </a:r>
          </a:p>
          <a:p>
            <a:r>
              <a:rPr lang="en-GB" altLang="en-US"/>
              <a:t>web servers and clients</a:t>
            </a:r>
          </a:p>
          <a:p>
            <a:r>
              <a:rPr lang="en-GB" altLang="en-US"/>
              <a:t>networking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D4E757F-447C-2EB7-52BF-5800081C2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web basics …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D645DC1-2C82-C7BB-1724-577133061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the ‘web’ – protocols and standard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HTTP – to carry information over the internet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HTML, XML and graphics formats for content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browsers to view the results … plus plug-ins</a:t>
            </a:r>
          </a:p>
          <a:p>
            <a:pPr lvl="1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changing use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initially research (CERN - high energy physics)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now corporate, government, commerce</a:t>
            </a:r>
            <a:br>
              <a:rPr lang="en-GB" altLang="en-US" sz="2000"/>
            </a:br>
            <a:r>
              <a:rPr lang="en-GB" altLang="en-US" sz="2000"/>
              <a:t>and entertainment, advertising, community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400"/>
              <a:t>challenges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lost in hyperspace, information overload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7" name="AutoShape 15">
            <a:extLst>
              <a:ext uri="{FF2B5EF4-FFF2-40B4-BE49-F238E27FC236}">
                <a16:creationId xmlns:a16="http://schemas.microsoft.com/office/drawing/2014/main" id="{D7067E7F-79FD-56F8-33C7-F629F78AE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724400"/>
            <a:ext cx="12954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4" name="AutoShape 12">
            <a:extLst>
              <a:ext uri="{FF2B5EF4-FFF2-40B4-BE49-F238E27FC236}">
                <a16:creationId xmlns:a16="http://schemas.microsoft.com/office/drawing/2014/main" id="{9DE479D4-9A70-9613-ADA3-A51C8CC3B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00600"/>
            <a:ext cx="1143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899CA9FC-4679-8804-EE86-50F7BF29C8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web servers and clients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B0DB570-D2B2-77EA-691F-657B15A2F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09800"/>
          </a:xfrm>
        </p:spPr>
        <p:txBody>
          <a:bodyPr/>
          <a:lstStyle/>
          <a:p>
            <a:r>
              <a:rPr lang="en-GB" altLang="en-US" sz="2400"/>
              <a:t>the web is distributed</a:t>
            </a:r>
          </a:p>
          <a:p>
            <a:pPr lvl="1"/>
            <a:r>
              <a:rPr lang="en-GB" altLang="en-US" sz="2000"/>
              <a:t>different machines far across the world</a:t>
            </a:r>
          </a:p>
          <a:p>
            <a:pPr lvl="1"/>
            <a:r>
              <a:rPr lang="en-GB" altLang="en-US" sz="2000"/>
              <a:t>pages stored on servers</a:t>
            </a:r>
          </a:p>
          <a:p>
            <a:pPr lvl="1"/>
            <a:r>
              <a:rPr lang="en-GB" altLang="en-US" sz="2000"/>
              <a:t>browsers (the clients) ask for pages</a:t>
            </a:r>
          </a:p>
          <a:p>
            <a:pPr lvl="1"/>
            <a:r>
              <a:rPr lang="en-GB" altLang="en-US" sz="2000"/>
              <a:t>sent to and fro across the internet</a:t>
            </a:r>
          </a:p>
        </p:txBody>
      </p:sp>
      <p:sp>
        <p:nvSpPr>
          <p:cNvPr id="54277" name="AutoShape 5">
            <a:extLst>
              <a:ext uri="{FF2B5EF4-FFF2-40B4-BE49-F238E27FC236}">
                <a16:creationId xmlns:a16="http://schemas.microsoft.com/office/drawing/2014/main" id="{987DAACC-7CF0-96E4-4D13-FAFBE061FC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53200" y="4975225"/>
            <a:ext cx="512763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278" name="AutoShape 6">
            <a:extLst>
              <a:ext uri="{FF2B5EF4-FFF2-40B4-BE49-F238E27FC236}">
                <a16:creationId xmlns:a16="http://schemas.microsoft.com/office/drawing/2014/main" id="{704F1B06-DCA4-E464-7A8C-0ECB32A633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30438" y="5051425"/>
            <a:ext cx="512762" cy="587375"/>
          </a:xfrm>
          <a:prstGeom prst="foldedCorner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279" name="AutoShape 7">
            <a:extLst>
              <a:ext uri="{FF2B5EF4-FFF2-40B4-BE49-F238E27FC236}">
                <a16:creationId xmlns:a16="http://schemas.microsoft.com/office/drawing/2014/main" id="{83C95277-52BC-0E0E-4739-75C8057EAC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94488" y="5203825"/>
            <a:ext cx="512762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280" name="AutoShape 8">
            <a:extLst>
              <a:ext uri="{FF2B5EF4-FFF2-40B4-BE49-F238E27FC236}">
                <a16:creationId xmlns:a16="http://schemas.microsoft.com/office/drawing/2014/main" id="{F5A52996-CDCB-BBF0-0250-33A5C3D323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46888" y="5432425"/>
            <a:ext cx="512762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285" name="Text Box 13">
            <a:extLst>
              <a:ext uri="{FF2B5EF4-FFF2-40B4-BE49-F238E27FC236}">
                <a16:creationId xmlns:a16="http://schemas.microsoft.com/office/drawing/2014/main" id="{06EA5084-0D6B-D61A-CFA3-24BB8BD09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6415088"/>
            <a:ext cx="222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web client (browser)</a:t>
            </a:r>
          </a:p>
        </p:txBody>
      </p:sp>
      <p:sp>
        <p:nvSpPr>
          <p:cNvPr id="54288" name="Text Box 16">
            <a:extLst>
              <a:ext uri="{FF2B5EF4-FFF2-40B4-BE49-F238E27FC236}">
                <a16:creationId xmlns:a16="http://schemas.microsoft.com/office/drawing/2014/main" id="{80807804-3BCC-209B-FDD0-C84D33120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400800"/>
            <a:ext cx="282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web server (stores pages)</a:t>
            </a:r>
          </a:p>
        </p:txBody>
      </p:sp>
      <p:sp>
        <p:nvSpPr>
          <p:cNvPr id="54289" name="Text Box 17">
            <a:extLst>
              <a:ext uri="{FF2B5EF4-FFF2-40B4-BE49-F238E27FC236}">
                <a16:creationId xmlns:a16="http://schemas.microsoft.com/office/drawing/2014/main" id="{0BEC8F11-7571-3B3A-6720-B78D32690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4419600"/>
            <a:ext cx="156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>
                <a:latin typeface="Arial" panose="020B0604020202020204" pitchFamily="34" charset="0"/>
                <a:sym typeface="Wingdings" pitchFamily="2" charset="2"/>
              </a:rPr>
              <a:t></a:t>
            </a:r>
            <a:r>
              <a:rPr lang="en-GB" altLang="en-US" sz="1600">
                <a:latin typeface="Arial" panose="020B0604020202020204" pitchFamily="34" charset="0"/>
              </a:rPr>
              <a:t> </a:t>
            </a:r>
            <a:r>
              <a:rPr lang="en-GB" altLang="en-US" sz="1400">
                <a:latin typeface="Arial" panose="020B0604020202020204" pitchFamily="34" charset="0"/>
              </a:rPr>
              <a:t>user clicks link</a:t>
            </a:r>
          </a:p>
        </p:txBody>
      </p:sp>
      <p:pic>
        <p:nvPicPr>
          <p:cNvPr id="54290" name="Picture 18">
            <a:extLst>
              <a:ext uri="{FF2B5EF4-FFF2-40B4-BE49-F238E27FC236}">
                <a16:creationId xmlns:a16="http://schemas.microsoft.com/office/drawing/2014/main" id="{4D949C35-533D-6815-B9B0-BB466BAD0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1008856" y="53157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92" name="Text Box 20">
            <a:extLst>
              <a:ext uri="{FF2B5EF4-FFF2-40B4-BE49-F238E27FC236}">
                <a16:creationId xmlns:a16="http://schemas.microsoft.com/office/drawing/2014/main" id="{8552F0AE-2BCA-B89C-D5CB-B8F4E679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708525"/>
            <a:ext cx="2393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000">
                <a:latin typeface="Courier New" panose="02070309020205020404" pitchFamily="49" charset="0"/>
              </a:rPr>
              <a:t>GET /e3/authors.html HTTP/1.1</a:t>
            </a:r>
          </a:p>
        </p:txBody>
      </p:sp>
      <p:grpSp>
        <p:nvGrpSpPr>
          <p:cNvPr id="54306" name="Group 34">
            <a:extLst>
              <a:ext uri="{FF2B5EF4-FFF2-40B4-BE49-F238E27FC236}">
                <a16:creationId xmlns:a16="http://schemas.microsoft.com/office/drawing/2014/main" id="{6816E476-9586-3E71-8D36-6742D865291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5410200"/>
            <a:ext cx="3352800" cy="336550"/>
            <a:chOff x="1920" y="3408"/>
            <a:chExt cx="2112" cy="212"/>
          </a:xfrm>
        </p:grpSpPr>
        <p:sp>
          <p:nvSpPr>
            <p:cNvPr id="54282" name="Line 10">
              <a:extLst>
                <a:ext uri="{FF2B5EF4-FFF2-40B4-BE49-F238E27FC236}">
                  <a16:creationId xmlns:a16="http://schemas.microsoft.com/office/drawing/2014/main" id="{0EB74C3E-BEF7-6B46-F969-4BCBA5ADC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0" y="3408"/>
              <a:ext cx="2112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293" name="Text Box 21">
              <a:extLst>
                <a:ext uri="{FF2B5EF4-FFF2-40B4-BE49-F238E27FC236}">
                  <a16:creationId xmlns:a16="http://schemas.microsoft.com/office/drawing/2014/main" id="{95B458DA-9B17-4EA8-9D6D-025C74BFD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408"/>
              <a:ext cx="14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Arial" panose="020B0604020202020204" pitchFamily="34" charset="0"/>
                  <a:sym typeface="Wingdings" pitchFamily="2" charset="2"/>
                </a:rPr>
                <a:t></a:t>
              </a:r>
              <a:r>
                <a:rPr lang="en-GB" altLang="en-US" sz="1600">
                  <a:latin typeface="Arial" panose="020B0604020202020204" pitchFamily="34" charset="0"/>
                </a:rPr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server sends page back</a:t>
              </a:r>
            </a:p>
          </p:txBody>
        </p:sp>
      </p:grpSp>
      <p:grpSp>
        <p:nvGrpSpPr>
          <p:cNvPr id="54301" name="Group 29">
            <a:extLst>
              <a:ext uri="{FF2B5EF4-FFF2-40B4-BE49-F238E27FC236}">
                <a16:creationId xmlns:a16="http://schemas.microsoft.com/office/drawing/2014/main" id="{4533A306-430D-1481-ED45-162317F6B213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311650"/>
            <a:ext cx="3429000" cy="1049338"/>
            <a:chOff x="1872" y="2716"/>
            <a:chExt cx="2160" cy="661"/>
          </a:xfrm>
        </p:grpSpPr>
        <p:grpSp>
          <p:nvGrpSpPr>
            <p:cNvPr id="54300" name="Group 28">
              <a:extLst>
                <a:ext uri="{FF2B5EF4-FFF2-40B4-BE49-F238E27FC236}">
                  <a16:creationId xmlns:a16="http://schemas.microsoft.com/office/drawing/2014/main" id="{4CA3F369-7D0F-0276-5DC0-575CE175CF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716"/>
              <a:ext cx="2160" cy="404"/>
              <a:chOff x="1872" y="2716"/>
              <a:chExt cx="2160" cy="404"/>
            </a:xfrm>
          </p:grpSpPr>
          <p:sp>
            <p:nvSpPr>
              <p:cNvPr id="54291" name="Text Box 19">
                <a:extLst>
                  <a:ext uri="{FF2B5EF4-FFF2-40B4-BE49-F238E27FC236}">
                    <a16:creationId xmlns:a16="http://schemas.microsoft.com/office/drawing/2014/main" id="{7F87E533-4CC0-069D-5729-F5B5382B75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8" y="2716"/>
                <a:ext cx="139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600">
                    <a:latin typeface="Arial" panose="020B0604020202020204" pitchFamily="34" charset="0"/>
                    <a:sym typeface="Wingdings" pitchFamily="2" charset="2"/>
                  </a:rPr>
                  <a:t></a:t>
                </a:r>
                <a:r>
                  <a:rPr lang="en-GB" altLang="en-US" sz="1400">
                    <a:latin typeface="Arial" panose="020B0604020202020204" pitchFamily="34" charset="0"/>
                  </a:rPr>
                  <a:t> browser sends request</a:t>
                </a:r>
              </a:p>
            </p:txBody>
          </p:sp>
          <p:sp>
            <p:nvSpPr>
              <p:cNvPr id="54281" name="Line 9">
                <a:extLst>
                  <a:ext uri="{FF2B5EF4-FFF2-40B4-BE49-F238E27FC236}">
                    <a16:creationId xmlns:a16="http://schemas.microsoft.com/office/drawing/2014/main" id="{184DB41C-09C2-2067-1CDD-DEE976B9C2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2" y="3120"/>
                <a:ext cx="2160" cy="0"/>
              </a:xfrm>
              <a:prstGeom prst="line">
                <a:avLst/>
              </a:prstGeom>
              <a:noFill/>
              <a:ln w="38100">
                <a:solidFill>
                  <a:srgbClr val="9900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4294" name="Text Box 22">
              <a:extLst>
                <a:ext uri="{FF2B5EF4-FFF2-40B4-BE49-F238E27FC236}">
                  <a16:creationId xmlns:a16="http://schemas.microsoft.com/office/drawing/2014/main" id="{7C1806B6-028E-DBBC-6729-BDEB1368A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185"/>
              <a:ext cx="133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Arial" panose="020B0604020202020204" pitchFamily="34" charset="0"/>
                </a:rPr>
                <a:t>communicate with HTTP</a:t>
              </a:r>
            </a:p>
          </p:txBody>
        </p:sp>
      </p:grpSp>
      <p:sp>
        <p:nvSpPr>
          <p:cNvPr id="54296" name="AutoShape 24">
            <a:extLst>
              <a:ext uri="{FF2B5EF4-FFF2-40B4-BE49-F238E27FC236}">
                <a16:creationId xmlns:a16="http://schemas.microsoft.com/office/drawing/2014/main" id="{082B9A4C-793F-523B-54F8-623177AD4D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0800" y="5257800"/>
            <a:ext cx="512763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297" name="Text Box 25">
            <a:extLst>
              <a:ext uri="{FF2B5EF4-FFF2-40B4-BE49-F238E27FC236}">
                <a16:creationId xmlns:a16="http://schemas.microsoft.com/office/drawing/2014/main" id="{28CE72A2-6239-2DD9-BCA8-C79C71348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867400"/>
            <a:ext cx="1881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>
                <a:latin typeface="Arial" panose="020B0604020202020204" pitchFamily="34" charset="0"/>
                <a:sym typeface="Wingdings" pitchFamily="2" charset="2"/>
              </a:rPr>
              <a:t></a:t>
            </a:r>
            <a:r>
              <a:rPr lang="en-GB" altLang="en-US" sz="1600">
                <a:latin typeface="Arial" panose="020B0604020202020204" pitchFamily="34" charset="0"/>
              </a:rPr>
              <a:t> </a:t>
            </a:r>
            <a:r>
              <a:rPr lang="en-GB" altLang="en-US" sz="1400">
                <a:latin typeface="Arial" panose="020B0604020202020204" pitchFamily="34" charset="0"/>
              </a:rPr>
              <a:t>browser displays it</a:t>
            </a:r>
          </a:p>
        </p:txBody>
      </p:sp>
      <p:sp>
        <p:nvSpPr>
          <p:cNvPr id="54299" name="Line 27">
            <a:extLst>
              <a:ext uri="{FF2B5EF4-FFF2-40B4-BE49-F238E27FC236}">
                <a16:creationId xmlns:a16="http://schemas.microsoft.com/office/drawing/2014/main" id="{96B81083-E4F8-1165-FD0A-93243FF2C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724400"/>
            <a:ext cx="6858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4305" name="Group 33">
            <a:extLst>
              <a:ext uri="{FF2B5EF4-FFF2-40B4-BE49-F238E27FC236}">
                <a16:creationId xmlns:a16="http://schemas.microsoft.com/office/drawing/2014/main" id="{3F5D7C57-EE5F-48F9-78E6-7C50B3FFAE57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267200"/>
            <a:ext cx="2133600" cy="1501775"/>
            <a:chOff x="4224" y="2688"/>
            <a:chExt cx="1344" cy="946"/>
          </a:xfrm>
        </p:grpSpPr>
        <p:sp>
          <p:nvSpPr>
            <p:cNvPr id="54286" name="AutoShape 14">
              <a:extLst>
                <a:ext uri="{FF2B5EF4-FFF2-40B4-BE49-F238E27FC236}">
                  <a16:creationId xmlns:a16="http://schemas.microsoft.com/office/drawing/2014/main" id="{6F50DDC1-0B06-7DFF-0A42-3EC7389EF9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24" y="326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grpSp>
          <p:nvGrpSpPr>
            <p:cNvPr id="54303" name="Group 31">
              <a:extLst>
                <a:ext uri="{FF2B5EF4-FFF2-40B4-BE49-F238E27FC236}">
                  <a16:creationId xmlns:a16="http://schemas.microsoft.com/office/drawing/2014/main" id="{BB2EC071-3EB9-20E2-7793-E4390867A1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688"/>
              <a:ext cx="1248" cy="576"/>
              <a:chOff x="4320" y="2688"/>
              <a:chExt cx="1248" cy="576"/>
            </a:xfrm>
          </p:grpSpPr>
          <p:sp>
            <p:nvSpPr>
              <p:cNvPr id="54295" name="Text Box 23">
                <a:extLst>
                  <a:ext uri="{FF2B5EF4-FFF2-40B4-BE49-F238E27FC236}">
                    <a16:creationId xmlns:a16="http://schemas.microsoft.com/office/drawing/2014/main" id="{43C1F392-AC39-D737-5450-81170ED892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0" y="2688"/>
                <a:ext cx="124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600">
                    <a:latin typeface="Arial" panose="020B0604020202020204" pitchFamily="34" charset="0"/>
                    <a:sym typeface="Wingdings" pitchFamily="2" charset="2"/>
                  </a:rPr>
                  <a:t></a:t>
                </a:r>
                <a:r>
                  <a:rPr lang="en-GB" altLang="en-US" sz="1600">
                    <a:latin typeface="Arial" panose="020B0604020202020204" pitchFamily="34" charset="0"/>
                  </a:rPr>
                  <a:t> server finds page</a:t>
                </a:r>
              </a:p>
            </p:txBody>
          </p:sp>
          <p:sp>
            <p:nvSpPr>
              <p:cNvPr id="54302" name="Line 30">
                <a:extLst>
                  <a:ext uri="{FF2B5EF4-FFF2-40B4-BE49-F238E27FC236}">
                    <a16:creationId xmlns:a16="http://schemas.microsoft.com/office/drawing/2014/main" id="{5280AD43-8E15-D5BD-B2DB-5AC0A3016B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608" y="2880"/>
                <a:ext cx="384" cy="38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4298" name="AutoShape 26">
            <a:extLst>
              <a:ext uri="{FF2B5EF4-FFF2-40B4-BE49-F238E27FC236}">
                <a16:creationId xmlns:a16="http://schemas.microsoft.com/office/drawing/2014/main" id="{C23A78AC-5A7E-1285-31F6-AB9D05B17B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9800" y="5051425"/>
            <a:ext cx="512763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  <p:sp>
        <p:nvSpPr>
          <p:cNvPr id="54304" name="AutoShape 32">
            <a:extLst>
              <a:ext uri="{FF2B5EF4-FFF2-40B4-BE49-F238E27FC236}">
                <a16:creationId xmlns:a16="http://schemas.microsoft.com/office/drawing/2014/main" id="{44BA06D1-F7BF-8434-1BCA-222189DB36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5334000"/>
            <a:ext cx="512763" cy="587375"/>
          </a:xfrm>
          <a:prstGeom prst="foldedCorner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500"/>
              <a:t>syuh how gtw </a:t>
            </a:r>
          </a:p>
          <a:p>
            <a:r>
              <a:rPr lang="en-GB" altLang="en-US" sz="500"/>
              <a:t>hsio i ert ag ty</a:t>
            </a:r>
          </a:p>
          <a:p>
            <a:r>
              <a:rPr lang="en-GB" altLang="en-US" sz="500"/>
              <a:t>ghn ty we ghty</a:t>
            </a:r>
          </a:p>
          <a:p>
            <a:r>
              <a:rPr lang="en-GB" altLang="en-US" sz="500"/>
              <a:t>chdi qw oatyf</a:t>
            </a:r>
          </a:p>
          <a:p>
            <a:r>
              <a:rPr lang="en-GB" altLang="en-US" sz="500"/>
              <a:t>wet dfla ght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9" grpId="0" build="p" autoUpdateAnimBg="0"/>
      <p:bldP spid="54292" grpId="0" autoUpdateAnimBg="0"/>
      <p:bldP spid="54296" grpId="0" animBg="1" autoUpdateAnimBg="0"/>
      <p:bldP spid="54297" grpId="0" build="p" autoUpdateAnimBg="0"/>
      <p:bldP spid="54298" grpId="0" animBg="1" autoUpdateAnimBg="0"/>
      <p:bldP spid="5430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D489E55-5D6D-B30D-1564-F9FEA3C4FF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understanding hypertext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9D0307B-062B-DD63-1FF3-B82547075D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GB" altLang="en-US"/>
              <a:t>what is the hyper?</a:t>
            </a:r>
          </a:p>
          <a:p>
            <a:r>
              <a:rPr lang="en-GB" altLang="en-US"/>
              <a:t>rich content: graphics, audio, video, computation and interaction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77E3692-0159-DFCA-628E-05245E621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network issues - timing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AE24811-F4F6-A6DC-76C3-2E7AA30A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QoS (quality of service)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bandwidth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how much information per second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latency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how long it takes (delay)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jitter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how consistent is the delay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reliability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some messages are lost</a:t>
            </a:r>
            <a:br>
              <a:rPr lang="en-GB" altLang="en-US" sz="1800"/>
            </a:br>
            <a:r>
              <a:rPr lang="en-GB" altLang="en-US" sz="1800"/>
              <a:t>… need to be resent … increases jitter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connection set-up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need to ‘handshake’ to start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0890BC6-641D-3E33-03F5-BF4D6CD37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bandwidth, latency and jitter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C1064480-A4D7-53CF-BCB9-B7A42B0F9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975" y="3251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send</a:t>
            </a:r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4C15521C-E91C-E41F-9842-3E6988384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50" y="4281488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receive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F5C14571-D5EE-2B99-B699-17432EF05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76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87046" name="Line 6">
            <a:extLst>
              <a:ext uri="{FF2B5EF4-FFF2-40B4-BE49-F238E27FC236}">
                <a16:creationId xmlns:a16="http://schemas.microsoft.com/office/drawing/2014/main" id="{CA20C4E7-EF9C-4476-5809-28F384803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5562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7" name="Line 7">
            <a:extLst>
              <a:ext uri="{FF2B5EF4-FFF2-40B4-BE49-F238E27FC236}">
                <a16:creationId xmlns:a16="http://schemas.microsoft.com/office/drawing/2014/main" id="{F882D44B-D8AD-94BE-AC0D-C87EB3327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5562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8" name="AutoShape 8">
            <a:extLst>
              <a:ext uri="{FF2B5EF4-FFF2-40B4-BE49-F238E27FC236}">
                <a16:creationId xmlns:a16="http://schemas.microsoft.com/office/drawing/2014/main" id="{50E3B2D6-FDB1-674D-B96A-3007F7D2CF44}"/>
              </a:ext>
            </a:extLst>
          </p:cNvPr>
          <p:cNvSpPr>
            <a:spLocks noChangeArrowheads="1"/>
          </p:cNvSpPr>
          <p:nvPr/>
        </p:nvSpPr>
        <p:spPr bwMode="auto">
          <a:xfrm rot="2668953">
            <a:off x="2209800" y="3886200"/>
            <a:ext cx="1676400" cy="228600"/>
          </a:xfrm>
          <a:prstGeom prst="rightArrow">
            <a:avLst>
              <a:gd name="adj1" fmla="val 50000"/>
              <a:gd name="adj2" fmla="val 1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9" name="AutoShape 9">
            <a:extLst>
              <a:ext uri="{FF2B5EF4-FFF2-40B4-BE49-F238E27FC236}">
                <a16:creationId xmlns:a16="http://schemas.microsoft.com/office/drawing/2014/main" id="{AA6B5742-3C68-BEC8-1401-17D7FE76EB65}"/>
              </a:ext>
            </a:extLst>
          </p:cNvPr>
          <p:cNvSpPr>
            <a:spLocks noChangeArrowheads="1"/>
          </p:cNvSpPr>
          <p:nvPr/>
        </p:nvSpPr>
        <p:spPr bwMode="auto">
          <a:xfrm rot="2675583">
            <a:off x="3124200" y="3733800"/>
            <a:ext cx="1676400" cy="609600"/>
          </a:xfrm>
          <a:prstGeom prst="rightArrow">
            <a:avLst>
              <a:gd name="adj1" fmla="val 50000"/>
              <a:gd name="adj2" fmla="val 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0" name="AutoShape 10">
            <a:extLst>
              <a:ext uri="{FF2B5EF4-FFF2-40B4-BE49-F238E27FC236}">
                <a16:creationId xmlns:a16="http://schemas.microsoft.com/office/drawing/2014/main" id="{6E51B3DE-8D6E-F363-976A-76A59B78BBCD}"/>
              </a:ext>
            </a:extLst>
          </p:cNvPr>
          <p:cNvSpPr>
            <a:spLocks noChangeArrowheads="1"/>
          </p:cNvSpPr>
          <p:nvPr/>
        </p:nvSpPr>
        <p:spPr bwMode="auto">
          <a:xfrm rot="2668953">
            <a:off x="4343400" y="3886200"/>
            <a:ext cx="1676400" cy="228600"/>
          </a:xfrm>
          <a:prstGeom prst="rightArrow">
            <a:avLst>
              <a:gd name="adj1" fmla="val 50000"/>
              <a:gd name="adj2" fmla="val 1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1" name="AutoShape 11">
            <a:extLst>
              <a:ext uri="{FF2B5EF4-FFF2-40B4-BE49-F238E27FC236}">
                <a16:creationId xmlns:a16="http://schemas.microsoft.com/office/drawing/2014/main" id="{AF3D80BA-AAA0-8F15-2D28-9900CB7A442A}"/>
              </a:ext>
            </a:extLst>
          </p:cNvPr>
          <p:cNvSpPr>
            <a:spLocks noChangeArrowheads="1"/>
          </p:cNvSpPr>
          <p:nvPr/>
        </p:nvSpPr>
        <p:spPr bwMode="auto">
          <a:xfrm rot="3399774">
            <a:off x="5565775" y="3908425"/>
            <a:ext cx="1447800" cy="222250"/>
          </a:xfrm>
          <a:prstGeom prst="rightArrow">
            <a:avLst>
              <a:gd name="adj1" fmla="val 50000"/>
              <a:gd name="adj2" fmla="val 1628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2" name="AutoShape 12">
            <a:extLst>
              <a:ext uri="{FF2B5EF4-FFF2-40B4-BE49-F238E27FC236}">
                <a16:creationId xmlns:a16="http://schemas.microsoft.com/office/drawing/2014/main" id="{D5296BDB-F752-4689-99CF-104D011C49B2}"/>
              </a:ext>
            </a:extLst>
          </p:cNvPr>
          <p:cNvSpPr>
            <a:spLocks noChangeArrowheads="1"/>
          </p:cNvSpPr>
          <p:nvPr/>
        </p:nvSpPr>
        <p:spPr bwMode="auto">
          <a:xfrm rot="2511954">
            <a:off x="6629400" y="3886200"/>
            <a:ext cx="1676400" cy="228600"/>
          </a:xfrm>
          <a:prstGeom prst="rightArrow">
            <a:avLst>
              <a:gd name="adj1" fmla="val 50000"/>
              <a:gd name="adj2" fmla="val 1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3" name="Line 13">
            <a:extLst>
              <a:ext uri="{FF2B5EF4-FFF2-40B4-BE49-F238E27FC236}">
                <a16:creationId xmlns:a16="http://schemas.microsoft.com/office/drawing/2014/main" id="{26D3E853-7ACB-A7F1-3224-66FAC759D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5257800"/>
            <a:ext cx="9144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4" name="Line 14">
            <a:extLst>
              <a:ext uri="{FF2B5EF4-FFF2-40B4-BE49-F238E27FC236}">
                <a16:creationId xmlns:a16="http://schemas.microsoft.com/office/drawing/2014/main" id="{D168E660-5E83-DBEA-7EAB-183F113C3C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29718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5" name="Line 15">
            <a:extLst>
              <a:ext uri="{FF2B5EF4-FFF2-40B4-BE49-F238E27FC236}">
                <a16:creationId xmlns:a16="http://schemas.microsoft.com/office/drawing/2014/main" id="{AC49DFF0-454B-598F-4C11-2423BA400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971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6" name="Text Box 16">
            <a:extLst>
              <a:ext uri="{FF2B5EF4-FFF2-40B4-BE49-F238E27FC236}">
                <a16:creationId xmlns:a16="http://schemas.microsoft.com/office/drawing/2014/main" id="{65693AF1-8EDD-A2AA-2C7B-D3F472D13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14600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>
                <a:latin typeface="Arial" panose="020B0604020202020204" pitchFamily="34" charset="0"/>
              </a:rPr>
              <a:t>bandwidth</a:t>
            </a:r>
            <a:br>
              <a:rPr lang="en-GB" altLang="en-US" sz="1200">
                <a:latin typeface="Arial" panose="020B0604020202020204" pitchFamily="34" charset="0"/>
              </a:rPr>
            </a:br>
            <a:r>
              <a:rPr lang="en-GB" altLang="en-US" sz="1200">
                <a:latin typeface="Arial" panose="020B0604020202020204" pitchFamily="34" charset="0"/>
              </a:rPr>
              <a:t>how much</a:t>
            </a:r>
          </a:p>
        </p:txBody>
      </p:sp>
      <p:sp>
        <p:nvSpPr>
          <p:cNvPr id="87057" name="Line 17">
            <a:extLst>
              <a:ext uri="{FF2B5EF4-FFF2-40B4-BE49-F238E27FC236}">
                <a16:creationId xmlns:a16="http://schemas.microsoft.com/office/drawing/2014/main" id="{DDEC7685-E18A-FBEA-8C02-35A509115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8" name="Line 18">
            <a:extLst>
              <a:ext uri="{FF2B5EF4-FFF2-40B4-BE49-F238E27FC236}">
                <a16:creationId xmlns:a16="http://schemas.microsoft.com/office/drawing/2014/main" id="{29108124-0D4E-E69E-EB1A-E86A4334D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048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9" name="Line 19">
            <a:extLst>
              <a:ext uri="{FF2B5EF4-FFF2-40B4-BE49-F238E27FC236}">
                <a16:creationId xmlns:a16="http://schemas.microsoft.com/office/drawing/2014/main" id="{EF185574-710F-4F42-E343-458375602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048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0" name="Text Box 20">
            <a:extLst>
              <a:ext uri="{FF2B5EF4-FFF2-40B4-BE49-F238E27FC236}">
                <a16:creationId xmlns:a16="http://schemas.microsoft.com/office/drawing/2014/main" id="{147927E9-CD9E-09F7-60C3-DE0624E74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2514600"/>
            <a:ext cx="79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>
                <a:latin typeface="Arial" panose="020B0604020202020204" pitchFamily="34" charset="0"/>
              </a:rPr>
              <a:t>latency</a:t>
            </a:r>
            <a:br>
              <a:rPr lang="en-GB" altLang="en-US" sz="1200">
                <a:latin typeface="Arial" panose="020B0604020202020204" pitchFamily="34" charset="0"/>
              </a:rPr>
            </a:br>
            <a:r>
              <a:rPr lang="en-GB" altLang="en-US" sz="1200">
                <a:latin typeface="Arial" panose="020B0604020202020204" pitchFamily="34" charset="0"/>
              </a:rPr>
              <a:t>how long</a:t>
            </a:r>
          </a:p>
        </p:txBody>
      </p:sp>
      <p:sp>
        <p:nvSpPr>
          <p:cNvPr id="87061" name="Line 21">
            <a:extLst>
              <a:ext uri="{FF2B5EF4-FFF2-40B4-BE49-F238E27FC236}">
                <a16:creationId xmlns:a16="http://schemas.microsoft.com/office/drawing/2014/main" id="{9327B3E1-ECFA-BBE6-2A5A-6AF33DF3B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2" name="Line 22">
            <a:extLst>
              <a:ext uri="{FF2B5EF4-FFF2-40B4-BE49-F238E27FC236}">
                <a16:creationId xmlns:a16="http://schemas.microsoft.com/office/drawing/2014/main" id="{E87F1636-F214-89A9-FD3F-C28DBE6A78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3" name="Line 23">
            <a:extLst>
              <a:ext uri="{FF2B5EF4-FFF2-40B4-BE49-F238E27FC236}">
                <a16:creationId xmlns:a16="http://schemas.microsoft.com/office/drawing/2014/main" id="{099562C3-543C-CECB-2E0A-5A8512B36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4" name="Line 24">
            <a:extLst>
              <a:ext uri="{FF2B5EF4-FFF2-40B4-BE49-F238E27FC236}">
                <a16:creationId xmlns:a16="http://schemas.microsoft.com/office/drawing/2014/main" id="{39872066-4EA5-25AC-463B-33B0A76C9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5" name="Line 25">
            <a:extLst>
              <a:ext uri="{FF2B5EF4-FFF2-40B4-BE49-F238E27FC236}">
                <a16:creationId xmlns:a16="http://schemas.microsoft.com/office/drawing/2014/main" id="{BBA4D517-CDEE-5465-C767-F8387B4D7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72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6" name="Text Box 26">
            <a:extLst>
              <a:ext uri="{FF2B5EF4-FFF2-40B4-BE49-F238E27FC236}">
                <a16:creationId xmlns:a16="http://schemas.microsoft.com/office/drawing/2014/main" id="{A3C8B5F5-1CED-A3A8-BCA7-AF8E15F91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9525" y="4876800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200">
                <a:latin typeface="Arial" panose="020B0604020202020204" pitchFamily="34" charset="0"/>
              </a:rPr>
              <a:t>jitter</a:t>
            </a:r>
            <a:br>
              <a:rPr lang="en-GB" altLang="en-US" sz="1200">
                <a:latin typeface="Arial" panose="020B0604020202020204" pitchFamily="34" charset="0"/>
              </a:rPr>
            </a:br>
            <a:r>
              <a:rPr lang="en-GB" altLang="en-US" sz="1200">
                <a:latin typeface="Arial" panose="020B0604020202020204" pitchFamily="34" charset="0"/>
              </a:rPr>
              <a:t>how variable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54704F2-DD3B-D5B7-E3FF-E72F3E591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 implications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B04846B-9DAD-E1AB-8AC1-BADDE0A42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bandwidth 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think about download time</a:t>
            </a:r>
          </a:p>
          <a:p>
            <a:pPr lvl="1"/>
            <a:r>
              <a:rPr lang="en-GB" altLang="en-US" sz="1600"/>
              <a:t>e.g. 100K image: 1 sec – broadband, 18 secs – 56K modem</a:t>
            </a:r>
            <a:endParaRPr lang="en-GB" altLang="en-US" sz="2000"/>
          </a:p>
          <a:p>
            <a:pPr lvl="1"/>
            <a:r>
              <a:rPr lang="en-GB" altLang="en-US" sz="2000"/>
              <a:t>save graphics in appropriate format and size</a:t>
            </a:r>
          </a:p>
          <a:p>
            <a:pPr lvl="1"/>
            <a:r>
              <a:rPr lang="en-GB" altLang="en-US" sz="2000"/>
              <a:t>reuse the same graphics</a:t>
            </a:r>
          </a:p>
          <a:p>
            <a:pPr lvl="2"/>
            <a:r>
              <a:rPr lang="en-GB" altLang="en-US" sz="1800"/>
              <a:t>in the browser cache after first load</a:t>
            </a:r>
          </a:p>
          <a:p>
            <a:r>
              <a:rPr lang="en-GB" altLang="en-US" sz="2400"/>
              <a:t>connection time</a:t>
            </a:r>
          </a:p>
          <a:p>
            <a:pPr lvl="1"/>
            <a:r>
              <a:rPr lang="en-GB" altLang="en-US" sz="2000"/>
              <a:t>one big file may be better then several small ones</a:t>
            </a:r>
          </a:p>
          <a:p>
            <a:pPr lvl="2"/>
            <a:r>
              <a:rPr lang="en-GB" altLang="en-US" sz="1800"/>
              <a:t>beware of ‘fit on one screen’ rule – scrolling is fast!</a:t>
            </a:r>
          </a:p>
          <a:p>
            <a:pPr lvl="2"/>
            <a:r>
              <a:rPr lang="en-GB" altLang="en-US" sz="1800"/>
              <a:t>think before breaking big graphic into bits</a:t>
            </a:r>
          </a:p>
          <a:p>
            <a:r>
              <a:rPr lang="en-GB" altLang="en-US" sz="2400"/>
              <a:t>latency 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think about feedback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CE975CF2-C332-CE6F-1C96-71FA8DD73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feedback and feedthrough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C9DF1A8-71D5-63F8-BF2F-CA74E779C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 dirty="0"/>
              <a:t>network delays too slow!  so …</a:t>
            </a:r>
          </a:p>
          <a:p>
            <a:r>
              <a:rPr lang="en-GB" altLang="en-US" sz="2000" dirty="0"/>
              <a:t>feedback – think:</a:t>
            </a:r>
          </a:p>
          <a:p>
            <a:pPr lvl="1"/>
            <a:r>
              <a:rPr lang="en-GB" altLang="en-US" sz="1800" dirty="0"/>
              <a:t>immediate local feedback –  something has happened</a:t>
            </a:r>
          </a:p>
          <a:p>
            <a:pPr lvl="1"/>
            <a:r>
              <a:rPr lang="en-GB" altLang="en-US" sz="1800" dirty="0"/>
              <a:t>slower semantic feedback – what has happened</a:t>
            </a:r>
          </a:p>
          <a:p>
            <a:r>
              <a:rPr lang="en-GB" altLang="en-US" sz="2000" dirty="0"/>
              <a:t>feedthrough between users:</a:t>
            </a:r>
          </a:p>
          <a:p>
            <a:pPr lvl="1"/>
            <a:r>
              <a:rPr lang="en-GB" altLang="en-US" sz="1800" dirty="0"/>
              <a:t>hard – cannot avoid network</a:t>
            </a:r>
          </a:p>
          <a:p>
            <a:pPr lvl="2"/>
            <a:endParaRPr lang="en-GB" altLang="en-US" sz="1600" dirty="0"/>
          </a:p>
        </p:txBody>
      </p:sp>
      <p:pic>
        <p:nvPicPr>
          <p:cNvPr id="5" name="Picture 4" descr="A black and white diagram of a square&#10;&#10;AI-generated content may be incorrect.">
            <a:extLst>
              <a:ext uri="{FF2B5EF4-FFF2-40B4-BE49-F238E27FC236}">
                <a16:creationId xmlns:a16="http://schemas.microsoft.com/office/drawing/2014/main" id="{A4C62407-A57F-532E-15FA-8A562EA67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040941"/>
            <a:ext cx="7772400" cy="2381076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4" name="AutoShape 14">
            <a:extLst>
              <a:ext uri="{FF2B5EF4-FFF2-40B4-BE49-F238E27FC236}">
                <a16:creationId xmlns:a16="http://schemas.microsoft.com/office/drawing/2014/main" id="{AB22B662-1985-E505-A2BC-ADE693615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724400"/>
            <a:ext cx="12954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367" name="Group 47">
            <a:extLst>
              <a:ext uri="{FF2B5EF4-FFF2-40B4-BE49-F238E27FC236}">
                <a16:creationId xmlns:a16="http://schemas.microsoft.com/office/drawing/2014/main" id="{23900177-929D-906A-3395-FC1A9E0FA0F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105400"/>
            <a:ext cx="806450" cy="1044575"/>
            <a:chOff x="4128" y="3134"/>
            <a:chExt cx="508" cy="658"/>
          </a:xfrm>
        </p:grpSpPr>
        <p:sp>
          <p:nvSpPr>
            <p:cNvPr id="56368" name="AutoShape 48">
              <a:extLst>
                <a:ext uri="{FF2B5EF4-FFF2-40B4-BE49-F238E27FC236}">
                  <a16:creationId xmlns:a16="http://schemas.microsoft.com/office/drawing/2014/main" id="{D60FD663-D4B5-61A3-0AB6-300E6854B9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69" name="AutoShape 49">
              <a:extLst>
                <a:ext uri="{FF2B5EF4-FFF2-40B4-BE49-F238E27FC236}">
                  <a16:creationId xmlns:a16="http://schemas.microsoft.com/office/drawing/2014/main" id="{CC75D491-919A-5CAD-372E-040A959A08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70" name="AutoShape 50">
              <a:extLst>
                <a:ext uri="{FF2B5EF4-FFF2-40B4-BE49-F238E27FC236}">
                  <a16:creationId xmlns:a16="http://schemas.microsoft.com/office/drawing/2014/main" id="{312AC7BA-BD7A-F4F2-700E-69ED43A9C5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sp>
        <p:nvSpPr>
          <p:cNvPr id="56322" name="Rectangle 2">
            <a:extLst>
              <a:ext uri="{FF2B5EF4-FFF2-40B4-BE49-F238E27FC236}">
                <a16:creationId xmlns:a16="http://schemas.microsoft.com/office/drawing/2014/main" id="{46F77796-6750-5B91-42A5-41AE5F8D9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WAP - web on the phone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2E5E1C5-CF44-1651-753B-41FB2D707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very small screen</a:t>
            </a:r>
          </a:p>
          <a:p>
            <a:pPr lvl="1"/>
            <a:r>
              <a:rPr lang="en-GB" altLang="en-US" sz="1800"/>
              <a:t>scrolling painful 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small ‘pages’</a:t>
            </a:r>
          </a:p>
          <a:p>
            <a:pPr lvl="1"/>
            <a:r>
              <a:rPr lang="en-GB" altLang="en-US" sz="1800"/>
              <a:t>GSM connection slow 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big chunks</a:t>
            </a:r>
          </a:p>
          <a:p>
            <a:r>
              <a:rPr lang="en-GB" altLang="en-US" sz="2000"/>
              <a:t>WML (wireless mark-up language)</a:t>
            </a:r>
          </a:p>
          <a:p>
            <a:pPr lvl="1"/>
            <a:r>
              <a:rPr lang="en-GB" altLang="en-US" sz="1800"/>
              <a:t>content delivered in ‘stacks’ of ‘cards’</a:t>
            </a:r>
          </a:p>
          <a:p>
            <a:pPr lvl="1"/>
            <a:r>
              <a:rPr lang="en-GB" altLang="en-US" sz="1800"/>
              <a:t>cards are the ‘pages’ the user views</a:t>
            </a:r>
          </a:p>
          <a:p>
            <a:pPr lvl="1"/>
            <a:r>
              <a:rPr lang="en-GB" altLang="en-US" sz="1800"/>
              <a:t>but navigation within the stack fast</a:t>
            </a:r>
          </a:p>
        </p:txBody>
      </p:sp>
      <p:pic>
        <p:nvPicPr>
          <p:cNvPr id="56324" name="Picture 4">
            <a:extLst>
              <a:ext uri="{FF2B5EF4-FFF2-40B4-BE49-F238E27FC236}">
                <a16:creationId xmlns:a16="http://schemas.microsoft.com/office/drawing/2014/main" id="{9FAA7C9A-AED7-A15A-C8D5-48655B152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6" name="Text Box 6">
            <a:extLst>
              <a:ext uri="{FF2B5EF4-FFF2-40B4-BE49-F238E27FC236}">
                <a16:creationId xmlns:a16="http://schemas.microsoft.com/office/drawing/2014/main" id="{1EF62FFB-5E27-6B2E-AEAA-53CD5A947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6613525"/>
            <a:ext cx="30146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000">
                <a:latin typeface="Arial" panose="020B0604020202020204" pitchFamily="34" charset="0"/>
              </a:rPr>
              <a:t>errata: book says stacks of ‘notes’, cards is correct</a:t>
            </a:r>
          </a:p>
        </p:txBody>
      </p:sp>
      <p:sp>
        <p:nvSpPr>
          <p:cNvPr id="56327" name="AutoShape 7">
            <a:extLst>
              <a:ext uri="{FF2B5EF4-FFF2-40B4-BE49-F238E27FC236}">
                <a16:creationId xmlns:a16="http://schemas.microsoft.com/office/drawing/2014/main" id="{F51B4256-17FB-1A9A-310C-D7199A5E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24400"/>
            <a:ext cx="27432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333" name="Group 13">
            <a:extLst>
              <a:ext uri="{FF2B5EF4-FFF2-40B4-BE49-F238E27FC236}">
                <a16:creationId xmlns:a16="http://schemas.microsoft.com/office/drawing/2014/main" id="{213A322D-FFB4-58AB-2A94-8CC4838726DC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4876800"/>
            <a:ext cx="806450" cy="1044575"/>
            <a:chOff x="4128" y="3134"/>
            <a:chExt cx="508" cy="658"/>
          </a:xfrm>
        </p:grpSpPr>
        <p:sp>
          <p:nvSpPr>
            <p:cNvPr id="56328" name="AutoShape 8">
              <a:extLst>
                <a:ext uri="{FF2B5EF4-FFF2-40B4-BE49-F238E27FC236}">
                  <a16:creationId xmlns:a16="http://schemas.microsoft.com/office/drawing/2014/main" id="{0FC50476-C026-91C0-8860-B6BC81EAF2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29" name="AutoShape 9">
              <a:extLst>
                <a:ext uri="{FF2B5EF4-FFF2-40B4-BE49-F238E27FC236}">
                  <a16:creationId xmlns:a16="http://schemas.microsoft.com/office/drawing/2014/main" id="{A51715EF-92D4-C004-53EE-BC3C1EE786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30" name="AutoShape 10">
              <a:extLst>
                <a:ext uri="{FF2B5EF4-FFF2-40B4-BE49-F238E27FC236}">
                  <a16:creationId xmlns:a16="http://schemas.microsoft.com/office/drawing/2014/main" id="{A2EE8525-A160-C622-859B-975DB6E874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pic>
        <p:nvPicPr>
          <p:cNvPr id="56332" name="Picture 12">
            <a:extLst>
              <a:ext uri="{FF2B5EF4-FFF2-40B4-BE49-F238E27FC236}">
                <a16:creationId xmlns:a16="http://schemas.microsoft.com/office/drawing/2014/main" id="{EFEF300A-8592-FBF5-0BCD-9A30CF614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7900"/>
            <a:ext cx="1338263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335" name="Group 15">
            <a:extLst>
              <a:ext uri="{FF2B5EF4-FFF2-40B4-BE49-F238E27FC236}">
                <a16:creationId xmlns:a16="http://schemas.microsoft.com/office/drawing/2014/main" id="{09F15A08-1404-BFCD-D8DE-A2CE133AC2C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75225"/>
            <a:ext cx="806450" cy="1044575"/>
            <a:chOff x="4128" y="3134"/>
            <a:chExt cx="508" cy="658"/>
          </a:xfrm>
        </p:grpSpPr>
        <p:sp>
          <p:nvSpPr>
            <p:cNvPr id="56336" name="AutoShape 16">
              <a:extLst>
                <a:ext uri="{FF2B5EF4-FFF2-40B4-BE49-F238E27FC236}">
                  <a16:creationId xmlns:a16="http://schemas.microsoft.com/office/drawing/2014/main" id="{48E63277-ECB2-7259-DB46-349E44219D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37" name="AutoShape 17">
              <a:extLst>
                <a:ext uri="{FF2B5EF4-FFF2-40B4-BE49-F238E27FC236}">
                  <a16:creationId xmlns:a16="http://schemas.microsoft.com/office/drawing/2014/main" id="{7060BD55-97E3-A356-0DC5-FA2874AF7C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38" name="AutoShape 18">
              <a:extLst>
                <a:ext uri="{FF2B5EF4-FFF2-40B4-BE49-F238E27FC236}">
                  <a16:creationId xmlns:a16="http://schemas.microsoft.com/office/drawing/2014/main" id="{02FBD153-43F0-79F1-733E-2DA7B4BE0F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grpSp>
        <p:nvGrpSpPr>
          <p:cNvPr id="56339" name="Group 19">
            <a:extLst>
              <a:ext uri="{FF2B5EF4-FFF2-40B4-BE49-F238E27FC236}">
                <a16:creationId xmlns:a16="http://schemas.microsoft.com/office/drawing/2014/main" id="{8029A35E-0907-54F1-9775-4AAAF8787D18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410200"/>
            <a:ext cx="3352800" cy="544513"/>
            <a:chOff x="1920" y="3408"/>
            <a:chExt cx="2112" cy="343"/>
          </a:xfrm>
        </p:grpSpPr>
        <p:sp>
          <p:nvSpPr>
            <p:cNvPr id="56340" name="Line 20">
              <a:extLst>
                <a:ext uri="{FF2B5EF4-FFF2-40B4-BE49-F238E27FC236}">
                  <a16:creationId xmlns:a16="http://schemas.microsoft.com/office/drawing/2014/main" id="{7918B531-BF09-3481-D319-36949F23A9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20" y="3408"/>
              <a:ext cx="2112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41" name="Text Box 21">
              <a:extLst>
                <a:ext uri="{FF2B5EF4-FFF2-40B4-BE49-F238E27FC236}">
                  <a16:creationId xmlns:a16="http://schemas.microsoft.com/office/drawing/2014/main" id="{34F5A15A-005D-193C-F431-23715E798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425"/>
              <a:ext cx="146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   server sends whole stack</a:t>
              </a:r>
              <a:br>
                <a:rPr lang="en-GB" altLang="en-US" sz="1400">
                  <a:latin typeface="Arial" panose="020B0604020202020204" pitchFamily="34" charset="0"/>
                </a:rPr>
              </a:br>
              <a:r>
                <a:rPr lang="en-GB" altLang="en-US" sz="1400">
                  <a:latin typeface="Arial" panose="020B0604020202020204" pitchFamily="34" charset="0"/>
                </a:rPr>
                <a:t>using WAP protocol</a:t>
              </a:r>
            </a:p>
          </p:txBody>
        </p:sp>
      </p:grpSp>
      <p:grpSp>
        <p:nvGrpSpPr>
          <p:cNvPr id="56342" name="Group 22">
            <a:extLst>
              <a:ext uri="{FF2B5EF4-FFF2-40B4-BE49-F238E27FC236}">
                <a16:creationId xmlns:a16="http://schemas.microsoft.com/office/drawing/2014/main" id="{4B152FE1-5945-14C3-2EBD-E4B454CCF4B6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181600"/>
            <a:ext cx="806450" cy="1044575"/>
            <a:chOff x="4128" y="3134"/>
            <a:chExt cx="508" cy="658"/>
          </a:xfrm>
        </p:grpSpPr>
        <p:sp>
          <p:nvSpPr>
            <p:cNvPr id="56343" name="AutoShape 23">
              <a:extLst>
                <a:ext uri="{FF2B5EF4-FFF2-40B4-BE49-F238E27FC236}">
                  <a16:creationId xmlns:a16="http://schemas.microsoft.com/office/drawing/2014/main" id="{1F5354DC-6CAA-2556-0606-46F0868423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EE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44" name="AutoShape 24">
              <a:extLst>
                <a:ext uri="{FF2B5EF4-FFF2-40B4-BE49-F238E27FC236}">
                  <a16:creationId xmlns:a16="http://schemas.microsoft.com/office/drawing/2014/main" id="{BF4A4703-E4A3-D6FB-F786-BB9BFA0CB2D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EE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45" name="AutoShape 25">
              <a:extLst>
                <a:ext uri="{FF2B5EF4-FFF2-40B4-BE49-F238E27FC236}">
                  <a16:creationId xmlns:a16="http://schemas.microsoft.com/office/drawing/2014/main" id="{A8308013-CB29-13CC-C169-DA73C4A22A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EE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grpSp>
        <p:nvGrpSpPr>
          <p:cNvPr id="56346" name="Group 26">
            <a:extLst>
              <a:ext uri="{FF2B5EF4-FFF2-40B4-BE49-F238E27FC236}">
                <a16:creationId xmlns:a16="http://schemas.microsoft.com/office/drawing/2014/main" id="{3459A07B-B330-D3DB-2FCE-DA1DEA5B21CD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4876800"/>
            <a:ext cx="806450" cy="1044575"/>
            <a:chOff x="4128" y="3134"/>
            <a:chExt cx="508" cy="658"/>
          </a:xfrm>
        </p:grpSpPr>
        <p:sp>
          <p:nvSpPr>
            <p:cNvPr id="56347" name="AutoShape 27">
              <a:extLst>
                <a:ext uri="{FF2B5EF4-FFF2-40B4-BE49-F238E27FC236}">
                  <a16:creationId xmlns:a16="http://schemas.microsoft.com/office/drawing/2014/main" id="{ACA5962B-B4D1-6C1A-16FD-3AC68180CA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BB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48" name="AutoShape 28">
              <a:extLst>
                <a:ext uri="{FF2B5EF4-FFF2-40B4-BE49-F238E27FC236}">
                  <a16:creationId xmlns:a16="http://schemas.microsoft.com/office/drawing/2014/main" id="{3F58C3A7-BDAD-2927-306B-BED0E55BD9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BB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49" name="AutoShape 29">
              <a:extLst>
                <a:ext uri="{FF2B5EF4-FFF2-40B4-BE49-F238E27FC236}">
                  <a16:creationId xmlns:a16="http://schemas.microsoft.com/office/drawing/2014/main" id="{F5F91D72-1100-E972-7FAE-E8CA22FFA2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BB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grpSp>
        <p:nvGrpSpPr>
          <p:cNvPr id="56385" name="Group 65">
            <a:extLst>
              <a:ext uri="{FF2B5EF4-FFF2-40B4-BE49-F238E27FC236}">
                <a16:creationId xmlns:a16="http://schemas.microsoft.com/office/drawing/2014/main" id="{EFABBA6B-FAD3-7F01-C3C4-9AB1F9FBDB90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53000"/>
            <a:ext cx="838200" cy="1066800"/>
            <a:chOff x="2256" y="2832"/>
            <a:chExt cx="528" cy="672"/>
          </a:xfrm>
        </p:grpSpPr>
        <p:sp>
          <p:nvSpPr>
            <p:cNvPr id="56381" name="Rectangle 61">
              <a:extLst>
                <a:ext uri="{FF2B5EF4-FFF2-40B4-BE49-F238E27FC236}">
                  <a16:creationId xmlns:a16="http://schemas.microsoft.com/office/drawing/2014/main" id="{87D1F1F9-FF5D-9C9E-8028-5C0592F7B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832"/>
              <a:ext cx="528" cy="67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BBE0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6354" name="Group 34">
              <a:extLst>
                <a:ext uri="{FF2B5EF4-FFF2-40B4-BE49-F238E27FC236}">
                  <a16:creationId xmlns:a16="http://schemas.microsoft.com/office/drawing/2014/main" id="{014DA7EF-FDD0-D57F-2B95-00F2B11517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2832"/>
              <a:ext cx="508" cy="658"/>
              <a:chOff x="2256" y="2832"/>
              <a:chExt cx="508" cy="658"/>
            </a:xfrm>
          </p:grpSpPr>
          <p:sp>
            <p:nvSpPr>
              <p:cNvPr id="56352" name="AutoShape 32">
                <a:extLst>
                  <a:ext uri="{FF2B5EF4-FFF2-40B4-BE49-F238E27FC236}">
                    <a16:creationId xmlns:a16="http://schemas.microsoft.com/office/drawing/2014/main" id="{F41230C0-C938-2975-5648-4BA3261B26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45" y="2976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53" name="AutoShape 33">
                <a:extLst>
                  <a:ext uri="{FF2B5EF4-FFF2-40B4-BE49-F238E27FC236}">
                    <a16:creationId xmlns:a16="http://schemas.microsoft.com/office/drawing/2014/main" id="{6193C9FB-0310-1336-09A6-6E73E68A9A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441" y="3120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51" name="AutoShape 31">
                <a:extLst>
                  <a:ext uri="{FF2B5EF4-FFF2-40B4-BE49-F238E27FC236}">
                    <a16:creationId xmlns:a16="http://schemas.microsoft.com/office/drawing/2014/main" id="{D57BBC73-0F44-4C76-A7FE-51740A54364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56" y="2832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</p:grpSp>
      <p:grpSp>
        <p:nvGrpSpPr>
          <p:cNvPr id="56386" name="Group 66">
            <a:extLst>
              <a:ext uri="{FF2B5EF4-FFF2-40B4-BE49-F238E27FC236}">
                <a16:creationId xmlns:a16="http://schemas.microsoft.com/office/drawing/2014/main" id="{5D10AC4F-1E66-880E-B617-B6D851A28F36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53000"/>
            <a:ext cx="838200" cy="1066800"/>
            <a:chOff x="2208" y="3504"/>
            <a:chExt cx="528" cy="672"/>
          </a:xfrm>
        </p:grpSpPr>
        <p:sp>
          <p:nvSpPr>
            <p:cNvPr id="56382" name="Rectangle 62">
              <a:extLst>
                <a:ext uri="{FF2B5EF4-FFF2-40B4-BE49-F238E27FC236}">
                  <a16:creationId xmlns:a16="http://schemas.microsoft.com/office/drawing/2014/main" id="{11DB7CBD-C776-14AF-792F-139066B8D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504"/>
              <a:ext cx="528" cy="67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BBE0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6359" name="Group 39">
              <a:extLst>
                <a:ext uri="{FF2B5EF4-FFF2-40B4-BE49-F238E27FC236}">
                  <a16:creationId xmlns:a16="http://schemas.microsoft.com/office/drawing/2014/main" id="{B82492E5-7F11-83BE-791B-0C622D8F6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3504"/>
              <a:ext cx="508" cy="658"/>
              <a:chOff x="2208" y="3504"/>
              <a:chExt cx="508" cy="658"/>
            </a:xfrm>
          </p:grpSpPr>
          <p:sp>
            <p:nvSpPr>
              <p:cNvPr id="56357" name="AutoShape 37">
                <a:extLst>
                  <a:ext uri="{FF2B5EF4-FFF2-40B4-BE49-F238E27FC236}">
                    <a16:creationId xmlns:a16="http://schemas.microsoft.com/office/drawing/2014/main" id="{67A3EB87-8844-315D-345A-591FD4DEA0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93" y="3792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58" name="AutoShape 38">
                <a:extLst>
                  <a:ext uri="{FF2B5EF4-FFF2-40B4-BE49-F238E27FC236}">
                    <a16:creationId xmlns:a16="http://schemas.microsoft.com/office/drawing/2014/main" id="{FA591B33-0728-54E0-8D00-746DF1AE53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08" y="3504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56" name="AutoShape 36">
                <a:extLst>
                  <a:ext uri="{FF2B5EF4-FFF2-40B4-BE49-F238E27FC236}">
                    <a16:creationId xmlns:a16="http://schemas.microsoft.com/office/drawing/2014/main" id="{DD9EEDD3-6A87-A239-50DF-428D2A738D6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97" y="3648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</p:grpSp>
      <p:sp>
        <p:nvSpPr>
          <p:cNvPr id="56362" name="Text Box 42">
            <a:extLst>
              <a:ext uri="{FF2B5EF4-FFF2-40B4-BE49-F238E27FC236}">
                <a16:creationId xmlns:a16="http://schemas.microsoft.com/office/drawing/2014/main" id="{9152D4D0-997D-77B5-743E-17CA75ACD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324600"/>
            <a:ext cx="2293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navigation within stack fast</a:t>
            </a:r>
          </a:p>
        </p:txBody>
      </p:sp>
      <p:grpSp>
        <p:nvGrpSpPr>
          <p:cNvPr id="56363" name="Group 43">
            <a:extLst>
              <a:ext uri="{FF2B5EF4-FFF2-40B4-BE49-F238E27FC236}">
                <a16:creationId xmlns:a16="http://schemas.microsoft.com/office/drawing/2014/main" id="{2358067D-E311-E676-A756-9A808CC9D234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953000"/>
            <a:ext cx="806450" cy="1044575"/>
            <a:chOff x="4128" y="3134"/>
            <a:chExt cx="508" cy="658"/>
          </a:xfrm>
        </p:grpSpPr>
        <p:sp>
          <p:nvSpPr>
            <p:cNvPr id="56364" name="AutoShape 44">
              <a:extLst>
                <a:ext uri="{FF2B5EF4-FFF2-40B4-BE49-F238E27FC236}">
                  <a16:creationId xmlns:a16="http://schemas.microsoft.com/office/drawing/2014/main" id="{EBD772AE-0804-FC93-C8F5-679DCDC7A30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8" y="3134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65" name="AutoShape 45">
              <a:extLst>
                <a:ext uri="{FF2B5EF4-FFF2-40B4-BE49-F238E27FC236}">
                  <a16:creationId xmlns:a16="http://schemas.microsoft.com/office/drawing/2014/main" id="{24BDC05D-F4E9-C6BA-8C44-D67ABA6855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17" y="3278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sp>
          <p:nvSpPr>
            <p:cNvPr id="56366" name="AutoShape 46">
              <a:extLst>
                <a:ext uri="{FF2B5EF4-FFF2-40B4-BE49-F238E27FC236}">
                  <a16:creationId xmlns:a16="http://schemas.microsoft.com/office/drawing/2014/main" id="{B5C0A953-B029-96E8-0AD4-51C0C0579E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13" y="3422"/>
              <a:ext cx="323" cy="370"/>
            </a:xfrm>
            <a:prstGeom prst="foldedCorner">
              <a:avLst>
                <a:gd name="adj" fmla="val 12500"/>
              </a:avLst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</p:grpSp>
      <p:sp>
        <p:nvSpPr>
          <p:cNvPr id="56371" name="Text Box 51">
            <a:extLst>
              <a:ext uri="{FF2B5EF4-FFF2-40B4-BE49-F238E27FC236}">
                <a16:creationId xmlns:a16="http://schemas.microsoft.com/office/drawing/2014/main" id="{3757AE54-081A-A941-9E52-FC46B653A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3638" y="6324600"/>
            <a:ext cx="25193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Arial" panose="020B0604020202020204" pitchFamily="34" charset="0"/>
              </a:rPr>
              <a:t>server stores ‘stacks’ of cards</a:t>
            </a:r>
          </a:p>
        </p:txBody>
      </p:sp>
      <p:grpSp>
        <p:nvGrpSpPr>
          <p:cNvPr id="56376" name="Group 56">
            <a:extLst>
              <a:ext uri="{FF2B5EF4-FFF2-40B4-BE49-F238E27FC236}">
                <a16:creationId xmlns:a16="http://schemas.microsoft.com/office/drawing/2014/main" id="{F7CC33DD-F43F-2D4D-D149-B07AED355A6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828800"/>
            <a:ext cx="7391400" cy="1330325"/>
            <a:chOff x="1056" y="1152"/>
            <a:chExt cx="4656" cy="838"/>
          </a:xfrm>
        </p:grpSpPr>
        <p:sp>
          <p:nvSpPr>
            <p:cNvPr id="56372" name="Text Box 52">
              <a:extLst>
                <a:ext uri="{FF2B5EF4-FFF2-40B4-BE49-F238E27FC236}">
                  <a16:creationId xmlns:a16="http://schemas.microsoft.com/office/drawing/2014/main" id="{AD5A3C50-41D0-F2A8-BF9D-4E62DD496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1152"/>
              <a:ext cx="1488" cy="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28378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1600">
                  <a:latin typeface="Verdana" panose="020B0604030504040204" pitchFamily="34" charset="0"/>
                </a:rPr>
                <a:t>N.B. larger screens and faster  connections mean WML giving way to small HTML pages </a:t>
              </a:r>
            </a:p>
          </p:txBody>
        </p:sp>
        <p:sp>
          <p:nvSpPr>
            <p:cNvPr id="56373" name="AutoShape 53">
              <a:extLst>
                <a:ext uri="{FF2B5EF4-FFF2-40B4-BE49-F238E27FC236}">
                  <a16:creationId xmlns:a16="http://schemas.microsoft.com/office/drawing/2014/main" id="{BC964D02-4C03-DD95-9D66-C08A44D6C82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032" y="1152"/>
              <a:ext cx="192" cy="816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74" name="Oval 54">
              <a:extLst>
                <a:ext uri="{FF2B5EF4-FFF2-40B4-BE49-F238E27FC236}">
                  <a16:creationId xmlns:a16="http://schemas.microsoft.com/office/drawing/2014/main" id="{2978A967-67E7-9313-8863-8675EC185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200"/>
              <a:ext cx="1104" cy="33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75" name="Oval 55">
              <a:extLst>
                <a:ext uri="{FF2B5EF4-FFF2-40B4-BE49-F238E27FC236}">
                  <a16:creationId xmlns:a16="http://schemas.microsoft.com/office/drawing/2014/main" id="{696D3E7B-3E7E-48C6-97D1-BC69A9CB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80"/>
              <a:ext cx="52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6384" name="Group 64">
            <a:extLst>
              <a:ext uri="{FF2B5EF4-FFF2-40B4-BE49-F238E27FC236}">
                <a16:creationId xmlns:a16="http://schemas.microsoft.com/office/drawing/2014/main" id="{D598F907-ED34-F5A6-941C-3E33E23F4BFE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53000"/>
            <a:ext cx="838200" cy="1066800"/>
            <a:chOff x="4128" y="2160"/>
            <a:chExt cx="528" cy="672"/>
          </a:xfrm>
        </p:grpSpPr>
        <p:sp>
          <p:nvSpPr>
            <p:cNvPr id="56383" name="Rectangle 63">
              <a:extLst>
                <a:ext uri="{FF2B5EF4-FFF2-40B4-BE49-F238E27FC236}">
                  <a16:creationId xmlns:a16="http://schemas.microsoft.com/office/drawing/2014/main" id="{7517C63F-22AE-FB9F-B5A2-3DCF1C3FC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160"/>
              <a:ext cx="528" cy="67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BBE0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6377" name="Group 57">
              <a:extLst>
                <a:ext uri="{FF2B5EF4-FFF2-40B4-BE49-F238E27FC236}">
                  <a16:creationId xmlns:a16="http://schemas.microsoft.com/office/drawing/2014/main" id="{4B53F943-3215-7763-D755-008C34FE0D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2160"/>
              <a:ext cx="508" cy="658"/>
              <a:chOff x="4128" y="3134"/>
              <a:chExt cx="508" cy="658"/>
            </a:xfrm>
          </p:grpSpPr>
          <p:sp>
            <p:nvSpPr>
              <p:cNvPr id="56378" name="AutoShape 58">
                <a:extLst>
                  <a:ext uri="{FF2B5EF4-FFF2-40B4-BE49-F238E27FC236}">
                    <a16:creationId xmlns:a16="http://schemas.microsoft.com/office/drawing/2014/main" id="{58D21FA9-828B-0499-9CF6-EE4F9A258F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28" y="3134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79" name="AutoShape 59">
                <a:extLst>
                  <a:ext uri="{FF2B5EF4-FFF2-40B4-BE49-F238E27FC236}">
                    <a16:creationId xmlns:a16="http://schemas.microsoft.com/office/drawing/2014/main" id="{532554B6-2B65-1E60-BEBF-9FEBC43B640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17" y="3278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80" name="AutoShape 60">
                <a:extLst>
                  <a:ext uri="{FF2B5EF4-FFF2-40B4-BE49-F238E27FC236}">
                    <a16:creationId xmlns:a16="http://schemas.microsoft.com/office/drawing/2014/main" id="{405968D0-DB7C-466F-B7CC-9A7B0DA513B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313" y="3422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</p:grpSp>
      <p:grpSp>
        <p:nvGrpSpPr>
          <p:cNvPr id="56387" name="Group 67">
            <a:extLst>
              <a:ext uri="{FF2B5EF4-FFF2-40B4-BE49-F238E27FC236}">
                <a16:creationId xmlns:a16="http://schemas.microsoft.com/office/drawing/2014/main" id="{7F808C2C-1B76-5377-F7C9-60CC245EE977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53000"/>
            <a:ext cx="838200" cy="1066800"/>
            <a:chOff x="2208" y="3504"/>
            <a:chExt cx="528" cy="672"/>
          </a:xfrm>
        </p:grpSpPr>
        <p:sp>
          <p:nvSpPr>
            <p:cNvPr id="56388" name="Rectangle 68">
              <a:extLst>
                <a:ext uri="{FF2B5EF4-FFF2-40B4-BE49-F238E27FC236}">
                  <a16:creationId xmlns:a16="http://schemas.microsoft.com/office/drawing/2014/main" id="{CBE0ED50-804D-5EC9-893E-250E10EE4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504"/>
              <a:ext cx="528" cy="672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BBE0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6389" name="Group 69">
              <a:extLst>
                <a:ext uri="{FF2B5EF4-FFF2-40B4-BE49-F238E27FC236}">
                  <a16:creationId xmlns:a16="http://schemas.microsoft.com/office/drawing/2014/main" id="{1FAD04FB-3CD2-F340-4C6B-2A34E0DA7C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3504"/>
              <a:ext cx="508" cy="658"/>
              <a:chOff x="2208" y="3504"/>
              <a:chExt cx="508" cy="658"/>
            </a:xfrm>
          </p:grpSpPr>
          <p:sp>
            <p:nvSpPr>
              <p:cNvPr id="56390" name="AutoShape 70">
                <a:extLst>
                  <a:ext uri="{FF2B5EF4-FFF2-40B4-BE49-F238E27FC236}">
                    <a16:creationId xmlns:a16="http://schemas.microsoft.com/office/drawing/2014/main" id="{E754DAE8-940A-BEF3-E6A4-DAF3112A1AF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93" y="3792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91" name="AutoShape 71">
                <a:extLst>
                  <a:ext uri="{FF2B5EF4-FFF2-40B4-BE49-F238E27FC236}">
                    <a16:creationId xmlns:a16="http://schemas.microsoft.com/office/drawing/2014/main" id="{9CFC67F6-8421-2AAE-71DE-1AD1F4A5557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08" y="3504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56392" name="AutoShape 72">
                <a:extLst>
                  <a:ext uri="{FF2B5EF4-FFF2-40B4-BE49-F238E27FC236}">
                    <a16:creationId xmlns:a16="http://schemas.microsoft.com/office/drawing/2014/main" id="{E9062560-89C4-D0F4-5CEE-2033A54A1BE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97" y="3648"/>
                <a:ext cx="323" cy="370"/>
              </a:xfrm>
              <a:prstGeom prst="foldedCorner">
                <a:avLst>
                  <a:gd name="adj" fmla="val 12500"/>
                </a:avLst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2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12876E2A-56FD-4AED-89F2-1604261D4E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static web content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F5AA4FB-4AC4-9917-029E-386D765849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/>
              <a:t>medium and message</a:t>
            </a:r>
          </a:p>
          <a:p>
            <a:r>
              <a:rPr lang="en-GB" altLang="en-US"/>
              <a:t>text, graphics, movies and sound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BA7B39E-3F1E-E9B2-320F-178D95A1A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message and the medium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84C49F3E-DD4C-849B-2628-60C7C576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“content is king”</a:t>
            </a:r>
          </a:p>
          <a:p>
            <a:pPr lvl="1"/>
            <a:r>
              <a:rPr lang="en-GB" altLang="en-US" sz="1800"/>
              <a:t>the catch phrase of dot.com era … but widely ignored</a:t>
            </a:r>
          </a:p>
          <a:p>
            <a:pPr lvl="1"/>
            <a:endParaRPr lang="en-GB" altLang="en-US" sz="1600"/>
          </a:p>
          <a:p>
            <a:r>
              <a:rPr lang="en-GB" altLang="en-US" sz="2000"/>
              <a:t>the message … content should be </a:t>
            </a:r>
          </a:p>
          <a:p>
            <a:pPr lvl="1"/>
            <a:r>
              <a:rPr lang="en-GB" altLang="en-US" sz="1800"/>
              <a:t>appropriate to the audience, timely, reliable , ….</a:t>
            </a:r>
          </a:p>
          <a:p>
            <a:pPr lvl="1"/>
            <a:r>
              <a:rPr lang="en-GB" altLang="en-US" sz="1800"/>
              <a:t>generally worth reading !</a:t>
            </a:r>
          </a:p>
          <a:p>
            <a:endParaRPr lang="en-GB" altLang="en-US" sz="1400"/>
          </a:p>
          <a:p>
            <a:r>
              <a:rPr lang="en-GB" altLang="en-US" sz="2000"/>
              <a:t>the medium … page and site design</a:t>
            </a:r>
          </a:p>
          <a:p>
            <a:pPr lvl="1"/>
            <a:r>
              <a:rPr lang="en-GB" altLang="en-US" sz="1800"/>
              <a:t>good design – essential to attract readers</a:t>
            </a:r>
            <a:br>
              <a:rPr lang="en-GB" altLang="en-US" sz="1800"/>
            </a:br>
            <a:r>
              <a:rPr lang="en-GB" altLang="en-US" sz="1800"/>
              <a:t>			… but won’t hide bad material!</a:t>
            </a:r>
          </a:p>
          <a:p>
            <a:pPr lvl="1"/>
            <a:r>
              <a:rPr lang="en-GB" altLang="en-US" sz="1800"/>
              <a:t>bad design – may mean good material never seen</a:t>
            </a:r>
          </a:p>
          <a:p>
            <a:pPr lvl="1"/>
            <a:r>
              <a:rPr lang="en-GB" altLang="en-US" sz="1800"/>
              <a:t>printable!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3A04F8C-DA6B-E8C2-1FE9-5B12BDA1B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text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37986F9-45A8-8D3A-CC10-A9E2E8995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text style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generic styles universal: </a:t>
            </a:r>
            <a:r>
              <a:rPr lang="en-GB" altLang="en-US" sz="2000">
                <a:latin typeface="Times New Roman" panose="02020603050405020304" pitchFamily="18" charset="0"/>
              </a:rPr>
              <a:t>serif</a:t>
            </a:r>
            <a:r>
              <a:rPr lang="en-GB" altLang="en-US" sz="1800"/>
              <a:t>, sans, </a:t>
            </a:r>
            <a:r>
              <a:rPr lang="en-GB" altLang="en-US" sz="1800">
                <a:latin typeface="Courier New" panose="02070309020205020404" pitchFamily="49" charset="0"/>
              </a:rPr>
              <a:t>fixed</a:t>
            </a:r>
            <a:r>
              <a:rPr lang="en-GB" altLang="en-US" sz="1800"/>
              <a:t>, </a:t>
            </a:r>
            <a:r>
              <a:rPr lang="en-GB" altLang="en-US" sz="1800" b="1"/>
              <a:t>bold</a:t>
            </a:r>
            <a:r>
              <a:rPr lang="en-GB" altLang="en-US" sz="1800"/>
              <a:t>, </a:t>
            </a:r>
            <a:r>
              <a:rPr lang="en-GB" altLang="en-US" sz="1800" i="1"/>
              <a:t>italic</a:t>
            </a:r>
            <a:endParaRPr lang="en-GB" altLang="en-US" sz="1800"/>
          </a:p>
          <a:p>
            <a:pPr lvl="1">
              <a:lnSpc>
                <a:spcPct val="90000"/>
              </a:lnSpc>
            </a:pPr>
            <a:r>
              <a:rPr lang="en-GB" altLang="en-US" sz="1800"/>
              <a:t>specific fonts too, but vary between platforms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cascading style sheets (CSS) for fine control</a:t>
            </a:r>
            <a:br>
              <a:rPr lang="en-GB" altLang="en-US" sz="1800"/>
            </a:br>
            <a:r>
              <a:rPr lang="en-GB" altLang="en-US" sz="1800"/>
              <a:t>	… but beware older browsers and fixed font sizes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colour … often abused!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000"/>
              <a:t>positioning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easy .. left, right justified or centred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precise positioning with DHTML … but beware platforms … 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screen size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000"/>
              <a:t>mathematics … needs special fonts, layout, … arghhhh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4C075A4-14C6-B9FB-BB19-5EE50FD22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graphics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C73B540-B40D-2DDF-D4B6-35BB3421C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use with care …</a:t>
            </a:r>
          </a:p>
          <a:p>
            <a:pPr lvl="1"/>
            <a:r>
              <a:rPr lang="en-GB" altLang="en-US" sz="2000"/>
              <a:t>N.B. file size and download time … </a:t>
            </a:r>
            <a:br>
              <a:rPr lang="en-GB" altLang="en-US" sz="2000"/>
            </a:br>
            <a:r>
              <a:rPr lang="en-GB" altLang="en-US" sz="2000"/>
              <a:t>	this image = 1000 words of text</a:t>
            </a:r>
          </a:p>
          <a:p>
            <a:pPr lvl="1"/>
            <a:r>
              <a:rPr lang="en-GB" altLang="en-US" sz="2000"/>
              <a:t>affected by size, number of colours, file format</a:t>
            </a:r>
          </a:p>
          <a:p>
            <a:pPr lvl="1"/>
            <a:r>
              <a:rPr lang="en-GB" altLang="en-US" sz="2000"/>
              <a:t>backgrounds … often add little, hard to read text</a:t>
            </a:r>
          </a:p>
          <a:p>
            <a:pPr lvl="1"/>
            <a:endParaRPr lang="en-GB" altLang="en-US" sz="1000"/>
          </a:p>
          <a:p>
            <a:r>
              <a:rPr lang="en-GB" altLang="en-US" sz="2400"/>
              <a:t>speeding it up</a:t>
            </a:r>
          </a:p>
          <a:p>
            <a:pPr lvl="1"/>
            <a:r>
              <a:rPr lang="en-GB" altLang="en-US" sz="2000"/>
              <a:t>caching – reuse same graphics</a:t>
            </a:r>
          </a:p>
          <a:p>
            <a:pPr lvl="1"/>
            <a:r>
              <a:rPr lang="en-GB" altLang="en-US" sz="2000"/>
              <a:t>progressive formats:</a:t>
            </a:r>
          </a:p>
          <a:p>
            <a:pPr lvl="2"/>
            <a:r>
              <a:rPr lang="en-GB" altLang="en-US" sz="1800"/>
              <a:t>image appears in low res and gets clearer</a:t>
            </a:r>
          </a:p>
        </p:txBody>
      </p:sp>
      <p:pic>
        <p:nvPicPr>
          <p:cNvPr id="60420" name="Picture 4">
            <a:extLst>
              <a:ext uri="{FF2B5EF4-FFF2-40B4-BE49-F238E27FC236}">
                <a16:creationId xmlns:a16="http://schemas.microsoft.com/office/drawing/2014/main" id="{CC385472-F3C8-9A97-1457-D1A0CCE2F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146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1" name="Picture 5">
            <a:extLst>
              <a:ext uri="{FF2B5EF4-FFF2-40B4-BE49-F238E27FC236}">
                <a16:creationId xmlns:a16="http://schemas.microsoft.com/office/drawing/2014/main" id="{E6AF0EAF-E557-579C-0447-81C992888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343400"/>
            <a:ext cx="16891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2" name="Picture 6">
            <a:extLst>
              <a:ext uri="{FF2B5EF4-FFF2-40B4-BE49-F238E27FC236}">
                <a16:creationId xmlns:a16="http://schemas.microsoft.com/office/drawing/2014/main" id="{BDE7CE47-0E76-3761-B9C8-E4F8D3EC4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343400"/>
            <a:ext cx="16891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3" name="Picture 7">
            <a:extLst>
              <a:ext uri="{FF2B5EF4-FFF2-40B4-BE49-F238E27FC236}">
                <a16:creationId xmlns:a16="http://schemas.microsoft.com/office/drawing/2014/main" id="{4A5F337A-1F4C-DCAD-E74D-D351B3921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343400"/>
            <a:ext cx="16891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4" name="Picture 8">
            <a:extLst>
              <a:ext uri="{FF2B5EF4-FFF2-40B4-BE49-F238E27FC236}">
                <a16:creationId xmlns:a16="http://schemas.microsoft.com/office/drawing/2014/main" id="{234150BD-ED42-A34E-1940-68C0DAB53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343400"/>
            <a:ext cx="16891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300F3C58-4654-FA68-55CA-DDBBF747E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graphics (ctd)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F1901AE1-AD4E-4CED-A807-82BB53C63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formats</a:t>
            </a:r>
          </a:p>
          <a:p>
            <a:pPr lvl="1"/>
            <a:r>
              <a:rPr lang="en-GB" altLang="en-US" sz="2000"/>
              <a:t>JPEG – for photos</a:t>
            </a:r>
          </a:p>
          <a:p>
            <a:pPr lvl="2"/>
            <a:r>
              <a:rPr lang="en-GB" altLang="en-US" sz="1800"/>
              <a:t>higher compression but ‘lossy’</a:t>
            </a:r>
          </a:p>
          <a:p>
            <a:pPr lvl="2"/>
            <a:r>
              <a:rPr lang="en-GB" altLang="en-US" sz="1800"/>
              <a:t>get ‘artefacts’</a:t>
            </a:r>
          </a:p>
          <a:p>
            <a:pPr lvl="1"/>
            <a:r>
              <a:rPr lang="en-GB" altLang="en-US" sz="2000"/>
              <a:t>GIF for sharp edges</a:t>
            </a:r>
          </a:p>
          <a:p>
            <a:pPr lvl="2"/>
            <a:r>
              <a:rPr lang="en-GB" altLang="en-US" sz="1800"/>
              <a:t>lossless compression</a:t>
            </a:r>
          </a:p>
          <a:p>
            <a:pPr lvl="1"/>
            <a:r>
              <a:rPr lang="en-GB" altLang="en-US" sz="2000"/>
              <a:t>PNG supported by current web browsers</a:t>
            </a:r>
          </a:p>
          <a:p>
            <a:r>
              <a:rPr lang="en-GB" altLang="en-US" sz="2400"/>
              <a:t>and action</a:t>
            </a:r>
          </a:p>
          <a:p>
            <a:pPr lvl="1"/>
            <a:r>
              <a:rPr lang="en-GB" altLang="en-US" sz="2000"/>
              <a:t>animated gifs for simple animations</a:t>
            </a:r>
          </a:p>
          <a:p>
            <a:pPr lvl="1"/>
            <a:r>
              <a:rPr lang="en-GB" altLang="en-US" sz="2000"/>
              <a:t>image maps for images you can click on</a:t>
            </a:r>
          </a:p>
        </p:txBody>
      </p:sp>
      <p:pic>
        <p:nvPicPr>
          <p:cNvPr id="91147" name="Picture 11">
            <a:extLst>
              <a:ext uri="{FF2B5EF4-FFF2-40B4-BE49-F238E27FC236}">
                <a16:creationId xmlns:a16="http://schemas.microsoft.com/office/drawing/2014/main" id="{CF937A7F-3680-1093-27F8-9F7C5F20C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438400"/>
            <a:ext cx="1905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148" name="Text Box 12">
            <a:extLst>
              <a:ext uri="{FF2B5EF4-FFF2-40B4-BE49-F238E27FC236}">
                <a16:creationId xmlns:a16="http://schemas.microsoft.com/office/drawing/2014/main" id="{8795DB4C-F125-6ABB-8A88-B4D45E45D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05200"/>
            <a:ext cx="1892300" cy="366713"/>
          </a:xfrm>
          <a:prstGeom prst="rect">
            <a:avLst/>
          </a:prstGeom>
          <a:solidFill>
            <a:srgbClr val="FFEE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JPEG quality=20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582847C-BDE9-FC3F-B4A9-53DBC6F2A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Text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A83C20E-0F4C-7A7D-044D-DD0081162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imposes strict linear progression on the reader</a:t>
            </a:r>
          </a:p>
          <a:p>
            <a:endParaRPr lang="en-GB" altLang="en-US"/>
          </a:p>
          <a:p>
            <a:endParaRPr lang="en-GB" altLang="en-US" sz="3200"/>
          </a:p>
          <a:p>
            <a:r>
              <a:rPr lang="en-GB" altLang="en-US"/>
              <a:t>the author’s ideas of what is best</a:t>
            </a:r>
          </a:p>
          <a:p>
            <a:endParaRPr lang="en-GB" altLang="en-US" sz="1800"/>
          </a:p>
          <a:p>
            <a:r>
              <a:rPr lang="en-GB" altLang="en-US"/>
              <a:t>often good :-)</a:t>
            </a:r>
            <a:br>
              <a:rPr lang="en-GB" altLang="en-US"/>
            </a:br>
            <a:br>
              <a:rPr lang="en-GB" altLang="en-US" sz="1200"/>
            </a:br>
            <a:r>
              <a:rPr lang="en-GB" altLang="en-US" sz="1200"/>
              <a:t>		</a:t>
            </a:r>
            <a:r>
              <a:rPr lang="en-GB" altLang="en-US"/>
              <a:t>… but not always!</a:t>
            </a:r>
          </a:p>
        </p:txBody>
      </p:sp>
      <p:grpSp>
        <p:nvGrpSpPr>
          <p:cNvPr id="30750" name="Group 30">
            <a:extLst>
              <a:ext uri="{FF2B5EF4-FFF2-40B4-BE49-F238E27FC236}">
                <a16:creationId xmlns:a16="http://schemas.microsoft.com/office/drawing/2014/main" id="{1790421E-9E77-9C2E-10AD-363B141739DC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773363"/>
            <a:ext cx="6172200" cy="1036637"/>
            <a:chOff x="1584" y="1747"/>
            <a:chExt cx="3888" cy="653"/>
          </a:xfrm>
        </p:grpSpPr>
        <p:grpSp>
          <p:nvGrpSpPr>
            <p:cNvPr id="30726" name="Group 6">
              <a:extLst>
                <a:ext uri="{FF2B5EF4-FFF2-40B4-BE49-F238E27FC236}">
                  <a16:creationId xmlns:a16="http://schemas.microsoft.com/office/drawing/2014/main" id="{0B52CE8D-C306-9774-2A8F-3BA272732F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920"/>
              <a:ext cx="384" cy="480"/>
              <a:chOff x="1632" y="1680"/>
              <a:chExt cx="384" cy="480"/>
            </a:xfrm>
          </p:grpSpPr>
          <p:sp>
            <p:nvSpPr>
              <p:cNvPr id="30724" name="AutoShape 4">
                <a:extLst>
                  <a:ext uri="{FF2B5EF4-FFF2-40B4-BE49-F238E27FC236}">
                    <a16:creationId xmlns:a16="http://schemas.microsoft.com/office/drawing/2014/main" id="{48B7B152-4CF3-B108-A4B5-CD3390395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5" name="Text Box 5">
                <a:extLst>
                  <a:ext uri="{FF2B5EF4-FFF2-40B4-BE49-F238E27FC236}">
                    <a16:creationId xmlns:a16="http://schemas.microsoft.com/office/drawing/2014/main" id="{288A779E-8C2E-0107-7637-C4CDDD6D37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0727" name="Group 7">
              <a:extLst>
                <a:ext uri="{FF2B5EF4-FFF2-40B4-BE49-F238E27FC236}">
                  <a16:creationId xmlns:a16="http://schemas.microsoft.com/office/drawing/2014/main" id="{3175F9B2-C287-E3DA-B0CB-6785784B30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1920"/>
              <a:ext cx="384" cy="480"/>
              <a:chOff x="1632" y="1680"/>
              <a:chExt cx="384" cy="480"/>
            </a:xfrm>
          </p:grpSpPr>
          <p:sp>
            <p:nvSpPr>
              <p:cNvPr id="30728" name="AutoShape 8">
                <a:extLst>
                  <a:ext uri="{FF2B5EF4-FFF2-40B4-BE49-F238E27FC236}">
                    <a16:creationId xmlns:a16="http://schemas.microsoft.com/office/drawing/2014/main" id="{90041DC5-7373-BE1E-D566-D19523C88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9" name="Text Box 9">
                <a:extLst>
                  <a:ext uri="{FF2B5EF4-FFF2-40B4-BE49-F238E27FC236}">
                    <a16:creationId xmlns:a16="http://schemas.microsoft.com/office/drawing/2014/main" id="{ED5888D3-6037-C2C5-252D-743D93E7E6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0730" name="Group 10">
              <a:extLst>
                <a:ext uri="{FF2B5EF4-FFF2-40B4-BE49-F238E27FC236}">
                  <a16:creationId xmlns:a16="http://schemas.microsoft.com/office/drawing/2014/main" id="{C1B146A6-02E7-0147-E0AF-6B7BC18662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1920"/>
              <a:ext cx="384" cy="480"/>
              <a:chOff x="1632" y="1680"/>
              <a:chExt cx="384" cy="480"/>
            </a:xfrm>
          </p:grpSpPr>
          <p:sp>
            <p:nvSpPr>
              <p:cNvPr id="30731" name="AutoShape 11">
                <a:extLst>
                  <a:ext uri="{FF2B5EF4-FFF2-40B4-BE49-F238E27FC236}">
                    <a16:creationId xmlns:a16="http://schemas.microsoft.com/office/drawing/2014/main" id="{068334FA-2FD8-D20E-DF7E-CDE81C079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2" name="Text Box 12">
                <a:extLst>
                  <a:ext uri="{FF2B5EF4-FFF2-40B4-BE49-F238E27FC236}">
                    <a16:creationId xmlns:a16="http://schemas.microsoft.com/office/drawing/2014/main" id="{BACBDFD5-3D32-6492-E5EE-BA2916D10B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0733" name="Group 13">
              <a:extLst>
                <a:ext uri="{FF2B5EF4-FFF2-40B4-BE49-F238E27FC236}">
                  <a16:creationId xmlns:a16="http://schemas.microsoft.com/office/drawing/2014/main" id="{6D80DD8A-2A67-69D8-CB98-861C8CA754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1920"/>
              <a:ext cx="384" cy="480"/>
              <a:chOff x="1632" y="1680"/>
              <a:chExt cx="384" cy="480"/>
            </a:xfrm>
          </p:grpSpPr>
          <p:sp>
            <p:nvSpPr>
              <p:cNvPr id="30734" name="AutoShape 14">
                <a:extLst>
                  <a:ext uri="{FF2B5EF4-FFF2-40B4-BE49-F238E27FC236}">
                    <a16:creationId xmlns:a16="http://schemas.microsoft.com/office/drawing/2014/main" id="{21D75281-7DE9-A63B-A910-276484AB0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5" name="Text Box 15">
                <a:extLst>
                  <a:ext uri="{FF2B5EF4-FFF2-40B4-BE49-F238E27FC236}">
                    <a16:creationId xmlns:a16="http://schemas.microsoft.com/office/drawing/2014/main" id="{281C68AD-1B5F-1F44-949A-B71DE42172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sp>
          <p:nvSpPr>
            <p:cNvPr id="30736" name="Text Box 16">
              <a:extLst>
                <a:ext uri="{FF2B5EF4-FFF2-40B4-BE49-F238E27FC236}">
                  <a16:creationId xmlns:a16="http://schemas.microsoft.com/office/drawing/2014/main" id="{FD40E1C1-2999-72D3-544B-89D8F909D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747"/>
              <a:ext cx="4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 1</a:t>
              </a:r>
            </a:p>
          </p:txBody>
        </p:sp>
        <p:sp>
          <p:nvSpPr>
            <p:cNvPr id="30737" name="Text Box 17">
              <a:extLst>
                <a:ext uri="{FF2B5EF4-FFF2-40B4-BE49-F238E27FC236}">
                  <a16:creationId xmlns:a16="http://schemas.microsoft.com/office/drawing/2014/main" id="{3E5E63AF-0EB1-8059-31A8-FECA1174F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747"/>
              <a:ext cx="4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 2</a:t>
              </a:r>
            </a:p>
          </p:txBody>
        </p:sp>
        <p:sp>
          <p:nvSpPr>
            <p:cNvPr id="30738" name="Text Box 18">
              <a:extLst>
                <a:ext uri="{FF2B5EF4-FFF2-40B4-BE49-F238E27FC236}">
                  <a16:creationId xmlns:a16="http://schemas.microsoft.com/office/drawing/2014/main" id="{0ADE6B2E-250B-A644-831D-9E2A22AC0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1747"/>
              <a:ext cx="4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 3</a:t>
              </a:r>
            </a:p>
          </p:txBody>
        </p:sp>
        <p:sp>
          <p:nvSpPr>
            <p:cNvPr id="30739" name="Text Box 19">
              <a:extLst>
                <a:ext uri="{FF2B5EF4-FFF2-40B4-BE49-F238E27FC236}">
                  <a16:creationId xmlns:a16="http://schemas.microsoft.com/office/drawing/2014/main" id="{A8CCABFE-142D-E424-1C37-9F47D9AF5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747"/>
              <a:ext cx="4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 4</a:t>
              </a:r>
            </a:p>
          </p:txBody>
        </p:sp>
        <p:cxnSp>
          <p:nvCxnSpPr>
            <p:cNvPr id="30740" name="AutoShape 20">
              <a:extLst>
                <a:ext uri="{FF2B5EF4-FFF2-40B4-BE49-F238E27FC236}">
                  <a16:creationId xmlns:a16="http://schemas.microsoft.com/office/drawing/2014/main" id="{17E83A44-0BBA-0AED-E729-4B6856D1C5D2}"/>
                </a:ext>
              </a:extLst>
            </p:cNvPr>
            <p:cNvCxnSpPr>
              <a:cxnSpLocks noChangeShapeType="1"/>
              <a:stCxn id="30725" idx="3"/>
              <a:endCxn id="30729" idx="1"/>
            </p:cNvCxnSpPr>
            <p:nvPr/>
          </p:nvCxnSpPr>
          <p:spPr bwMode="auto">
            <a:xfrm>
              <a:off x="2012" y="2142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1" name="AutoShape 21">
              <a:extLst>
                <a:ext uri="{FF2B5EF4-FFF2-40B4-BE49-F238E27FC236}">
                  <a16:creationId xmlns:a16="http://schemas.microsoft.com/office/drawing/2014/main" id="{5ADD6541-87F7-63D3-EAF2-3B0FC67A7934}"/>
                </a:ext>
              </a:extLst>
            </p:cNvPr>
            <p:cNvCxnSpPr>
              <a:cxnSpLocks noChangeShapeType="1"/>
              <a:stCxn id="30729" idx="3"/>
              <a:endCxn id="30732" idx="1"/>
            </p:cNvCxnSpPr>
            <p:nvPr/>
          </p:nvCxnSpPr>
          <p:spPr bwMode="auto">
            <a:xfrm>
              <a:off x="2876" y="2142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2" name="AutoShape 22">
              <a:extLst>
                <a:ext uri="{FF2B5EF4-FFF2-40B4-BE49-F238E27FC236}">
                  <a16:creationId xmlns:a16="http://schemas.microsoft.com/office/drawing/2014/main" id="{49423B33-84DB-0F69-3984-7525AEDBC5AD}"/>
                </a:ext>
              </a:extLst>
            </p:cNvPr>
            <p:cNvCxnSpPr>
              <a:cxnSpLocks noChangeShapeType="1"/>
              <a:stCxn id="30732" idx="3"/>
              <a:endCxn id="30735" idx="1"/>
            </p:cNvCxnSpPr>
            <p:nvPr/>
          </p:nvCxnSpPr>
          <p:spPr bwMode="auto">
            <a:xfrm>
              <a:off x="3740" y="2142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44" name="AutoShape 24">
              <a:extLst>
                <a:ext uri="{FF2B5EF4-FFF2-40B4-BE49-F238E27FC236}">
                  <a16:creationId xmlns:a16="http://schemas.microsoft.com/office/drawing/2014/main" id="{A7BED776-593B-F304-DA2C-8EDAB1D8A0E1}"/>
                </a:ext>
              </a:extLst>
            </p:cNvPr>
            <p:cNvCxnSpPr>
              <a:cxnSpLocks noChangeShapeType="1"/>
              <a:stCxn id="30735" idx="3"/>
              <a:endCxn id="30748" idx="1"/>
            </p:cNvCxnSpPr>
            <p:nvPr/>
          </p:nvCxnSpPr>
          <p:spPr bwMode="auto">
            <a:xfrm>
              <a:off x="4604" y="2142"/>
              <a:ext cx="482" cy="3"/>
            </a:xfrm>
            <a:prstGeom prst="straightConnector1">
              <a:avLst/>
            </a:prstGeom>
            <a:noFill/>
            <a:ln w="19050">
              <a:solidFill>
                <a:srgbClr val="555A5E"/>
              </a:solidFill>
              <a:prstDash val="dash"/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749" name="Group 29">
              <a:extLst>
                <a:ext uri="{FF2B5EF4-FFF2-40B4-BE49-F238E27FC236}">
                  <a16:creationId xmlns:a16="http://schemas.microsoft.com/office/drawing/2014/main" id="{BE7ECAA8-9EB1-1B46-7094-316F0B31EC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6" y="1920"/>
              <a:ext cx="386" cy="480"/>
              <a:chOff x="4848" y="1920"/>
              <a:chExt cx="386" cy="480"/>
            </a:xfrm>
          </p:grpSpPr>
          <p:sp>
            <p:nvSpPr>
              <p:cNvPr id="30747" name="AutoShape 27">
                <a:extLst>
                  <a:ext uri="{FF2B5EF4-FFF2-40B4-BE49-F238E27FC236}">
                    <a16:creationId xmlns:a16="http://schemas.microsoft.com/office/drawing/2014/main" id="{3DEC9925-E651-C130-6A21-667A87BB7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92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8" name="Text Box 28">
                <a:extLst>
                  <a:ext uri="{FF2B5EF4-FFF2-40B4-BE49-F238E27FC236}">
                    <a16:creationId xmlns:a16="http://schemas.microsoft.com/office/drawing/2014/main" id="{CD75DC5D-A547-0EA0-3D80-0B75CAA396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8" y="1920"/>
                <a:ext cx="386" cy="44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>
                    <a:solidFill>
                      <a:schemeClr val="bg1"/>
                    </a:solidFill>
                  </a:rPr>
                  <a:t>this is text</a:t>
                </a:r>
              </a:p>
              <a:p>
                <a:r>
                  <a:rPr lang="en-GB" altLang="en-US" sz="800">
                    <a:solidFill>
                      <a:schemeClr val="bg1"/>
                    </a:solidFill>
                  </a:rPr>
                  <a:t>or is it</a:t>
                </a:r>
              </a:p>
              <a:p>
                <a:r>
                  <a:rPr lang="en-GB" altLang="en-US" sz="800">
                    <a:solidFill>
                      <a:schemeClr val="bg1"/>
                    </a:solidFill>
                  </a:rPr>
                  <a:t>hypertext</a:t>
                </a:r>
              </a:p>
              <a:p>
                <a:r>
                  <a:rPr lang="en-GB" altLang="en-US" sz="800">
                    <a:solidFill>
                      <a:schemeClr val="bg1"/>
                    </a:solidFill>
                  </a:rPr>
                  <a:t>only links</a:t>
                </a:r>
              </a:p>
              <a:p>
                <a:r>
                  <a:rPr lang="en-GB" altLang="en-US" sz="800">
                    <a:solidFill>
                      <a:schemeClr val="bg1"/>
                    </a:solidFill>
                  </a:rPr>
                  <a:t>can tell</a:t>
                </a:r>
              </a:p>
            </p:txBody>
          </p:sp>
        </p:grp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A747CDE-7F11-4256-94D5-8EE6CE89A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icons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42C3C62-E15C-4DC0-BAAA-4324994B9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on the web just small images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for bullets, decoration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or to link to other pages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lots available!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400"/>
              <a:t>design … just like any interface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need to be understood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designed as collection to fit …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</a:pPr>
            <a:r>
              <a:rPr lang="en-GB" altLang="en-US" sz="2400"/>
              <a:t>under construction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 sign of the inherent incompleteness of the web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or just plain lazy ??</a:t>
            </a:r>
          </a:p>
        </p:txBody>
      </p:sp>
      <p:pic>
        <p:nvPicPr>
          <p:cNvPr id="61444" name="Picture 4">
            <a:hlinkClick r:id="rId2"/>
            <a:extLst>
              <a:ext uri="{FF2B5EF4-FFF2-40B4-BE49-F238E27FC236}">
                <a16:creationId xmlns:a16="http://schemas.microsoft.com/office/drawing/2014/main" id="{F2B8C85E-7F58-A55D-17A9-01A236D3D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562600"/>
            <a:ext cx="823913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5" name="Picture 5">
            <a:hlinkClick r:id="rId4"/>
            <a:extLst>
              <a:ext uri="{FF2B5EF4-FFF2-40B4-BE49-F238E27FC236}">
                <a16:creationId xmlns:a16="http://schemas.microsoft.com/office/drawing/2014/main" id="{39ABD83C-5925-31E2-D926-FF125368F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9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6" name="Picture 6">
            <a:extLst>
              <a:ext uri="{FF2B5EF4-FFF2-40B4-BE49-F238E27FC236}">
                <a16:creationId xmlns:a16="http://schemas.microsoft.com/office/drawing/2014/main" id="{3CD03A69-66F1-E174-FA11-57A71976E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57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7" name="Picture 7">
            <a:hlinkClick r:id="rId7"/>
            <a:extLst>
              <a:ext uri="{FF2B5EF4-FFF2-40B4-BE49-F238E27FC236}">
                <a16:creationId xmlns:a16="http://schemas.microsoft.com/office/drawing/2014/main" id="{1B4F15C5-03AC-8078-3F88-354ACE60A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384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8" name="Picture 8">
            <a:hlinkClick r:id="rId9"/>
            <a:extLst>
              <a:ext uri="{FF2B5EF4-FFF2-40B4-BE49-F238E27FC236}">
                <a16:creationId xmlns:a16="http://schemas.microsoft.com/office/drawing/2014/main" id="{35A3FA31-7A55-34B6-4D5F-2E635C0CCFF3}"/>
              </a:ext>
            </a:extLst>
          </p:cNvPr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895600"/>
            <a:ext cx="301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9" name="Picture 9">
            <a:hlinkClick r:id="rId11"/>
            <a:extLst>
              <a:ext uri="{FF2B5EF4-FFF2-40B4-BE49-F238E27FC236}">
                <a16:creationId xmlns:a16="http://schemas.microsoft.com/office/drawing/2014/main" id="{E98B0747-DBD8-8F2D-7BE6-4B75BB3F6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200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0" name="Picture 10">
            <a:extLst>
              <a:ext uri="{FF2B5EF4-FFF2-40B4-BE49-F238E27FC236}">
                <a16:creationId xmlns:a16="http://schemas.microsoft.com/office/drawing/2014/main" id="{080E6962-8FDA-F99D-AC5B-D6E73AAED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3" name="Picture 13">
            <a:hlinkClick r:id="rId14"/>
            <a:extLst>
              <a:ext uri="{FF2B5EF4-FFF2-40B4-BE49-F238E27FC236}">
                <a16:creationId xmlns:a16="http://schemas.microsoft.com/office/drawing/2014/main" id="{39A76DD1-C665-D060-ACA6-B6B64E5C2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050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5" name="Picture 15">
            <a:hlinkClick r:id="rId16"/>
            <a:extLst>
              <a:ext uri="{FF2B5EF4-FFF2-40B4-BE49-F238E27FC236}">
                <a16:creationId xmlns:a16="http://schemas.microsoft.com/office/drawing/2014/main" id="{240DCA07-E0BF-F7F3-877A-19E826468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58140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7" name="Picture 17">
            <a:hlinkClick r:id="rId18"/>
            <a:extLst>
              <a:ext uri="{FF2B5EF4-FFF2-40B4-BE49-F238E27FC236}">
                <a16:creationId xmlns:a16="http://schemas.microsoft.com/office/drawing/2014/main" id="{99CD4F9C-683A-1B57-7A08-273E7D024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8" name="Picture 18">
            <a:hlinkClick r:id="rId20"/>
            <a:extLst>
              <a:ext uri="{FF2B5EF4-FFF2-40B4-BE49-F238E27FC236}">
                <a16:creationId xmlns:a16="http://schemas.microsoft.com/office/drawing/2014/main" id="{ED33370F-FC2D-1CA7-55DA-9B89BE638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362200"/>
            <a:ext cx="3429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9" name="Picture 19">
            <a:hlinkClick r:id="rId22"/>
            <a:extLst>
              <a:ext uri="{FF2B5EF4-FFF2-40B4-BE49-F238E27FC236}">
                <a16:creationId xmlns:a16="http://schemas.microsoft.com/office/drawing/2014/main" id="{A25CD939-F18E-A073-19C0-46E1AE87B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2857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0" name="Picture 20">
            <a:hlinkClick r:id="rId24"/>
            <a:extLst>
              <a:ext uri="{FF2B5EF4-FFF2-40B4-BE49-F238E27FC236}">
                <a16:creationId xmlns:a16="http://schemas.microsoft.com/office/drawing/2014/main" id="{1135289C-54CB-9BB3-6C62-85BD0A2B9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19400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1" name="Picture 21">
            <a:extLst>
              <a:ext uri="{FF2B5EF4-FFF2-40B4-BE49-F238E27FC236}">
                <a16:creationId xmlns:a16="http://schemas.microsoft.com/office/drawing/2014/main" id="{CB081FC0-242C-E3D0-E848-F3D960510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5638800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2" name="Picture 22">
            <a:hlinkClick r:id="rId27"/>
            <a:extLst>
              <a:ext uri="{FF2B5EF4-FFF2-40B4-BE49-F238E27FC236}">
                <a16:creationId xmlns:a16="http://schemas.microsoft.com/office/drawing/2014/main" id="{DB41009C-C339-D98D-6CAE-C81C10DA6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439738" cy="43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3" name="Picture 23">
            <a:extLst>
              <a:ext uri="{FF2B5EF4-FFF2-40B4-BE49-F238E27FC236}">
                <a16:creationId xmlns:a16="http://schemas.microsoft.com/office/drawing/2014/main" id="{FD9BCF98-CBEF-15A8-F698-928EB849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4" name="Picture 24">
            <a:extLst>
              <a:ext uri="{FF2B5EF4-FFF2-40B4-BE49-F238E27FC236}">
                <a16:creationId xmlns:a16="http://schemas.microsoft.com/office/drawing/2014/main" id="{8C5FE4E3-EF61-CDA5-533A-C9C3F1961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53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5" name="Picture 25">
            <a:extLst>
              <a:ext uri="{FF2B5EF4-FFF2-40B4-BE49-F238E27FC236}">
                <a16:creationId xmlns:a16="http://schemas.microsoft.com/office/drawing/2014/main" id="{0D405C4C-9474-EC59-9A56-80657696A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43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6" name="Picture 26">
            <a:extLst>
              <a:ext uri="{FF2B5EF4-FFF2-40B4-BE49-F238E27FC236}">
                <a16:creationId xmlns:a16="http://schemas.microsoft.com/office/drawing/2014/main" id="{2C5F4978-9903-D8B0-3D98-F8516EE41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62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7" name="Picture 27">
            <a:extLst>
              <a:ext uri="{FF2B5EF4-FFF2-40B4-BE49-F238E27FC236}">
                <a16:creationId xmlns:a16="http://schemas.microsoft.com/office/drawing/2014/main" id="{AA6EC0EC-F72C-8D26-45C4-ED7FB1E24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8" name="Picture 28">
            <a:extLst>
              <a:ext uri="{FF2B5EF4-FFF2-40B4-BE49-F238E27FC236}">
                <a16:creationId xmlns:a16="http://schemas.microsoft.com/office/drawing/2014/main" id="{F8813BD6-78E4-F5F4-3E87-F9351F19A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32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9" name="Picture 29">
            <a:extLst>
              <a:ext uri="{FF2B5EF4-FFF2-40B4-BE49-F238E27FC236}">
                <a16:creationId xmlns:a16="http://schemas.microsoft.com/office/drawing/2014/main" id="{31CD0356-38B0-B6A3-D0EC-3562066C2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C50F1E09-2401-CF00-5535-7E6145B038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web colour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9AF6FBB-4794-CFDA-DECA-03BCA606E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GB" altLang="en-US" sz="2400"/>
              <a:t>how many colours?</a:t>
            </a:r>
          </a:p>
          <a:p>
            <a:pPr lvl="1"/>
            <a:r>
              <a:rPr lang="en-GB" altLang="en-US" sz="1800"/>
              <a:t>PC monitors – millions – 24 bits per pixel</a:t>
            </a:r>
            <a:br>
              <a:rPr lang="en-GB" altLang="en-US" sz="1800"/>
            </a:br>
            <a:r>
              <a:rPr lang="en-GB" altLang="en-US" sz="1800"/>
              <a:t>… but the ‘same’ colour may look very different</a:t>
            </a:r>
          </a:p>
          <a:p>
            <a:pPr lvl="2"/>
            <a:r>
              <a:rPr lang="en-GB" altLang="en-US" sz="1800"/>
              <a:t>N.B. usually only 72–96 dpi</a:t>
            </a:r>
          </a:p>
          <a:p>
            <a:pPr lvl="1"/>
            <a:r>
              <a:rPr lang="en-GB" altLang="en-US" sz="1800"/>
              <a:t>older computers, PDAs, phones …</a:t>
            </a:r>
          </a:p>
          <a:p>
            <a:pPr lvl="2"/>
            <a:r>
              <a:rPr lang="en-GB" altLang="en-US" sz="1800"/>
              <a:t>perhaps only 16 bits or 8 bits per pixel … 256 colours</a:t>
            </a:r>
          </a:p>
          <a:p>
            <a:pPr lvl="2"/>
            <a:r>
              <a:rPr lang="en-GB" altLang="en-US" sz="1800"/>
              <a:t>or even greyscale</a:t>
            </a:r>
          </a:p>
          <a:p>
            <a:r>
              <a:rPr lang="en-GB" altLang="en-US" sz="2400"/>
              <a:t>colour palettes</a:t>
            </a:r>
          </a:p>
          <a:p>
            <a:pPr lvl="1"/>
            <a:r>
              <a:rPr lang="en-GB" altLang="en-US" sz="1800"/>
              <a:t>choose useful 256 colours</a:t>
            </a:r>
          </a:p>
          <a:p>
            <a:pPr lvl="1"/>
            <a:r>
              <a:rPr lang="en-GB" altLang="en-US" sz="1800"/>
              <a:t>different choices, but Netscape ‘web safe’ 216 are common</a:t>
            </a:r>
          </a:p>
          <a:p>
            <a:pPr lvl="1"/>
            <a:r>
              <a:rPr lang="en-GB" altLang="en-US" sz="1800"/>
              <a:t>each GIF image has its own palette – use for fast download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65574204-2F24-EDAB-D843-ED23AE6D9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movies and sound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4BB4BE0-164C-9FDA-B40A-B393D3E10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size and download… like graphics but worse!</a:t>
            </a:r>
          </a:p>
          <a:p>
            <a:pPr lvl="1"/>
            <a:r>
              <a:rPr lang="en-GB" altLang="en-US" sz="2000"/>
              <a:t>may need special plug-ins</a:t>
            </a:r>
          </a:p>
          <a:p>
            <a:pPr lvl="1"/>
            <a:r>
              <a:rPr lang="en-GB" altLang="en-US" sz="2000"/>
              <a:t>audio not so bad, some compact formats (MIDI)</a:t>
            </a:r>
          </a:p>
          <a:p>
            <a:r>
              <a:rPr lang="en-GB" altLang="en-US" sz="2400"/>
              <a:t>streaming video</a:t>
            </a:r>
          </a:p>
          <a:p>
            <a:pPr lvl="1"/>
            <a:r>
              <a:rPr lang="en-GB" altLang="en-US" sz="2000"/>
              <a:t>play while downloading</a:t>
            </a:r>
          </a:p>
          <a:p>
            <a:pPr lvl="1"/>
            <a:r>
              <a:rPr lang="en-GB" altLang="en-US" sz="2000"/>
              <a:t>can be used for ‘broadcast’ radio or TV</a:t>
            </a:r>
          </a:p>
          <a:p>
            <a:endParaRPr lang="en-GB" altLang="en-US" sz="2400"/>
          </a:p>
        </p:txBody>
      </p:sp>
      <p:grpSp>
        <p:nvGrpSpPr>
          <p:cNvPr id="63493" name="Group 5">
            <a:extLst>
              <a:ext uri="{FF2B5EF4-FFF2-40B4-BE49-F238E27FC236}">
                <a16:creationId xmlns:a16="http://schemas.microsoft.com/office/drawing/2014/main" id="{01ED17EE-85BA-9037-F4FF-61B385E7B57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05364"/>
            <a:ext cx="5791200" cy="1676400"/>
            <a:chOff x="960" y="2544"/>
            <a:chExt cx="3648" cy="1056"/>
          </a:xfrm>
        </p:grpSpPr>
        <p:sp>
          <p:nvSpPr>
            <p:cNvPr id="63494" name="AutoShape 6">
              <a:extLst>
                <a:ext uri="{FF2B5EF4-FFF2-40B4-BE49-F238E27FC236}">
                  <a16:creationId xmlns:a16="http://schemas.microsoft.com/office/drawing/2014/main" id="{DD6FE512-67F1-96DC-5E45-755E18C8C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84"/>
              <a:ext cx="912" cy="8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5" name="AutoShape 7">
              <a:extLst>
                <a:ext uri="{FF2B5EF4-FFF2-40B4-BE49-F238E27FC236}">
                  <a16:creationId xmlns:a16="http://schemas.microsoft.com/office/drawing/2014/main" id="{6F6F96BE-B7C5-9839-26E6-6B97FA453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928"/>
              <a:ext cx="81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497" name="Text Box 9">
              <a:extLst>
                <a:ext uri="{FF2B5EF4-FFF2-40B4-BE49-F238E27FC236}">
                  <a16:creationId xmlns:a16="http://schemas.microsoft.com/office/drawing/2014/main" id="{232D109B-1B10-E681-61F2-473743D07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7" y="3072"/>
              <a:ext cx="525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20574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7432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32004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6576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41148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5720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(i)  page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loads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63498" name="Text Box 10">
              <a:extLst>
                <a:ext uri="{FF2B5EF4-FFF2-40B4-BE49-F238E27FC236}">
                  <a16:creationId xmlns:a16="http://schemas.microsoft.com/office/drawing/2014/main" id="{36602A6D-A14C-4A82-29DE-9743297EE6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8" y="2688"/>
              <a:ext cx="9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user’s machine</a:t>
              </a:r>
            </a:p>
          </p:txBody>
        </p:sp>
        <p:sp>
          <p:nvSpPr>
            <p:cNvPr id="63499" name="Text Box 11">
              <a:extLst>
                <a:ext uri="{FF2B5EF4-FFF2-40B4-BE49-F238E27FC236}">
                  <a16:creationId xmlns:a16="http://schemas.microsoft.com/office/drawing/2014/main" id="{0731C5D8-9FD1-3B64-F20A-88ECE871F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544"/>
              <a:ext cx="7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63500" name="AutoShape 12">
              <a:extLst>
                <a:ext uri="{FF2B5EF4-FFF2-40B4-BE49-F238E27FC236}">
                  <a16:creationId xmlns:a16="http://schemas.microsoft.com/office/drawing/2014/main" id="{9314BBDE-8F81-F9BF-FE0F-342D3A881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76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2" name="Text Box 14">
              <a:extLst>
                <a:ext uri="{FF2B5EF4-FFF2-40B4-BE49-F238E27FC236}">
                  <a16:creationId xmlns:a16="http://schemas.microsoft.com/office/drawing/2014/main" id="{F53ACC44-CF71-E42F-91A8-91497750C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1" y="2947"/>
              <a:ext cx="62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movie plays</a:t>
              </a:r>
            </a:p>
          </p:txBody>
        </p:sp>
        <p:pic>
          <p:nvPicPr>
            <p:cNvPr id="63503" name="Picture 15">
              <a:extLst>
                <a:ext uri="{FF2B5EF4-FFF2-40B4-BE49-F238E27FC236}">
                  <a16:creationId xmlns:a16="http://schemas.microsoft.com/office/drawing/2014/main" id="{5741FA9F-54F6-7B0B-F72C-A2922C1775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226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04" name="Line 16">
              <a:extLst>
                <a:ext uri="{FF2B5EF4-FFF2-40B4-BE49-F238E27FC236}">
                  <a16:creationId xmlns:a16="http://schemas.microsoft.com/office/drawing/2014/main" id="{7BAA9FBA-0CFA-D5C5-A886-B2D60DB27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3168"/>
              <a:ext cx="624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505" name="Line 17">
              <a:extLst>
                <a:ext uri="{FF2B5EF4-FFF2-40B4-BE49-F238E27FC236}">
                  <a16:creationId xmlns:a16="http://schemas.microsoft.com/office/drawing/2014/main" id="{03C1F645-4C31-456E-C454-60697D57F6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3024"/>
              <a:ext cx="1008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06" name="Group 18">
              <a:extLst>
                <a:ext uri="{FF2B5EF4-FFF2-40B4-BE49-F238E27FC236}">
                  <a16:creationId xmlns:a16="http://schemas.microsoft.com/office/drawing/2014/main" id="{92EBE029-500C-DAD3-8481-1EF5811A5D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2880"/>
              <a:ext cx="376" cy="432"/>
              <a:chOff x="1981" y="2784"/>
              <a:chExt cx="324" cy="372"/>
            </a:xfrm>
          </p:grpSpPr>
          <p:sp>
            <p:nvSpPr>
              <p:cNvPr id="63507" name="AutoShape 19">
                <a:extLst>
                  <a:ext uri="{FF2B5EF4-FFF2-40B4-BE49-F238E27FC236}">
                    <a16:creationId xmlns:a16="http://schemas.microsoft.com/office/drawing/2014/main" id="{F4F3CE0E-D218-1095-9026-871C2CB6947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981" y="2784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63508" name="AutoShape 20">
                <a:extLst>
                  <a:ext uri="{FF2B5EF4-FFF2-40B4-BE49-F238E27FC236}">
                    <a16:creationId xmlns:a16="http://schemas.microsoft.com/office/drawing/2014/main" id="{0375650C-8039-C46D-1B65-7DCB4FE5CD8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19" y="2822"/>
                <a:ext cx="258" cy="296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63509" name="AutoShape 21">
                <a:extLst>
                  <a:ext uri="{FF2B5EF4-FFF2-40B4-BE49-F238E27FC236}">
                    <a16:creationId xmlns:a16="http://schemas.microsoft.com/office/drawing/2014/main" id="{3FEB343A-AEE7-F25C-5FA8-385BC7E330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47" y="2861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  <p:sp>
          <p:nvSpPr>
            <p:cNvPr id="63510" name="Text Box 22">
              <a:extLst>
                <a:ext uri="{FF2B5EF4-FFF2-40B4-BE49-F238E27FC236}">
                  <a16:creationId xmlns:a16="http://schemas.microsoft.com/office/drawing/2014/main" id="{3B0E6EEC-DA64-AD8C-BC6F-0EAFC33A1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7" y="3216"/>
              <a:ext cx="526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20574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7432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32004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6576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41148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5720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(ii) user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watches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pic>
          <p:nvPicPr>
            <p:cNvPr id="63511" name="Picture 23">
              <a:extLst>
                <a:ext uri="{FF2B5EF4-FFF2-40B4-BE49-F238E27FC236}">
                  <a16:creationId xmlns:a16="http://schemas.microsoft.com/office/drawing/2014/main" id="{7220A09B-FBDF-6F80-0194-689FFA7EC9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120"/>
              <a:ext cx="432" cy="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 descr="A black and white sign&#10;&#10;AI-generated content may be incorrect.">
            <a:extLst>
              <a:ext uri="{FF2B5EF4-FFF2-40B4-BE49-F238E27FC236}">
                <a16:creationId xmlns:a16="http://schemas.microsoft.com/office/drawing/2014/main" id="{740958CF-BE22-DE51-1476-6461C1B98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5020" y="6233848"/>
            <a:ext cx="1691680" cy="488292"/>
          </a:xfrm>
          <a:prstGeom prst="rect">
            <a:avLst/>
          </a:prstGeom>
        </p:spPr>
      </p:pic>
      <p:pic>
        <p:nvPicPr>
          <p:cNvPr id="5" name="Picture 4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04BC8344-E24D-4DD0-C6E2-B0EF0BD3AD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3957" y="6140450"/>
            <a:ext cx="463649" cy="58169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2522689-F1C5-2935-FBB5-F728E93673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dynamic web content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F0050EE-C12B-11C6-0514-ED18F8D21A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/>
          <a:lstStyle/>
          <a:p>
            <a:r>
              <a:rPr lang="en-GB" altLang="en-US"/>
              <a:t>what happens where</a:t>
            </a:r>
          </a:p>
          <a:p>
            <a:r>
              <a:rPr lang="en-GB" altLang="en-US"/>
              <a:t>technology and security</a:t>
            </a:r>
          </a:p>
          <a:p>
            <a:r>
              <a:rPr lang="en-GB" altLang="en-US"/>
              <a:t>local interaction, search</a:t>
            </a:r>
          </a:p>
          <a:p>
            <a:r>
              <a:rPr lang="en-GB" altLang="en-US"/>
              <a:t>remote &amp; batch generation</a:t>
            </a:r>
          </a:p>
          <a:p>
            <a:r>
              <a:rPr lang="en-GB" altLang="en-US"/>
              <a:t>dynamic content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1C12EBA-5586-5125-5E8E-E40588D39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active web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167561E-4203-1FE2-01C1-CF8C21954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early days of the web</a:t>
            </a:r>
          </a:p>
          <a:p>
            <a:pPr lvl="1"/>
            <a:r>
              <a:rPr lang="en-GB" altLang="en-US" sz="2000"/>
              <a:t>static pages … mostly text</a:t>
            </a:r>
          </a:p>
          <a:p>
            <a:pPr lvl="1"/>
            <a:r>
              <a:rPr lang="en-GB" altLang="en-US" sz="2000"/>
              <a:t>some gateways (ftp, gopher)</a:t>
            </a:r>
          </a:p>
          <a:p>
            <a:pPr lvl="1"/>
            <a:r>
              <a:rPr lang="en-GB" altLang="en-US" sz="2000"/>
              <a:t>usability … easy - one simple model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1800"/>
              <a:t>(except frames break the model!)</a:t>
            </a:r>
          </a:p>
          <a:p>
            <a:pPr lvl="1"/>
            <a:endParaRPr lang="en-GB" altLang="en-US" sz="1200"/>
          </a:p>
          <a:p>
            <a:r>
              <a:rPr lang="en-GB" altLang="en-US" sz="2400"/>
              <a:t>dynamic content</a:t>
            </a:r>
          </a:p>
          <a:p>
            <a:pPr lvl="1"/>
            <a:r>
              <a:rPr lang="en-GB" altLang="en-US" sz="2000"/>
              <a:t>what is the model/metaphor ???</a:t>
            </a:r>
          </a:p>
          <a:p>
            <a:pPr lvl="2"/>
            <a:r>
              <a:rPr lang="en-GB" altLang="en-US" sz="1800"/>
              <a:t>passive pages or active interface</a:t>
            </a:r>
          </a:p>
          <a:p>
            <a:pPr lvl="2"/>
            <a:r>
              <a:rPr lang="en-GB" altLang="en-US" sz="1800"/>
              <a:t>each leads to different user understanding</a:t>
            </a:r>
          </a:p>
          <a:p>
            <a:pPr lvl="1"/>
            <a:r>
              <a:rPr lang="en-GB" altLang="en-US" sz="2000"/>
              <a:t> no easy answers!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F9C4EB7-0221-2A77-E3E1-563EE8E0C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happens where?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33218C2-B464-F7FF-F84E-8D46AF63A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architectural design is about </a:t>
            </a:r>
            <a:r>
              <a:rPr lang="en-US" altLang="en-US" sz="2400"/>
              <a:t>what happens where</a:t>
            </a:r>
          </a:p>
          <a:p>
            <a:endParaRPr lang="en-US" altLang="en-US" sz="1000"/>
          </a:p>
          <a:p>
            <a:r>
              <a:rPr lang="en-US" altLang="en-US" sz="2400"/>
              <a:t>this affects:</a:t>
            </a:r>
          </a:p>
          <a:p>
            <a:pPr lvl="1"/>
            <a:r>
              <a:rPr lang="en-US" altLang="en-US"/>
              <a:t>feedback </a:t>
            </a:r>
          </a:p>
          <a:p>
            <a:pPr lvl="2"/>
            <a:r>
              <a:rPr lang="en-US" altLang="en-US"/>
              <a:t>seeing results of one’s own actions</a:t>
            </a:r>
          </a:p>
          <a:p>
            <a:pPr lvl="1"/>
            <a:r>
              <a:rPr lang="en-US" altLang="en-US"/>
              <a:t>feedthrough</a:t>
            </a:r>
          </a:p>
          <a:p>
            <a:pPr lvl="2"/>
            <a:r>
              <a:rPr lang="en-US" altLang="en-US"/>
              <a:t>seeing effects of other people’s actions</a:t>
            </a:r>
          </a:p>
          <a:p>
            <a:endParaRPr lang="en-US" altLang="en-US" sz="1000"/>
          </a:p>
          <a:p>
            <a:pPr lvl="1"/>
            <a:r>
              <a:rPr lang="en-US" altLang="en-US" sz="2000"/>
              <a:t>also affects complexity of implementation and hence maintenance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764FDB3-620F-F489-288E-2A0D093AA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 view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571D40A-8FFB-06C7-5E83-C4757CF2A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changes?</a:t>
            </a:r>
          </a:p>
          <a:p>
            <a:pPr lvl="1"/>
            <a:r>
              <a:rPr lang="en-US" altLang="en-US"/>
              <a:t>media stream, presentation, content</a:t>
            </a:r>
          </a:p>
          <a:p>
            <a:r>
              <a:rPr lang="en-US" altLang="en-US"/>
              <a:t>by whom?</a:t>
            </a:r>
          </a:p>
          <a:p>
            <a:pPr lvl="1"/>
            <a:r>
              <a:rPr lang="en-US" altLang="en-US"/>
              <a:t>automatic, site author, user</a:t>
            </a:r>
          </a:p>
          <a:p>
            <a:pPr lvl="1"/>
            <a:r>
              <a:rPr lang="en-US" altLang="en-US"/>
              <a:t>other users - feedthrough</a:t>
            </a:r>
          </a:p>
          <a:p>
            <a:r>
              <a:rPr lang="en-US" altLang="en-US"/>
              <a:t>how often?</a:t>
            </a:r>
          </a:p>
          <a:p>
            <a:pPr lvl="1"/>
            <a:r>
              <a:rPr lang="en-US" altLang="en-US"/>
              <a:t>pace of change: days, months, seconds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2501DF4-B469-C332-E3C1-21BBF4E7A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technology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B324ECA-735C-733F-2BE9-9D6D6EA04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where does it happen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800"/>
              <a:t>client</a:t>
            </a:r>
            <a:endParaRPr lang="en-US" altLang="en-US"/>
          </a:p>
          <a:p>
            <a:pPr lvl="2">
              <a:spcBef>
                <a:spcPct val="0"/>
              </a:spcBef>
            </a:pPr>
            <a:r>
              <a:rPr lang="en-US" altLang="en-US"/>
              <a:t>applets , Flash, JavaScript &amp; DHTML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800"/>
              <a:t>server</a:t>
            </a:r>
            <a:endParaRPr lang="en-US" altLang="en-US"/>
          </a:p>
          <a:p>
            <a:pPr lvl="2">
              <a:spcBef>
                <a:spcPct val="0"/>
              </a:spcBef>
            </a:pPr>
            <a:r>
              <a:rPr lang="en-US" altLang="en-US"/>
              <a:t>CGI scripts, Java servlets , JSP, ASP,  PHP, etc,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800"/>
              <a:t>another machine</a:t>
            </a:r>
            <a:endParaRPr lang="en-US" altLang="en-US"/>
          </a:p>
          <a:p>
            <a:pPr lvl="2">
              <a:spcBef>
                <a:spcPct val="0"/>
              </a:spcBef>
            </a:pPr>
            <a:r>
              <a:rPr lang="en-US" altLang="en-US"/>
              <a:t>author’s machine, database server, proxy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800"/>
              <a:t>people</a:t>
            </a:r>
            <a:endParaRPr lang="en-US" altLang="en-US"/>
          </a:p>
          <a:p>
            <a:pPr lvl="2">
              <a:spcBef>
                <a:spcPct val="0"/>
              </a:spcBef>
            </a:pPr>
            <a:r>
              <a:rPr lang="en-US" altLang="en-US"/>
              <a:t>socio-techncal solutions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3E96B21-3B1F-ADE5-8481-697D8C8BD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security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E04C40F-C2B7-D73C-69AC-00D35887F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/>
              <a:t>for computation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code and data at </a:t>
            </a:r>
            <a:r>
              <a:rPr lang="en-US" altLang="en-US" u="sng"/>
              <a:t>same</a:t>
            </a:r>
            <a:r>
              <a:rPr lang="en-US" altLang="en-US"/>
              <a:t> place!</a:t>
            </a:r>
          </a:p>
          <a:p>
            <a:pPr lvl="4">
              <a:spcBef>
                <a:spcPct val="0"/>
              </a:spcBef>
            </a:pPr>
            <a:endParaRPr lang="en-US" altLang="en-US"/>
          </a:p>
          <a:p>
            <a:pPr>
              <a:spcBef>
                <a:spcPct val="0"/>
              </a:spcBef>
            </a:pPr>
            <a:r>
              <a:rPr lang="en-US" altLang="en-US"/>
              <a:t>problem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data - needs to be secure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web-server - least secure machine</a:t>
            </a:r>
          </a:p>
          <a:p>
            <a:pPr lvl="1">
              <a:spcBef>
                <a:spcPct val="0"/>
              </a:spcBef>
            </a:pPr>
            <a:r>
              <a:rPr lang="en-US" altLang="en-US"/>
              <a:t>client machine even worse</a:t>
            </a:r>
          </a:p>
          <a:p>
            <a:pPr lvl="3">
              <a:spcBef>
                <a:spcPct val="0"/>
              </a:spcBef>
            </a:pPr>
            <a:endParaRPr lang="en-US" altLang="en-US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/>
              <a:t>   …  and networks!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DDBDF1F-3615-B570-5881-60F0E9387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local interaction (at client)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07E7613-794C-AA4E-E44A-C1F697E10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/>
              <a:t>fixed content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use Java applets, Flash, </a:t>
            </a:r>
            <a:r>
              <a:rPr lang="en-GB" altLang="en-US" sz="2400" dirty="0" err="1"/>
              <a:t>JavaScript+DHTML</a:t>
            </a:r>
            <a:endParaRPr lang="en-GB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pros:  rapid feedback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cons:  only local, no feedthrough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after interaction … what does ‘back’ do ??</a:t>
            </a:r>
          </a:p>
        </p:txBody>
      </p:sp>
      <p:grpSp>
        <p:nvGrpSpPr>
          <p:cNvPr id="68613" name="Group 5">
            <a:extLst>
              <a:ext uri="{FF2B5EF4-FFF2-40B4-BE49-F238E27FC236}">
                <a16:creationId xmlns:a16="http://schemas.microsoft.com/office/drawing/2014/main" id="{64A6FF10-CD5F-D894-9772-2F5910DBF9F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752599"/>
            <a:ext cx="5791200" cy="1797050"/>
            <a:chOff x="816" y="2784"/>
            <a:chExt cx="3648" cy="1132"/>
          </a:xfrm>
        </p:grpSpPr>
        <p:sp>
          <p:nvSpPr>
            <p:cNvPr id="68614" name="AutoShape 6">
              <a:extLst>
                <a:ext uri="{FF2B5EF4-FFF2-40B4-BE49-F238E27FC236}">
                  <a16:creationId xmlns:a16="http://schemas.microsoft.com/office/drawing/2014/main" id="{86D715D1-81DC-7FD9-1FFA-97E4E0431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024"/>
              <a:ext cx="912" cy="8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15" name="AutoShape 7">
              <a:extLst>
                <a:ext uri="{FF2B5EF4-FFF2-40B4-BE49-F238E27FC236}">
                  <a16:creationId xmlns:a16="http://schemas.microsoft.com/office/drawing/2014/main" id="{4ED706EE-DC17-E20A-6BE4-4EAB27DC9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168"/>
              <a:ext cx="81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17" name="Text Box 9">
              <a:extLst>
                <a:ext uri="{FF2B5EF4-FFF2-40B4-BE49-F238E27FC236}">
                  <a16:creationId xmlns:a16="http://schemas.microsoft.com/office/drawing/2014/main" id="{781737F3-CF43-55B5-F52C-4E80F3D80D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8" y="3312"/>
              <a:ext cx="656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20574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7432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32004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6576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41148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5720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(i)  page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loads once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68618" name="Text Box 10">
              <a:extLst>
                <a:ext uri="{FF2B5EF4-FFF2-40B4-BE49-F238E27FC236}">
                  <a16:creationId xmlns:a16="http://schemas.microsoft.com/office/drawing/2014/main" id="{9E1D9A60-C546-EA67-6E8F-D06D28E6A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4" y="2928"/>
              <a:ext cx="9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user’s machine</a:t>
              </a:r>
            </a:p>
          </p:txBody>
        </p:sp>
        <p:sp>
          <p:nvSpPr>
            <p:cNvPr id="68619" name="Text Box 11">
              <a:extLst>
                <a:ext uri="{FF2B5EF4-FFF2-40B4-BE49-F238E27FC236}">
                  <a16:creationId xmlns:a16="http://schemas.microsoft.com/office/drawing/2014/main" id="{5E62BC93-0CA0-1E98-2A2E-E2431766BF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784"/>
              <a:ext cx="7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68620" name="AutoShape 12">
              <a:extLst>
                <a:ext uri="{FF2B5EF4-FFF2-40B4-BE49-F238E27FC236}">
                  <a16:creationId xmlns:a16="http://schemas.microsoft.com/office/drawing/2014/main" id="{023E6A36-0A36-480E-4B59-EDB193F5B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16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2" name="Text Box 14">
              <a:extLst>
                <a:ext uri="{FF2B5EF4-FFF2-40B4-BE49-F238E27FC236}">
                  <a16:creationId xmlns:a16="http://schemas.microsoft.com/office/drawing/2014/main" id="{352329BA-C6B6-D8AF-3ABB-5571E000F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" y="3187"/>
              <a:ext cx="7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script / Java</a:t>
              </a:r>
            </a:p>
            <a:p>
              <a:r>
                <a:rPr lang="en-GB" altLang="en-US" sz="1200">
                  <a:latin typeface="Arial" panose="020B0604020202020204" pitchFamily="34" charset="0"/>
                </a:rPr>
                <a:t>running in client</a:t>
              </a:r>
            </a:p>
          </p:txBody>
        </p:sp>
        <p:pic>
          <p:nvPicPr>
            <p:cNvPr id="68623" name="Picture 15">
              <a:extLst>
                <a:ext uri="{FF2B5EF4-FFF2-40B4-BE49-F238E27FC236}">
                  <a16:creationId xmlns:a16="http://schemas.microsoft.com/office/drawing/2014/main" id="{DB9907C0-1FF8-2C8A-D3B5-D83A715F62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3466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624" name="Line 16">
              <a:extLst>
                <a:ext uri="{FF2B5EF4-FFF2-40B4-BE49-F238E27FC236}">
                  <a16:creationId xmlns:a16="http://schemas.microsoft.com/office/drawing/2014/main" id="{FCE67410-414B-A0DD-5344-604CF3FF87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3408"/>
              <a:ext cx="624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5" name="Line 17">
              <a:extLst>
                <a:ext uri="{FF2B5EF4-FFF2-40B4-BE49-F238E27FC236}">
                  <a16:creationId xmlns:a16="http://schemas.microsoft.com/office/drawing/2014/main" id="{1FC78792-7755-30AC-2E56-8C4716717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3264"/>
              <a:ext cx="1008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8626" name="Group 18">
              <a:extLst>
                <a:ext uri="{FF2B5EF4-FFF2-40B4-BE49-F238E27FC236}">
                  <a16:creationId xmlns:a16="http://schemas.microsoft.com/office/drawing/2014/main" id="{BCA49E98-CAC3-3909-9FC4-0EA8398B54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3120"/>
              <a:ext cx="376" cy="432"/>
              <a:chOff x="1981" y="2784"/>
              <a:chExt cx="324" cy="372"/>
            </a:xfrm>
          </p:grpSpPr>
          <p:sp>
            <p:nvSpPr>
              <p:cNvPr id="68627" name="AutoShape 19">
                <a:extLst>
                  <a:ext uri="{FF2B5EF4-FFF2-40B4-BE49-F238E27FC236}">
                    <a16:creationId xmlns:a16="http://schemas.microsoft.com/office/drawing/2014/main" id="{23D72E08-A4FB-871F-84CD-A27D04727C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981" y="2784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68628" name="AutoShape 20">
                <a:extLst>
                  <a:ext uri="{FF2B5EF4-FFF2-40B4-BE49-F238E27FC236}">
                    <a16:creationId xmlns:a16="http://schemas.microsoft.com/office/drawing/2014/main" id="{315950B4-9590-B7E3-3B23-694DAE43F10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19" y="2822"/>
                <a:ext cx="258" cy="296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  <p:sp>
            <p:nvSpPr>
              <p:cNvPr id="68629" name="AutoShape 21">
                <a:extLst>
                  <a:ext uri="{FF2B5EF4-FFF2-40B4-BE49-F238E27FC236}">
                    <a16:creationId xmlns:a16="http://schemas.microsoft.com/office/drawing/2014/main" id="{B9AEAE22-EF94-BDF3-5731-C5BB1B2C797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47" y="2861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500"/>
                  <a:t>syuh how gtw </a:t>
                </a:r>
              </a:p>
              <a:p>
                <a:r>
                  <a:rPr lang="en-GB" altLang="en-US" sz="500"/>
                  <a:t>hsio i ert ag ty</a:t>
                </a:r>
              </a:p>
              <a:p>
                <a:r>
                  <a:rPr lang="en-GB" altLang="en-US" sz="500"/>
                  <a:t>ghn ty we ghty</a:t>
                </a:r>
              </a:p>
              <a:p>
                <a:r>
                  <a:rPr lang="en-GB" altLang="en-US" sz="500"/>
                  <a:t>chdi qw oatyf</a:t>
                </a:r>
              </a:p>
              <a:p>
                <a:r>
                  <a:rPr lang="en-GB" altLang="en-US" sz="500"/>
                  <a:t>wet dfla ght a</a:t>
                </a:r>
              </a:p>
            </p:txBody>
          </p:sp>
        </p:grpSp>
        <p:sp>
          <p:nvSpPr>
            <p:cNvPr id="68630" name="Text Box 22">
              <a:extLst>
                <a:ext uri="{FF2B5EF4-FFF2-40B4-BE49-F238E27FC236}">
                  <a16:creationId xmlns:a16="http://schemas.microsoft.com/office/drawing/2014/main" id="{176EF1E2-1F4C-0A39-7844-2883327C4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7" y="3456"/>
              <a:ext cx="538" cy="4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20574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7432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32004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6576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41148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5720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(ii) user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interacts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locally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</p:grpSp>
      <p:pic>
        <p:nvPicPr>
          <p:cNvPr id="2" name="Picture 1" descr="A black and white sign&#10;&#10;AI-generated content may be incorrect.">
            <a:extLst>
              <a:ext uri="{FF2B5EF4-FFF2-40B4-BE49-F238E27FC236}">
                <a16:creationId xmlns:a16="http://schemas.microsoft.com/office/drawing/2014/main" id="{8273C940-7884-1CD3-78C8-F96D8FC31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540" y="3268199"/>
            <a:ext cx="1691680" cy="488292"/>
          </a:xfrm>
          <a:prstGeom prst="rect">
            <a:avLst/>
          </a:prstGeom>
        </p:spPr>
      </p:pic>
      <p:pic>
        <p:nvPicPr>
          <p:cNvPr id="3" name="Picture 2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AEB16E45-F70C-2115-21D8-FA7A1212D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477" y="3174801"/>
            <a:ext cx="463649" cy="5816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A6C903E-8040-B8DF-F596-823E7E62B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Hypertext - not just linear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659308A-0F85-9A3E-6C16-A6FFF9488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905000"/>
          </a:xfrm>
        </p:spPr>
        <p:txBody>
          <a:bodyPr/>
          <a:lstStyle/>
          <a:p>
            <a:r>
              <a:rPr lang="en-GB" altLang="en-US" sz="2400"/>
              <a:t>non-linear structure</a:t>
            </a:r>
          </a:p>
          <a:p>
            <a:pPr marL="819150" lvl="1"/>
            <a:r>
              <a:rPr lang="en-GB" altLang="en-US" sz="2000"/>
              <a:t>blocks of text (pages)</a:t>
            </a:r>
          </a:p>
          <a:p>
            <a:pPr marL="819150" lvl="1"/>
            <a:r>
              <a:rPr lang="en-GB" altLang="en-US" sz="2000"/>
              <a:t>links between pages create a mesh or network</a:t>
            </a:r>
          </a:p>
          <a:p>
            <a:pPr marL="819150" lvl="1"/>
            <a:r>
              <a:rPr lang="en-GB" altLang="en-US" sz="2000"/>
              <a:t>users follow their own path through information</a:t>
            </a:r>
          </a:p>
        </p:txBody>
      </p:sp>
      <p:grpSp>
        <p:nvGrpSpPr>
          <p:cNvPr id="31798" name="Group 54">
            <a:extLst>
              <a:ext uri="{FF2B5EF4-FFF2-40B4-BE49-F238E27FC236}">
                <a16:creationId xmlns:a16="http://schemas.microsoft.com/office/drawing/2014/main" id="{A8068EB2-CEC5-0C23-54C9-6B52016C9E46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810000"/>
            <a:ext cx="6629400" cy="2879725"/>
            <a:chOff x="912" y="2400"/>
            <a:chExt cx="4176" cy="1814"/>
          </a:xfrm>
        </p:grpSpPr>
        <p:sp>
          <p:nvSpPr>
            <p:cNvPr id="31792" name="Rectangle 48">
              <a:extLst>
                <a:ext uri="{FF2B5EF4-FFF2-40B4-BE49-F238E27FC236}">
                  <a16:creationId xmlns:a16="http://schemas.microsoft.com/office/drawing/2014/main" id="{D9622EEB-B92F-92F9-B889-661CD381B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64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90" name="Rectangle 46">
              <a:extLst>
                <a:ext uri="{FF2B5EF4-FFF2-40B4-BE49-F238E27FC236}">
                  <a16:creationId xmlns:a16="http://schemas.microsoft.com/office/drawing/2014/main" id="{A876E205-5B52-6887-BC85-B469F5EB3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07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1749" name="Group 5">
              <a:extLst>
                <a:ext uri="{FF2B5EF4-FFF2-40B4-BE49-F238E27FC236}">
                  <a16:creationId xmlns:a16="http://schemas.microsoft.com/office/drawing/2014/main" id="{325D2E5F-1FAC-1F57-389F-24EB7BE153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384" cy="480"/>
              <a:chOff x="1632" y="1680"/>
              <a:chExt cx="384" cy="480"/>
            </a:xfrm>
          </p:grpSpPr>
          <p:sp>
            <p:nvSpPr>
              <p:cNvPr id="31750" name="AutoShape 6">
                <a:extLst>
                  <a:ext uri="{FF2B5EF4-FFF2-40B4-BE49-F238E27FC236}">
                    <a16:creationId xmlns:a16="http://schemas.microsoft.com/office/drawing/2014/main" id="{C6FE9824-2999-306D-178D-F38E978D8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51" name="Text Box 7">
                <a:extLst>
                  <a:ext uri="{FF2B5EF4-FFF2-40B4-BE49-F238E27FC236}">
                    <a16:creationId xmlns:a16="http://schemas.microsoft.com/office/drawing/2014/main" id="{5510C0C1-9D93-49C8-5FB2-013D0446FA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1752" name="Group 8">
              <a:extLst>
                <a:ext uri="{FF2B5EF4-FFF2-40B4-BE49-F238E27FC236}">
                  <a16:creationId xmlns:a16="http://schemas.microsoft.com/office/drawing/2014/main" id="{FA3D195B-2629-DCB7-53EC-DE4B90B1EF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3648"/>
              <a:ext cx="384" cy="480"/>
              <a:chOff x="1632" y="1680"/>
              <a:chExt cx="384" cy="480"/>
            </a:xfrm>
          </p:grpSpPr>
          <p:sp>
            <p:nvSpPr>
              <p:cNvPr id="31753" name="AutoShape 9">
                <a:extLst>
                  <a:ext uri="{FF2B5EF4-FFF2-40B4-BE49-F238E27FC236}">
                    <a16:creationId xmlns:a16="http://schemas.microsoft.com/office/drawing/2014/main" id="{6DCEA477-5ECA-0B96-E6BA-9EDF5C545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54" name="Text Box 10">
                <a:extLst>
                  <a:ext uri="{FF2B5EF4-FFF2-40B4-BE49-F238E27FC236}">
                    <a16:creationId xmlns:a16="http://schemas.microsoft.com/office/drawing/2014/main" id="{02851237-3BCC-85D8-D9F5-CF3EB4276D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1755" name="Group 11">
              <a:extLst>
                <a:ext uri="{FF2B5EF4-FFF2-40B4-BE49-F238E27FC236}">
                  <a16:creationId xmlns:a16="http://schemas.microsoft.com/office/drawing/2014/main" id="{949007CF-AE9D-B390-D421-1E3C3692EE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3648"/>
              <a:ext cx="384" cy="480"/>
              <a:chOff x="1632" y="1680"/>
              <a:chExt cx="384" cy="480"/>
            </a:xfrm>
          </p:grpSpPr>
          <p:sp>
            <p:nvSpPr>
              <p:cNvPr id="31756" name="AutoShape 12">
                <a:extLst>
                  <a:ext uri="{FF2B5EF4-FFF2-40B4-BE49-F238E27FC236}">
                    <a16:creationId xmlns:a16="http://schemas.microsoft.com/office/drawing/2014/main" id="{538C863D-5273-E139-C307-251EF3B46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57" name="Text Box 13">
                <a:extLst>
                  <a:ext uri="{FF2B5EF4-FFF2-40B4-BE49-F238E27FC236}">
                    <a16:creationId xmlns:a16="http://schemas.microsoft.com/office/drawing/2014/main" id="{A0C2A13C-79AF-E465-86DF-C60B77466D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1758" name="Group 14">
              <a:extLst>
                <a:ext uri="{FF2B5EF4-FFF2-40B4-BE49-F238E27FC236}">
                  <a16:creationId xmlns:a16="http://schemas.microsoft.com/office/drawing/2014/main" id="{1EDD8DF4-F36A-9D27-0EF4-3DBA894005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3648"/>
              <a:ext cx="384" cy="480"/>
              <a:chOff x="1632" y="1680"/>
              <a:chExt cx="384" cy="480"/>
            </a:xfrm>
          </p:grpSpPr>
          <p:sp>
            <p:nvSpPr>
              <p:cNvPr id="31759" name="AutoShape 15">
                <a:extLst>
                  <a:ext uri="{FF2B5EF4-FFF2-40B4-BE49-F238E27FC236}">
                    <a16:creationId xmlns:a16="http://schemas.microsoft.com/office/drawing/2014/main" id="{4CE1387A-159B-1490-9CFD-9EDE4E3A1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60" name="Text Box 16">
                <a:extLst>
                  <a:ext uri="{FF2B5EF4-FFF2-40B4-BE49-F238E27FC236}">
                    <a16:creationId xmlns:a16="http://schemas.microsoft.com/office/drawing/2014/main" id="{3E48F79E-C011-A403-9674-593C60D9CC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sp>
          <p:nvSpPr>
            <p:cNvPr id="31763" name="Text Box 19">
              <a:extLst>
                <a:ext uri="{FF2B5EF4-FFF2-40B4-BE49-F238E27FC236}">
                  <a16:creationId xmlns:a16="http://schemas.microsoft.com/office/drawing/2014/main" id="{88DEF63A-6A4D-F9BD-D980-44ED911ACD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688"/>
              <a:ext cx="4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home</a:t>
              </a:r>
            </a:p>
          </p:txBody>
        </p:sp>
        <p:sp>
          <p:nvSpPr>
            <p:cNvPr id="31764" name="Text Box 20">
              <a:extLst>
                <a:ext uri="{FF2B5EF4-FFF2-40B4-BE49-F238E27FC236}">
                  <a16:creationId xmlns:a16="http://schemas.microsoft.com/office/drawing/2014/main" id="{45E625B7-FF24-212D-FDB0-C1EC920CA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00"/>
              <a:ext cx="6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bookmark</a:t>
              </a:r>
            </a:p>
          </p:txBody>
        </p:sp>
        <p:cxnSp>
          <p:nvCxnSpPr>
            <p:cNvPr id="31765" name="AutoShape 21">
              <a:extLst>
                <a:ext uri="{FF2B5EF4-FFF2-40B4-BE49-F238E27FC236}">
                  <a16:creationId xmlns:a16="http://schemas.microsoft.com/office/drawing/2014/main" id="{99C55CAD-EAAC-6818-3527-F8835915A575}"/>
                </a:ext>
              </a:extLst>
            </p:cNvPr>
            <p:cNvCxnSpPr>
              <a:cxnSpLocks noChangeShapeType="1"/>
              <a:stCxn id="31751" idx="3"/>
              <a:endCxn id="31754" idx="1"/>
            </p:cNvCxnSpPr>
            <p:nvPr/>
          </p:nvCxnSpPr>
          <p:spPr bwMode="auto">
            <a:xfrm>
              <a:off x="1388" y="3102"/>
              <a:ext cx="724" cy="7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66" name="AutoShape 22">
              <a:extLst>
                <a:ext uri="{FF2B5EF4-FFF2-40B4-BE49-F238E27FC236}">
                  <a16:creationId xmlns:a16="http://schemas.microsoft.com/office/drawing/2014/main" id="{AFCCA378-7196-B702-A224-28CF7487CE02}"/>
                </a:ext>
              </a:extLst>
            </p:cNvPr>
            <p:cNvCxnSpPr>
              <a:cxnSpLocks noChangeShapeType="1"/>
              <a:stCxn id="31754" idx="3"/>
              <a:endCxn id="31757" idx="1"/>
            </p:cNvCxnSpPr>
            <p:nvPr/>
          </p:nvCxnSpPr>
          <p:spPr bwMode="auto">
            <a:xfrm>
              <a:off x="2492" y="3870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67" name="AutoShape 23">
              <a:extLst>
                <a:ext uri="{FF2B5EF4-FFF2-40B4-BE49-F238E27FC236}">
                  <a16:creationId xmlns:a16="http://schemas.microsoft.com/office/drawing/2014/main" id="{D19EB094-B477-3C24-622C-61CDFC3DD178}"/>
                </a:ext>
              </a:extLst>
            </p:cNvPr>
            <p:cNvCxnSpPr>
              <a:cxnSpLocks noChangeShapeType="1"/>
              <a:stCxn id="31757" idx="3"/>
              <a:endCxn id="31760" idx="1"/>
            </p:cNvCxnSpPr>
            <p:nvPr/>
          </p:nvCxnSpPr>
          <p:spPr bwMode="auto">
            <a:xfrm>
              <a:off x="3356" y="3870"/>
              <a:ext cx="86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72" name="Text Box 28">
              <a:extLst>
                <a:ext uri="{FF2B5EF4-FFF2-40B4-BE49-F238E27FC236}">
                  <a16:creationId xmlns:a16="http://schemas.microsoft.com/office/drawing/2014/main" id="{CDE960F4-56C2-909C-3F79-804A7D57A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888"/>
              <a:ext cx="57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external link</a:t>
              </a:r>
            </a:p>
          </p:txBody>
        </p:sp>
        <p:grpSp>
          <p:nvGrpSpPr>
            <p:cNvPr id="31773" name="Group 29">
              <a:extLst>
                <a:ext uri="{FF2B5EF4-FFF2-40B4-BE49-F238E27FC236}">
                  <a16:creationId xmlns:a16="http://schemas.microsoft.com/office/drawing/2014/main" id="{D69BEE8E-6161-1316-95AB-56C4FBC0C3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2880"/>
              <a:ext cx="384" cy="480"/>
              <a:chOff x="1632" y="1680"/>
              <a:chExt cx="384" cy="480"/>
            </a:xfrm>
          </p:grpSpPr>
          <p:sp>
            <p:nvSpPr>
              <p:cNvPr id="31774" name="AutoShape 30">
                <a:extLst>
                  <a:ext uri="{FF2B5EF4-FFF2-40B4-BE49-F238E27FC236}">
                    <a16:creationId xmlns:a16="http://schemas.microsoft.com/office/drawing/2014/main" id="{3A46CAC6-DD0C-4816-F1C2-F4AC86FB9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75" name="Text Box 31">
                <a:extLst>
                  <a:ext uri="{FF2B5EF4-FFF2-40B4-BE49-F238E27FC236}">
                    <a16:creationId xmlns:a16="http://schemas.microsoft.com/office/drawing/2014/main" id="{53BDD8CD-3001-E55C-91C8-21A66E1E86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1776" name="Group 32">
              <a:extLst>
                <a:ext uri="{FF2B5EF4-FFF2-40B4-BE49-F238E27FC236}">
                  <a16:creationId xmlns:a16="http://schemas.microsoft.com/office/drawing/2014/main" id="{F95F1BE3-26F6-0285-BAEF-97AF4715A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2880"/>
              <a:ext cx="384" cy="480"/>
              <a:chOff x="1632" y="1680"/>
              <a:chExt cx="384" cy="480"/>
            </a:xfrm>
          </p:grpSpPr>
          <p:sp>
            <p:nvSpPr>
              <p:cNvPr id="31777" name="AutoShape 33">
                <a:extLst>
                  <a:ext uri="{FF2B5EF4-FFF2-40B4-BE49-F238E27FC236}">
                    <a16:creationId xmlns:a16="http://schemas.microsoft.com/office/drawing/2014/main" id="{53E18E37-A560-DCD5-4AEB-1D4600781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78" name="Text Box 34">
                <a:extLst>
                  <a:ext uri="{FF2B5EF4-FFF2-40B4-BE49-F238E27FC236}">
                    <a16:creationId xmlns:a16="http://schemas.microsoft.com/office/drawing/2014/main" id="{75211EF1-4E92-5AF9-1ED4-D92C4C2DD7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grpSp>
          <p:nvGrpSpPr>
            <p:cNvPr id="31779" name="Group 35">
              <a:extLst>
                <a:ext uri="{FF2B5EF4-FFF2-40B4-BE49-F238E27FC236}">
                  <a16:creationId xmlns:a16="http://schemas.microsoft.com/office/drawing/2014/main" id="{46446B95-0AE1-C621-9FAA-F42A4D9DEA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2784"/>
              <a:ext cx="384" cy="480"/>
              <a:chOff x="1632" y="1680"/>
              <a:chExt cx="384" cy="480"/>
            </a:xfrm>
          </p:grpSpPr>
          <p:sp>
            <p:nvSpPr>
              <p:cNvPr id="31780" name="AutoShape 36">
                <a:extLst>
                  <a:ext uri="{FF2B5EF4-FFF2-40B4-BE49-F238E27FC236}">
                    <a16:creationId xmlns:a16="http://schemas.microsoft.com/office/drawing/2014/main" id="{26ACE443-CBD0-D468-412A-2970AE775F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81" name="Text Box 37">
                <a:extLst>
                  <a:ext uri="{FF2B5EF4-FFF2-40B4-BE49-F238E27FC236}">
                    <a16:creationId xmlns:a16="http://schemas.microsoft.com/office/drawing/2014/main" id="{A2BE3C8C-F1CA-9E46-3C49-77BBEE1A2A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cxnSp>
          <p:nvCxnSpPr>
            <p:cNvPr id="31782" name="AutoShape 38">
              <a:extLst>
                <a:ext uri="{FF2B5EF4-FFF2-40B4-BE49-F238E27FC236}">
                  <a16:creationId xmlns:a16="http://schemas.microsoft.com/office/drawing/2014/main" id="{4041DCC3-B416-F3AD-1E37-DC7BF93903E6}"/>
                </a:ext>
              </a:extLst>
            </p:cNvPr>
            <p:cNvCxnSpPr>
              <a:cxnSpLocks noChangeShapeType="1"/>
              <a:stCxn id="31775" idx="3"/>
              <a:endCxn id="31778" idx="1"/>
            </p:cNvCxnSpPr>
            <p:nvPr/>
          </p:nvCxnSpPr>
          <p:spPr bwMode="auto">
            <a:xfrm>
              <a:off x="2492" y="3102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83" name="AutoShape 39">
              <a:extLst>
                <a:ext uri="{FF2B5EF4-FFF2-40B4-BE49-F238E27FC236}">
                  <a16:creationId xmlns:a16="http://schemas.microsoft.com/office/drawing/2014/main" id="{89528EB4-C205-EAE8-5334-9257ED4A003A}"/>
                </a:ext>
              </a:extLst>
            </p:cNvPr>
            <p:cNvCxnSpPr>
              <a:cxnSpLocks noChangeShapeType="1"/>
              <a:stCxn id="31778" idx="3"/>
              <a:endCxn id="31781" idx="1"/>
            </p:cNvCxnSpPr>
            <p:nvPr/>
          </p:nvCxnSpPr>
          <p:spPr bwMode="auto">
            <a:xfrm flipV="1">
              <a:off x="3356" y="3006"/>
              <a:ext cx="484" cy="9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84" name="AutoShape 40">
              <a:extLst>
                <a:ext uri="{FF2B5EF4-FFF2-40B4-BE49-F238E27FC236}">
                  <a16:creationId xmlns:a16="http://schemas.microsoft.com/office/drawing/2014/main" id="{9C8FE61D-76A4-DA6F-B90B-75C984D142A2}"/>
                </a:ext>
              </a:extLst>
            </p:cNvPr>
            <p:cNvCxnSpPr>
              <a:cxnSpLocks noChangeShapeType="1"/>
              <a:stCxn id="31751" idx="3"/>
              <a:endCxn id="31775" idx="1"/>
            </p:cNvCxnSpPr>
            <p:nvPr/>
          </p:nvCxnSpPr>
          <p:spPr bwMode="auto">
            <a:xfrm>
              <a:off x="1388" y="3102"/>
              <a:ext cx="72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1785" name="Group 41">
              <a:extLst>
                <a:ext uri="{FF2B5EF4-FFF2-40B4-BE49-F238E27FC236}">
                  <a16:creationId xmlns:a16="http://schemas.microsoft.com/office/drawing/2014/main" id="{8854445E-2019-65DD-AB25-EF9EDE9FA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784"/>
              <a:ext cx="384" cy="480"/>
              <a:chOff x="1632" y="1680"/>
              <a:chExt cx="384" cy="480"/>
            </a:xfrm>
          </p:grpSpPr>
          <p:sp>
            <p:nvSpPr>
              <p:cNvPr id="31786" name="AutoShape 42">
                <a:extLst>
                  <a:ext uri="{FF2B5EF4-FFF2-40B4-BE49-F238E27FC236}">
                    <a16:creationId xmlns:a16="http://schemas.microsoft.com/office/drawing/2014/main" id="{C32502FC-6BF3-16AD-082E-522CB122E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680"/>
                <a:ext cx="384" cy="48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787" name="Text Box 43">
                <a:extLst>
                  <a:ext uri="{FF2B5EF4-FFF2-40B4-BE49-F238E27FC236}">
                    <a16:creationId xmlns:a16="http://schemas.microsoft.com/office/drawing/2014/main" id="{E6729732-CA1B-2288-1DD6-656C33B29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680"/>
                <a:ext cx="380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/>
                  <a:t>this is text</a:t>
                </a:r>
              </a:p>
              <a:p>
                <a:r>
                  <a:rPr lang="en-GB" altLang="en-US" sz="800"/>
                  <a:t>or is it</a:t>
                </a:r>
              </a:p>
              <a:p>
                <a:r>
                  <a:rPr lang="en-GB" altLang="en-US" sz="800"/>
                  <a:t>hypertext</a:t>
                </a:r>
              </a:p>
              <a:p>
                <a:r>
                  <a:rPr lang="en-GB" altLang="en-US" sz="800"/>
                  <a:t>only links</a:t>
                </a:r>
              </a:p>
              <a:p>
                <a:r>
                  <a:rPr lang="en-GB" altLang="en-US" sz="800"/>
                  <a:t>can tell</a:t>
                </a:r>
              </a:p>
            </p:txBody>
          </p:sp>
        </p:grpSp>
        <p:cxnSp>
          <p:nvCxnSpPr>
            <p:cNvPr id="31788" name="AutoShape 44">
              <a:extLst>
                <a:ext uri="{FF2B5EF4-FFF2-40B4-BE49-F238E27FC236}">
                  <a16:creationId xmlns:a16="http://schemas.microsoft.com/office/drawing/2014/main" id="{738ADFE5-68B2-A1C2-887C-071601B1BA74}"/>
                </a:ext>
              </a:extLst>
            </p:cNvPr>
            <p:cNvCxnSpPr>
              <a:cxnSpLocks noChangeShapeType="1"/>
              <a:stCxn id="31781" idx="3"/>
              <a:endCxn id="31787" idx="1"/>
            </p:cNvCxnSpPr>
            <p:nvPr/>
          </p:nvCxnSpPr>
          <p:spPr bwMode="auto">
            <a:xfrm>
              <a:off x="4220" y="3006"/>
              <a:ext cx="48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89" name="AutoShape 45">
              <a:extLst>
                <a:ext uri="{FF2B5EF4-FFF2-40B4-BE49-F238E27FC236}">
                  <a16:creationId xmlns:a16="http://schemas.microsoft.com/office/drawing/2014/main" id="{5E1E1665-03A4-8151-0CCE-68CC3D39DC96}"/>
                </a:ext>
              </a:extLst>
            </p:cNvPr>
            <p:cNvCxnSpPr>
              <a:cxnSpLocks noChangeShapeType="1"/>
              <a:stCxn id="31757" idx="3"/>
              <a:endCxn id="31790" idx="1"/>
            </p:cNvCxnSpPr>
            <p:nvPr/>
          </p:nvCxnSpPr>
          <p:spPr bwMode="auto">
            <a:xfrm flipV="1">
              <a:off x="3356" y="3168"/>
              <a:ext cx="1348" cy="70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91" name="AutoShape 47">
              <a:extLst>
                <a:ext uri="{FF2B5EF4-FFF2-40B4-BE49-F238E27FC236}">
                  <a16:creationId xmlns:a16="http://schemas.microsoft.com/office/drawing/2014/main" id="{053B0FB2-F770-368F-63F1-10D9EC23CC52}"/>
                </a:ext>
              </a:extLst>
            </p:cNvPr>
            <p:cNvCxnSpPr>
              <a:cxnSpLocks noChangeShapeType="1"/>
              <a:stCxn id="31778" idx="3"/>
              <a:endCxn id="31792" idx="1"/>
            </p:cNvCxnSpPr>
            <p:nvPr/>
          </p:nvCxnSpPr>
          <p:spPr bwMode="auto">
            <a:xfrm>
              <a:off x="3356" y="3102"/>
              <a:ext cx="868" cy="6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94" name="Line 50">
              <a:extLst>
                <a:ext uri="{FF2B5EF4-FFF2-40B4-BE49-F238E27FC236}">
                  <a16:creationId xmlns:a16="http://schemas.microsoft.com/office/drawing/2014/main" id="{B58B7026-DAF5-E562-1EAD-B464ACCC3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3984"/>
              <a:ext cx="624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95" name="Line 51">
              <a:extLst>
                <a:ext uri="{FF2B5EF4-FFF2-40B4-BE49-F238E27FC236}">
                  <a16:creationId xmlns:a16="http://schemas.microsoft.com/office/drawing/2014/main" id="{CB83E87F-6810-85E1-FFF8-3C59EF72A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592"/>
              <a:ext cx="336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31796" name="AutoShape 52">
              <a:extLst>
                <a:ext uri="{FF2B5EF4-FFF2-40B4-BE49-F238E27FC236}">
                  <a16:creationId xmlns:a16="http://schemas.microsoft.com/office/drawing/2014/main" id="{FD7A7A00-501D-8B5D-CF90-D9148182C4AE}"/>
                </a:ext>
              </a:extLst>
            </p:cNvPr>
            <p:cNvCxnSpPr>
              <a:cxnSpLocks noChangeShapeType="1"/>
              <a:stCxn id="31777" idx="2"/>
              <a:endCxn id="31774" idx="2"/>
            </p:cNvCxnSpPr>
            <p:nvPr/>
          </p:nvCxnSpPr>
          <p:spPr bwMode="auto">
            <a:xfrm rot="5400000">
              <a:off x="2735" y="2929"/>
              <a:ext cx="1" cy="864"/>
            </a:xfrm>
            <a:prstGeom prst="curvedConnector3">
              <a:avLst>
                <a:gd name="adj1" fmla="val 2149999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97" name="Text Box 53">
              <a:extLst>
                <a:ext uri="{FF2B5EF4-FFF2-40B4-BE49-F238E27FC236}">
                  <a16:creationId xmlns:a16="http://schemas.microsoft.com/office/drawing/2014/main" id="{FCAFD683-CCCD-1C07-9ABA-DB695EBCA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3360"/>
              <a:ext cx="5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back link</a:t>
              </a:r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E990B20-9D0F-03E0-DCA3-4A2010562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3D7D396-E43E-A67C-7F33-1DC5AEA30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… TO DO … …</a:t>
            </a:r>
          </a:p>
        </p:txBody>
      </p:sp>
      <p:pic>
        <p:nvPicPr>
          <p:cNvPr id="69636" name="Picture 4">
            <a:extLst>
              <a:ext uri="{FF2B5EF4-FFF2-40B4-BE49-F238E27FC236}">
                <a16:creationId xmlns:a16="http://schemas.microsoft.com/office/drawing/2014/main" id="{C9FC34ED-16C9-0449-55BB-69A6D05E3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057400"/>
            <a:ext cx="4605338" cy="310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7" name="Picture 5">
            <a:extLst>
              <a:ext uri="{FF2B5EF4-FFF2-40B4-BE49-F238E27FC236}">
                <a16:creationId xmlns:a16="http://schemas.microsoft.com/office/drawing/2014/main" id="{27C091D1-099C-62FF-AE1C-31585054F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124200"/>
            <a:ext cx="4254500" cy="332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8" name="Text Box 6">
            <a:extLst>
              <a:ext uri="{FF2B5EF4-FFF2-40B4-BE49-F238E27FC236}">
                <a16:creationId xmlns:a16="http://schemas.microsoft.com/office/drawing/2014/main" id="{EBF8801F-D3C7-1438-39CD-8CAB41D44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18192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coin race uses</a:t>
            </a:r>
          </a:p>
          <a:p>
            <a:r>
              <a:rPr lang="en-GB" altLang="en-US" sz="1800">
                <a:latin typeface="Verdana" panose="020B0604030504040204" pitchFamily="34" charset="0"/>
              </a:rPr>
              <a:t>JavaScript</a:t>
            </a:r>
          </a:p>
        </p:txBody>
      </p:sp>
      <p:sp>
        <p:nvSpPr>
          <p:cNvPr id="69639" name="Text Box 7">
            <a:extLst>
              <a:ext uri="{FF2B5EF4-FFF2-40B4-BE49-F238E27FC236}">
                <a16:creationId xmlns:a16="http://schemas.microsoft.com/office/drawing/2014/main" id="{06DCD954-03AB-5749-4ACC-90832EA07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4750" y="2400300"/>
            <a:ext cx="2432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dancing histograms</a:t>
            </a:r>
          </a:p>
          <a:p>
            <a:pPr algn="r"/>
            <a:r>
              <a:rPr lang="en-GB" altLang="en-US" sz="1800">
                <a:latin typeface="Verdana" panose="020B0604030504040204" pitchFamily="34" charset="0"/>
              </a:rPr>
              <a:t>are a Java applet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C424688-6EA8-CCA7-BE43-5B9720E9E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search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2427993-2F6D-0329-1C5F-A05CA3726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828800"/>
          </a:xfrm>
        </p:spPr>
        <p:txBody>
          <a:bodyPr/>
          <a:lstStyle/>
          <a:p>
            <a:r>
              <a:rPr lang="en-US" altLang="en-US" sz="2400"/>
              <a:t>create indices off-line </a:t>
            </a:r>
          </a:p>
          <a:p>
            <a:r>
              <a:rPr lang="en-US" altLang="en-US" sz="2400"/>
              <a:t>fast lookup when needed</a:t>
            </a:r>
          </a:p>
          <a:p>
            <a:pPr>
              <a:buFontTx/>
              <a:buNone/>
            </a:pPr>
            <a:r>
              <a:rPr lang="en-US" altLang="en-US" sz="2400"/>
              <a:t>		</a:t>
            </a:r>
            <a:r>
              <a:rPr lang="en-US" altLang="en-US" sz="1800"/>
              <a:t>see   </a:t>
            </a:r>
            <a:r>
              <a:rPr lang="en-US" altLang="en-US" sz="1800">
                <a:latin typeface="Courier New" panose="02070309020205020404" pitchFamily="49" charset="0"/>
              </a:rPr>
              <a:t>http://www.hcibook.com/e3/search/</a:t>
            </a:r>
          </a:p>
          <a:p>
            <a:endParaRPr lang="en-GB" altLang="en-US" sz="2400"/>
          </a:p>
        </p:txBody>
      </p:sp>
      <p:grpSp>
        <p:nvGrpSpPr>
          <p:cNvPr id="70661" name="Group 5">
            <a:extLst>
              <a:ext uri="{FF2B5EF4-FFF2-40B4-BE49-F238E27FC236}">
                <a16:creationId xmlns:a16="http://schemas.microsoft.com/office/drawing/2014/main" id="{5F05052E-9A2D-1FC0-D5CC-9CB0A28A200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8034338" cy="1905000"/>
            <a:chOff x="480" y="1200"/>
            <a:chExt cx="5061" cy="1200"/>
          </a:xfrm>
        </p:grpSpPr>
        <p:sp>
          <p:nvSpPr>
            <p:cNvPr id="70662" name="Text Box 6">
              <a:extLst>
                <a:ext uri="{FF2B5EF4-FFF2-40B4-BE49-F238E27FC236}">
                  <a16:creationId xmlns:a16="http://schemas.microsoft.com/office/drawing/2014/main" id="{34E45E94-1A88-EBBC-DD47-1327DD7A18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2" y="1824"/>
              <a:ext cx="891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(ii) search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results returned</a:t>
              </a:r>
            </a:p>
          </p:txBody>
        </p:sp>
        <p:sp>
          <p:nvSpPr>
            <p:cNvPr id="70663" name="AutoShape 7">
              <a:extLst>
                <a:ext uri="{FF2B5EF4-FFF2-40B4-BE49-F238E27FC236}">
                  <a16:creationId xmlns:a16="http://schemas.microsoft.com/office/drawing/2014/main" id="{5728A84F-F8C9-E067-7532-2E2BF1AD5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36"/>
              <a:ext cx="768" cy="52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64" name="AutoShape 8">
              <a:extLst>
                <a:ext uri="{FF2B5EF4-FFF2-40B4-BE49-F238E27FC236}">
                  <a16:creationId xmlns:a16="http://schemas.microsoft.com/office/drawing/2014/main" id="{AED027AE-F306-1704-C871-443FC1199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440"/>
              <a:ext cx="1056" cy="96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65" name="Line 9">
              <a:extLst>
                <a:ext uri="{FF2B5EF4-FFF2-40B4-BE49-F238E27FC236}">
                  <a16:creationId xmlns:a16="http://schemas.microsoft.com/office/drawing/2014/main" id="{6041DD6C-5287-FC19-34BE-7CE0771BD3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1776"/>
              <a:ext cx="960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66" name="Text Box 10">
              <a:extLst>
                <a:ext uri="{FF2B5EF4-FFF2-40B4-BE49-F238E27FC236}">
                  <a16:creationId xmlns:a16="http://schemas.microsoft.com/office/drawing/2014/main" id="{A2C76123-1EF3-48D5-BBC3-0EF52F84A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" y="1296"/>
              <a:ext cx="9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user’s machine</a:t>
              </a:r>
            </a:p>
          </p:txBody>
        </p:sp>
        <p:sp>
          <p:nvSpPr>
            <p:cNvPr id="70667" name="Text Box 11">
              <a:extLst>
                <a:ext uri="{FF2B5EF4-FFF2-40B4-BE49-F238E27FC236}">
                  <a16:creationId xmlns:a16="http://schemas.microsoft.com/office/drawing/2014/main" id="{0DA24CC8-83A9-935E-A747-EE7371E66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" y="1200"/>
              <a:ext cx="7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70668" name="Text Box 12">
              <a:extLst>
                <a:ext uri="{FF2B5EF4-FFF2-40B4-BE49-F238E27FC236}">
                  <a16:creationId xmlns:a16="http://schemas.microsoft.com/office/drawing/2014/main" id="{163001AA-E497-2EEF-C04B-FAB92371E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1584"/>
              <a:ext cx="727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web page with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text field for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search words</a:t>
              </a:r>
            </a:p>
          </p:txBody>
        </p:sp>
        <p:sp>
          <p:nvSpPr>
            <p:cNvPr id="70669" name="Text Box 13">
              <a:extLst>
                <a:ext uri="{FF2B5EF4-FFF2-40B4-BE49-F238E27FC236}">
                  <a16:creationId xmlns:a16="http://schemas.microsoft.com/office/drawing/2014/main" id="{1EE603C4-6643-8C2F-157E-FD66984CE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536"/>
              <a:ext cx="543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CGI script</a:t>
              </a:r>
            </a:p>
            <a:p>
              <a:r>
                <a:rPr lang="en-GB" altLang="en-US" sz="1200">
                  <a:latin typeface="Arial" panose="020B0604020202020204" pitchFamily="34" charset="0"/>
                </a:rPr>
                <a:t>looks up</a:t>
              </a:r>
            </a:p>
            <a:p>
              <a:r>
                <a:rPr lang="en-GB" altLang="en-US" sz="1200">
                  <a:latin typeface="Arial" panose="020B0604020202020204" pitchFamily="34" charset="0"/>
                </a:rPr>
                <a:t>words in</a:t>
              </a:r>
            </a:p>
            <a:p>
              <a:r>
                <a:rPr lang="en-GB" altLang="en-US" sz="1200">
                  <a:latin typeface="Arial" panose="020B0604020202020204" pitchFamily="34" charset="0"/>
                </a:rPr>
                <a:t>index</a:t>
              </a:r>
            </a:p>
          </p:txBody>
        </p:sp>
        <p:pic>
          <p:nvPicPr>
            <p:cNvPr id="70670" name="Picture 14">
              <a:extLst>
                <a:ext uri="{FF2B5EF4-FFF2-40B4-BE49-F238E27FC236}">
                  <a16:creationId xmlns:a16="http://schemas.microsoft.com/office/drawing/2014/main" id="{1C99F270-ED8B-EAE6-7E46-C7EA21C3D2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2026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671" name="Line 15">
              <a:extLst>
                <a:ext uri="{FF2B5EF4-FFF2-40B4-BE49-F238E27FC236}">
                  <a16:creationId xmlns:a16="http://schemas.microsoft.com/office/drawing/2014/main" id="{C548CC6B-79CC-6073-4757-37CBF7354F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" y="1680"/>
              <a:ext cx="528" cy="192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72" name="Line 16">
              <a:extLst>
                <a:ext uri="{FF2B5EF4-FFF2-40B4-BE49-F238E27FC236}">
                  <a16:creationId xmlns:a16="http://schemas.microsoft.com/office/drawing/2014/main" id="{1686753C-B359-D083-23DF-062EBAC5E5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60" y="1776"/>
              <a:ext cx="720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73" name="Text Box 17">
              <a:extLst>
                <a:ext uri="{FF2B5EF4-FFF2-40B4-BE49-F238E27FC236}">
                  <a16:creationId xmlns:a16="http://schemas.microsoft.com/office/drawing/2014/main" id="{FD62F611-CEB6-930D-37EB-03EB952AB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24"/>
              <a:ext cx="693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8669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3241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7813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2385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6957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1529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(i)</a:t>
              </a:r>
              <a:r>
                <a:rPr lang="en-GB" altLang="en-US" sz="1200">
                  <a:latin typeface="Arial" panose="020B0604020202020204" pitchFamily="34" charset="0"/>
                </a:rPr>
                <a:t> </a:t>
              </a:r>
              <a:r>
                <a:rPr lang="en-GB" altLang="en-US" sz="1400">
                  <a:latin typeface="Arial" panose="020B0604020202020204" pitchFamily="34" charset="0"/>
                </a:rPr>
                <a:t>user fills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field in form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70674" name="AutoShape 18">
              <a:extLst>
                <a:ext uri="{FF2B5EF4-FFF2-40B4-BE49-F238E27FC236}">
                  <a16:creationId xmlns:a16="http://schemas.microsoft.com/office/drawing/2014/main" id="{D7E338FF-FDCA-F87F-90C5-95C4B3842C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84" y="1536"/>
              <a:ext cx="342" cy="384"/>
            </a:xfrm>
            <a:prstGeom prst="foldedCorner">
              <a:avLst>
                <a:gd name="adj" fmla="val 23468"/>
              </a:avLst>
            </a:prstGeom>
            <a:solidFill>
              <a:srgbClr val="FFEE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GB" altLang="en-US" sz="500"/>
                <a:t>syuh how gtw </a:t>
              </a:r>
            </a:p>
            <a:p>
              <a:r>
                <a:rPr lang="en-GB" altLang="en-US" sz="500"/>
                <a:t>hsio i ert ag ty</a:t>
              </a:r>
            </a:p>
            <a:p>
              <a:r>
                <a:rPr lang="en-GB" altLang="en-US" sz="500"/>
                <a:t>ghn ty we ghty</a:t>
              </a:r>
            </a:p>
            <a:p>
              <a:r>
                <a:rPr lang="en-GB" altLang="en-US" sz="500"/>
                <a:t>chdi qw oatyf</a:t>
              </a:r>
            </a:p>
            <a:p>
              <a:r>
                <a:rPr lang="en-GB" altLang="en-US" sz="500"/>
                <a:t>wet dfla ght a</a:t>
              </a:r>
            </a:p>
          </p:txBody>
        </p:sp>
        <p:pic>
          <p:nvPicPr>
            <p:cNvPr id="70675" name="Picture 19">
              <a:extLst>
                <a:ext uri="{FF2B5EF4-FFF2-40B4-BE49-F238E27FC236}">
                  <a16:creationId xmlns:a16="http://schemas.microsoft.com/office/drawing/2014/main" id="{27B98495-3846-F452-05AE-B4CDB1D8DD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1776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678" name="AutoShape 22">
              <a:extLst>
                <a:ext uri="{FF2B5EF4-FFF2-40B4-BE49-F238E27FC236}">
                  <a16:creationId xmlns:a16="http://schemas.microsoft.com/office/drawing/2014/main" id="{0C3F6CDE-E984-CB71-7F87-2AB2BBAE1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584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79" name="Text Box 23">
              <a:extLst>
                <a:ext uri="{FF2B5EF4-FFF2-40B4-BE49-F238E27FC236}">
                  <a16:creationId xmlns:a16="http://schemas.microsoft.com/office/drawing/2014/main" id="{8C002880-EAEC-5BAB-EEE4-60EF63EEF7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7" y="2064"/>
              <a:ext cx="804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index file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pre-computed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</p:grpSp>
      <p:pic>
        <p:nvPicPr>
          <p:cNvPr id="2" name="Picture 1" descr="A black and white sign&#10;&#10;AI-generated content may be incorrect.">
            <a:extLst>
              <a:ext uri="{FF2B5EF4-FFF2-40B4-BE49-F238E27FC236}">
                <a16:creationId xmlns:a16="http://schemas.microsoft.com/office/drawing/2014/main" id="{ECDB866A-022B-D333-55BB-72DDA94BA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886" y="3672539"/>
            <a:ext cx="1268214" cy="366061"/>
          </a:xfrm>
          <a:prstGeom prst="rect">
            <a:avLst/>
          </a:prstGeom>
        </p:spPr>
      </p:pic>
      <p:pic>
        <p:nvPicPr>
          <p:cNvPr id="3" name="Picture 2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2150B861-79B0-9148-3F03-D8F26B84A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0913" y="3146092"/>
            <a:ext cx="463649" cy="581690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7598C85-0D9A-4D6D-41B7-36EEA3180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automatic generation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0CCA126-1070-F134-8355-80A0A6CD2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dilemma;</a:t>
            </a:r>
          </a:p>
          <a:p>
            <a:pPr lvl="1"/>
            <a:r>
              <a:rPr lang="en-GB" altLang="en-US" sz="2000"/>
              <a:t>hand crafting  … leads to web stasis!!</a:t>
            </a:r>
          </a:p>
          <a:p>
            <a:pPr lvl="1"/>
            <a:r>
              <a:rPr lang="en-GB" altLang="en-US" sz="2000"/>
              <a:t>so need database driven sites</a:t>
            </a:r>
          </a:p>
          <a:p>
            <a:r>
              <a:rPr lang="en-GB" altLang="en-US" sz="2400"/>
              <a:t>early days ad hoc, now many tools</a:t>
            </a:r>
          </a:p>
          <a:p>
            <a:r>
              <a:rPr lang="en-GB" altLang="en-US" sz="2400"/>
              <a:t>options:</a:t>
            </a:r>
          </a:p>
          <a:p>
            <a:pPr lvl="1"/>
            <a:r>
              <a:rPr lang="en-GB" altLang="en-US" sz="2000"/>
              <a:t>client-end applet or Flash access remote DB</a:t>
            </a:r>
          </a:p>
          <a:p>
            <a:pPr lvl="1"/>
            <a:r>
              <a:rPr lang="en-GB" altLang="en-US" sz="2000"/>
              <a:t>server-end CGI driven by web forms (limited UI)</a:t>
            </a:r>
          </a:p>
          <a:p>
            <a:r>
              <a:rPr lang="en-GB" altLang="en-US" sz="2400"/>
              <a:t>hybrid solutions</a:t>
            </a:r>
          </a:p>
          <a:p>
            <a:pPr lvl="1"/>
            <a:r>
              <a:rPr lang="en-GB" altLang="en-US" sz="2000"/>
              <a:t>CGI generated pages can contain JavaScript etc.</a:t>
            </a:r>
          </a:p>
          <a:p>
            <a:pPr lvl="1"/>
            <a:r>
              <a:rPr lang="en-GB" altLang="en-US" sz="2000"/>
              <a:t>JavaScript can ‘write’ web pages on the fly!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E153F57-D954-9244-6A11-08DCB591F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Java applet &amp; JDBC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16FB3EFF-A0A8-F579-6B07-40BDF4E73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828800"/>
          </a:xfrm>
        </p:spPr>
        <p:txBody>
          <a:bodyPr/>
          <a:lstStyle/>
          <a:p>
            <a:r>
              <a:rPr lang="en-US" altLang="en-US"/>
              <a:t>pros:  interactive DB access </a:t>
            </a:r>
          </a:p>
          <a:p>
            <a:r>
              <a:rPr lang="en-US" altLang="en-US"/>
              <a:t>cons:  bandwidth, security</a:t>
            </a:r>
            <a:endParaRPr lang="en-GB" altLang="en-US"/>
          </a:p>
        </p:txBody>
      </p:sp>
      <p:grpSp>
        <p:nvGrpSpPr>
          <p:cNvPr id="71685" name="Group 5">
            <a:extLst>
              <a:ext uri="{FF2B5EF4-FFF2-40B4-BE49-F238E27FC236}">
                <a16:creationId xmlns:a16="http://schemas.microsoft.com/office/drawing/2014/main" id="{ADD5D26E-0C8F-BE90-BEF6-2BE383ACDEA2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057399"/>
            <a:ext cx="5334000" cy="1676400"/>
            <a:chOff x="1152" y="1296"/>
            <a:chExt cx="3360" cy="1056"/>
          </a:xfrm>
        </p:grpSpPr>
        <p:sp>
          <p:nvSpPr>
            <p:cNvPr id="71686" name="AutoShape 6">
              <a:extLst>
                <a:ext uri="{FF2B5EF4-FFF2-40B4-BE49-F238E27FC236}">
                  <a16:creationId xmlns:a16="http://schemas.microsoft.com/office/drawing/2014/main" id="{00440BD7-F06F-3BFB-9EC0-6AC684826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536"/>
              <a:ext cx="912" cy="8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87" name="AutoShape 7">
              <a:extLst>
                <a:ext uri="{FF2B5EF4-FFF2-40B4-BE49-F238E27FC236}">
                  <a16:creationId xmlns:a16="http://schemas.microsoft.com/office/drawing/2014/main" id="{811F87C4-5D71-D1CA-E17E-12524EE0A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80"/>
              <a:ext cx="816" cy="52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89" name="Text Box 9">
              <a:extLst>
                <a:ext uri="{FF2B5EF4-FFF2-40B4-BE49-F238E27FC236}">
                  <a16:creationId xmlns:a16="http://schemas.microsoft.com/office/drawing/2014/main" id="{A0527A3F-A26A-FEDB-901D-0918FB36E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1" y="1824"/>
              <a:ext cx="563" cy="4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JDBC</a:t>
              </a:r>
              <a:r>
                <a:rPr lang="en-GB" altLang="en-US" sz="1200">
                  <a:latin typeface="Arial" panose="020B0604020202020204" pitchFamily="34" charset="0"/>
                </a:rPr>
                <a:t>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accesses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 database </a:t>
              </a:r>
            </a:p>
          </p:txBody>
        </p:sp>
        <p:sp>
          <p:nvSpPr>
            <p:cNvPr id="71690" name="Text Box 10">
              <a:extLst>
                <a:ext uri="{FF2B5EF4-FFF2-40B4-BE49-F238E27FC236}">
                  <a16:creationId xmlns:a16="http://schemas.microsoft.com/office/drawing/2014/main" id="{325F3A3F-8382-15DC-F73D-33AA20B62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0" y="1440"/>
              <a:ext cx="9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user’s machine</a:t>
              </a:r>
            </a:p>
          </p:txBody>
        </p:sp>
        <p:sp>
          <p:nvSpPr>
            <p:cNvPr id="71691" name="Text Box 11">
              <a:extLst>
                <a:ext uri="{FF2B5EF4-FFF2-40B4-BE49-F238E27FC236}">
                  <a16:creationId xmlns:a16="http://schemas.microsoft.com/office/drawing/2014/main" id="{903B34C3-F7EF-212F-9659-C403196F17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296"/>
              <a:ext cx="7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71692" name="AutoShape 12">
              <a:extLst>
                <a:ext uri="{FF2B5EF4-FFF2-40B4-BE49-F238E27FC236}">
                  <a16:creationId xmlns:a16="http://schemas.microsoft.com/office/drawing/2014/main" id="{2BC6BEB1-DCB0-2732-3441-1080B865D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680"/>
              <a:ext cx="432" cy="309"/>
            </a:xfrm>
            <a:prstGeom prst="flowChartMagneticDisk">
              <a:avLst/>
            </a:prstGeom>
            <a:solidFill>
              <a:srgbClr val="5DA31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93" name="AutoShape 13">
              <a:extLst>
                <a:ext uri="{FF2B5EF4-FFF2-40B4-BE49-F238E27FC236}">
                  <a16:creationId xmlns:a16="http://schemas.microsoft.com/office/drawing/2014/main" id="{5AA7A7CC-B6A2-2880-EE12-A90AB1F65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728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95" name="Text Box 15">
              <a:extLst>
                <a:ext uri="{FF2B5EF4-FFF2-40B4-BE49-F238E27FC236}">
                  <a16:creationId xmlns:a16="http://schemas.microsoft.com/office/drawing/2014/main" id="{79FDEF04-C918-8272-7078-23C88C1C8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3" y="1699"/>
              <a:ext cx="60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Java applet</a:t>
              </a:r>
            </a:p>
          </p:txBody>
        </p:sp>
        <p:pic>
          <p:nvPicPr>
            <p:cNvPr id="71696" name="Picture 16">
              <a:extLst>
                <a:ext uri="{FF2B5EF4-FFF2-40B4-BE49-F238E27FC236}">
                  <a16:creationId xmlns:a16="http://schemas.microsoft.com/office/drawing/2014/main" id="{6D602709-F552-FA57-BEA3-655E019AA2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1882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697" name="Line 17">
              <a:extLst>
                <a:ext uri="{FF2B5EF4-FFF2-40B4-BE49-F238E27FC236}">
                  <a16:creationId xmlns:a16="http://schemas.microsoft.com/office/drawing/2014/main" id="{142CE752-5598-FB5E-31A6-40BE00EEE1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920"/>
              <a:ext cx="384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98" name="Line 18">
              <a:extLst>
                <a:ext uri="{FF2B5EF4-FFF2-40B4-BE49-F238E27FC236}">
                  <a16:creationId xmlns:a16="http://schemas.microsoft.com/office/drawing/2014/main" id="{7764CF6A-CBDD-62CF-96FD-58D00978A9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1824"/>
              <a:ext cx="1104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2" name="Picture 1" descr="A black and white sign&#10;&#10;AI-generated content may be incorrect.">
            <a:extLst>
              <a:ext uri="{FF2B5EF4-FFF2-40B4-BE49-F238E27FC236}">
                <a16:creationId xmlns:a16="http://schemas.microsoft.com/office/drawing/2014/main" id="{5E0D8C6C-FF91-E7E8-1FC1-B4CE1BBC7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649" y="3577594"/>
            <a:ext cx="1294655" cy="373693"/>
          </a:xfrm>
          <a:prstGeom prst="rect">
            <a:avLst/>
          </a:prstGeom>
        </p:spPr>
      </p:pic>
      <p:pic>
        <p:nvPicPr>
          <p:cNvPr id="3" name="Picture 2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19604D02-0F45-1200-51F4-B8594B63E4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223" y="3369598"/>
            <a:ext cx="463649" cy="581690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48C26FD-ECFD-A178-53FC-9FC815325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CGI script accesses database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6878D57-CEE1-BB0F-9B2B-BC1ABAECF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600200"/>
          </a:xfrm>
        </p:spPr>
        <p:txBody>
          <a:bodyPr/>
          <a:lstStyle/>
          <a:p>
            <a:r>
              <a:rPr lang="en-US" altLang="en-US"/>
              <a:t>pros: up-to-date, use existing DB </a:t>
            </a:r>
          </a:p>
          <a:p>
            <a:r>
              <a:rPr lang="en-US" altLang="en-US"/>
              <a:t>cons: not proxy/index friendly </a:t>
            </a:r>
          </a:p>
          <a:p>
            <a:pPr>
              <a:buFontTx/>
              <a:buNone/>
            </a:pPr>
            <a:endParaRPr lang="en-GB" altLang="en-US"/>
          </a:p>
        </p:txBody>
      </p:sp>
      <p:grpSp>
        <p:nvGrpSpPr>
          <p:cNvPr id="73733" name="Group 5">
            <a:extLst>
              <a:ext uri="{FF2B5EF4-FFF2-40B4-BE49-F238E27FC236}">
                <a16:creationId xmlns:a16="http://schemas.microsoft.com/office/drawing/2014/main" id="{24DA4881-0505-17F0-006D-9832B009460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57400"/>
            <a:ext cx="7772400" cy="1889125"/>
            <a:chOff x="432" y="1296"/>
            <a:chExt cx="4896" cy="1190"/>
          </a:xfrm>
        </p:grpSpPr>
        <p:sp>
          <p:nvSpPr>
            <p:cNvPr id="73734" name="AutoShape 6">
              <a:extLst>
                <a:ext uri="{FF2B5EF4-FFF2-40B4-BE49-F238E27FC236}">
                  <a16:creationId xmlns:a16="http://schemas.microsoft.com/office/drawing/2014/main" id="{06D9ACAE-0932-DCC1-075A-145E1B932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632"/>
              <a:ext cx="480" cy="52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35" name="AutoShape 7">
              <a:extLst>
                <a:ext uri="{FF2B5EF4-FFF2-40B4-BE49-F238E27FC236}">
                  <a16:creationId xmlns:a16="http://schemas.microsoft.com/office/drawing/2014/main" id="{EC5EF3FF-C32A-8E6C-77D4-F29962522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536"/>
              <a:ext cx="1056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37" name="Text Box 9">
              <a:extLst>
                <a:ext uri="{FF2B5EF4-FFF2-40B4-BE49-F238E27FC236}">
                  <a16:creationId xmlns:a16="http://schemas.microsoft.com/office/drawing/2014/main" id="{FF09E6B3-EB43-9318-9814-78F92D28A1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064"/>
              <a:ext cx="883" cy="4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(iii)</a:t>
              </a:r>
              <a:r>
                <a:rPr lang="en-GB" altLang="en-US" sz="1200">
                  <a:latin typeface="Arial" panose="020B0604020202020204" pitchFamily="34" charset="0"/>
                </a:rPr>
                <a:t> server returns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generated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pages</a:t>
              </a:r>
            </a:p>
          </p:txBody>
        </p:sp>
        <p:sp>
          <p:nvSpPr>
            <p:cNvPr id="73738" name="Text Box 10">
              <a:extLst>
                <a:ext uri="{FF2B5EF4-FFF2-40B4-BE49-F238E27FC236}">
                  <a16:creationId xmlns:a16="http://schemas.microsoft.com/office/drawing/2014/main" id="{6494591F-C187-30B0-58B9-4C89F3A334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" y="1776"/>
              <a:ext cx="962" cy="4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(ii)</a:t>
              </a:r>
              <a:r>
                <a:rPr lang="en-GB" altLang="en-US" sz="1200">
                  <a:latin typeface="Arial" panose="020B0604020202020204" pitchFamily="34" charset="0"/>
                </a:rPr>
                <a:t> CGI script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accesses database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using SQL/JDBC</a:t>
              </a:r>
            </a:p>
          </p:txBody>
        </p:sp>
        <p:sp>
          <p:nvSpPr>
            <p:cNvPr id="73739" name="Text Box 11">
              <a:extLst>
                <a:ext uri="{FF2B5EF4-FFF2-40B4-BE49-F238E27FC236}">
                  <a16:creationId xmlns:a16="http://schemas.microsoft.com/office/drawing/2014/main" id="{660ED274-E89C-A335-F514-4F195CA5E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0" y="1392"/>
              <a:ext cx="9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user’s machine</a:t>
              </a:r>
            </a:p>
          </p:txBody>
        </p:sp>
        <p:sp>
          <p:nvSpPr>
            <p:cNvPr id="73740" name="Text Box 12">
              <a:extLst>
                <a:ext uri="{FF2B5EF4-FFF2-40B4-BE49-F238E27FC236}">
                  <a16:creationId xmlns:a16="http://schemas.microsoft.com/office/drawing/2014/main" id="{EAE1CD89-F591-5A80-32ED-015388F6C1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6" y="1296"/>
              <a:ext cx="7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73741" name="AutoShape 13">
              <a:extLst>
                <a:ext uri="{FF2B5EF4-FFF2-40B4-BE49-F238E27FC236}">
                  <a16:creationId xmlns:a16="http://schemas.microsoft.com/office/drawing/2014/main" id="{7A4D1182-D542-249E-B057-5FB4B2E63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1584"/>
              <a:ext cx="432" cy="309"/>
            </a:xfrm>
            <a:prstGeom prst="flowChartMagneticDisk">
              <a:avLst/>
            </a:prstGeom>
            <a:solidFill>
              <a:srgbClr val="5DA31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42" name="Text Box 14">
              <a:extLst>
                <a:ext uri="{FF2B5EF4-FFF2-40B4-BE49-F238E27FC236}">
                  <a16:creationId xmlns:a16="http://schemas.microsoft.com/office/drawing/2014/main" id="{D7910C30-49D9-E55D-85DE-394D0EBA93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992"/>
              <a:ext cx="57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generated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 pages </a:t>
              </a:r>
            </a:p>
          </p:txBody>
        </p:sp>
        <p:sp>
          <p:nvSpPr>
            <p:cNvPr id="73743" name="AutoShape 15">
              <a:extLst>
                <a:ext uri="{FF2B5EF4-FFF2-40B4-BE49-F238E27FC236}">
                  <a16:creationId xmlns:a16="http://schemas.microsoft.com/office/drawing/2014/main" id="{F473A8C6-63C6-7191-9466-F340929CA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632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3745" name="Group 17">
              <a:extLst>
                <a:ext uri="{FF2B5EF4-FFF2-40B4-BE49-F238E27FC236}">
                  <a16:creationId xmlns:a16="http://schemas.microsoft.com/office/drawing/2014/main" id="{37381CA9-1040-EECA-EBED-710DF749CA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1872"/>
              <a:ext cx="324" cy="372"/>
              <a:chOff x="1981" y="2784"/>
              <a:chExt cx="324" cy="372"/>
            </a:xfrm>
          </p:grpSpPr>
          <p:sp>
            <p:nvSpPr>
              <p:cNvPr id="73746" name="AutoShape 18">
                <a:extLst>
                  <a:ext uri="{FF2B5EF4-FFF2-40B4-BE49-F238E27FC236}">
                    <a16:creationId xmlns:a16="http://schemas.microsoft.com/office/drawing/2014/main" id="{7D5A40D4-AF3B-3825-579F-5F261FE82A3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981" y="2784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  <p:sp>
            <p:nvSpPr>
              <p:cNvPr id="73747" name="AutoShape 19">
                <a:extLst>
                  <a:ext uri="{FF2B5EF4-FFF2-40B4-BE49-F238E27FC236}">
                    <a16:creationId xmlns:a16="http://schemas.microsoft.com/office/drawing/2014/main" id="{5E0FF7F2-C7A2-94BF-6A07-C9C3372C1B4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19" y="2822"/>
                <a:ext cx="258" cy="296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  <p:sp>
            <p:nvSpPr>
              <p:cNvPr id="73748" name="AutoShape 20">
                <a:extLst>
                  <a:ext uri="{FF2B5EF4-FFF2-40B4-BE49-F238E27FC236}">
                    <a16:creationId xmlns:a16="http://schemas.microsoft.com/office/drawing/2014/main" id="{3C3A1338-4309-E3EF-C237-A9EBA5E5E1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47" y="2861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</p:grpSp>
        <p:sp>
          <p:nvSpPr>
            <p:cNvPr id="73749" name="Text Box 21">
              <a:extLst>
                <a:ext uri="{FF2B5EF4-FFF2-40B4-BE49-F238E27FC236}">
                  <a16:creationId xmlns:a16="http://schemas.microsoft.com/office/drawing/2014/main" id="{4D5B3250-4F15-F71D-E633-34AA9DBEE6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568"/>
              <a:ext cx="345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CGI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script</a:t>
              </a:r>
            </a:p>
          </p:txBody>
        </p:sp>
        <p:pic>
          <p:nvPicPr>
            <p:cNvPr id="73750" name="Picture 22">
              <a:extLst>
                <a:ext uri="{FF2B5EF4-FFF2-40B4-BE49-F238E27FC236}">
                  <a16:creationId xmlns:a16="http://schemas.microsoft.com/office/drawing/2014/main" id="{8F81DE5F-F4AE-664B-A589-F0C6B0A3C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1594"/>
              <a:ext cx="432" cy="2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751" name="Line 23">
              <a:extLst>
                <a:ext uri="{FF2B5EF4-FFF2-40B4-BE49-F238E27FC236}">
                  <a16:creationId xmlns:a16="http://schemas.microsoft.com/office/drawing/2014/main" id="{D4DC257E-8875-5EEB-011A-0BCE113215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1824"/>
              <a:ext cx="432" cy="24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52" name="Line 24">
              <a:extLst>
                <a:ext uri="{FF2B5EF4-FFF2-40B4-BE49-F238E27FC236}">
                  <a16:creationId xmlns:a16="http://schemas.microsoft.com/office/drawing/2014/main" id="{E226BBEB-C468-E44F-DBD7-4D59913AE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1872"/>
              <a:ext cx="336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53" name="Text Box 25">
              <a:extLst>
                <a:ext uri="{FF2B5EF4-FFF2-40B4-BE49-F238E27FC236}">
                  <a16:creationId xmlns:a16="http://schemas.microsoft.com/office/drawing/2014/main" id="{C0B5991B-58F9-C66A-1742-9F1CFAB79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728"/>
              <a:ext cx="561" cy="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95300" indent="-495300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952500" indent="-49530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409700" indent="-4953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866900" indent="-4953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324100" indent="-4953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7813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32385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6957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4152900" indent="-4953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buFont typeface="Times" charset="0"/>
                <a:buNone/>
              </a:pPr>
              <a:r>
                <a:rPr lang="en-GB" altLang="en-US" sz="1400">
                  <a:latin typeface="Arial" panose="020B0604020202020204" pitchFamily="34" charset="0"/>
                </a:rPr>
                <a:t>(i)</a:t>
              </a:r>
              <a:r>
                <a:rPr lang="en-GB" altLang="en-US" sz="1200">
                  <a:latin typeface="Arial" panose="020B0604020202020204" pitchFamily="34" charset="0"/>
                </a:rPr>
                <a:t> request</a:t>
              </a:r>
            </a:p>
            <a:p>
              <a:pPr algn="ctr">
                <a:buFont typeface="Times" charset="0"/>
                <a:buNone/>
              </a:pPr>
              <a:r>
                <a:rPr lang="en-GB" altLang="en-US" sz="1200">
                  <a:latin typeface="Arial" panose="020B0604020202020204" pitchFamily="34" charset="0"/>
                </a:rPr>
                <a:t>to server</a:t>
              </a:r>
            </a:p>
          </p:txBody>
        </p:sp>
        <p:sp>
          <p:nvSpPr>
            <p:cNvPr id="73754" name="Line 26">
              <a:extLst>
                <a:ext uri="{FF2B5EF4-FFF2-40B4-BE49-F238E27FC236}">
                  <a16:creationId xmlns:a16="http://schemas.microsoft.com/office/drawing/2014/main" id="{6775C8B9-CA68-E25A-CF32-D79E803D20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2064"/>
              <a:ext cx="1200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55" name="Line 27">
              <a:extLst>
                <a:ext uri="{FF2B5EF4-FFF2-40B4-BE49-F238E27FC236}">
                  <a16:creationId xmlns:a16="http://schemas.microsoft.com/office/drawing/2014/main" id="{78931C8C-9226-8095-C512-DD0251F6A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728"/>
              <a:ext cx="1344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756" name="Line 28">
              <a:extLst>
                <a:ext uri="{FF2B5EF4-FFF2-40B4-BE49-F238E27FC236}">
                  <a16:creationId xmlns:a16="http://schemas.microsoft.com/office/drawing/2014/main" id="{8D806CB6-29F8-F789-2A50-3EFC4F0F6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2" y="1776"/>
              <a:ext cx="1056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2" name="Picture 1" descr="A black and white sign&#10;&#10;AI-generated content may be incorrect.">
            <a:extLst>
              <a:ext uri="{FF2B5EF4-FFF2-40B4-BE49-F238E27FC236}">
                <a16:creationId xmlns:a16="http://schemas.microsoft.com/office/drawing/2014/main" id="{9A867606-14A0-4B4B-A904-0B5BECDE6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555" y="3660623"/>
            <a:ext cx="1294655" cy="373693"/>
          </a:xfrm>
          <a:prstGeom prst="rect">
            <a:avLst/>
          </a:prstGeom>
        </p:spPr>
      </p:pic>
      <p:pic>
        <p:nvPicPr>
          <p:cNvPr id="3" name="Picture 2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51DDC379-8080-5246-1922-162C6A2241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9501" y="3136025"/>
            <a:ext cx="463649" cy="581690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22ADB9A-565E-A563-20E7-3C428B40A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batch generation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7AEFE37-8B0B-3150-148D-8852E9EDC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GB" altLang="en-US" sz="2400"/>
              <a:t>for slow varying data</a:t>
            </a:r>
          </a:p>
          <a:p>
            <a:pPr lvl="1"/>
            <a:r>
              <a:rPr lang="en-GB" altLang="en-US" sz="2000"/>
              <a:t>update local database</a:t>
            </a:r>
          </a:p>
          <a:p>
            <a:pPr lvl="1"/>
            <a:r>
              <a:rPr lang="en-GB" altLang="en-US" sz="2000"/>
              <a:t>periodically generate pages and upload</a:t>
            </a:r>
          </a:p>
          <a:p>
            <a:r>
              <a:rPr lang="en-GB" altLang="en-US" sz="2400"/>
              <a:t>many technologies</a:t>
            </a:r>
          </a:p>
          <a:p>
            <a:pPr lvl="1"/>
            <a:r>
              <a:rPr lang="en-GB" altLang="en-US" sz="2000"/>
              <a:t>C, Java, </a:t>
            </a:r>
            <a:br>
              <a:rPr lang="en-GB" altLang="en-US" sz="2000"/>
            </a:br>
            <a:r>
              <a:rPr lang="en-GB" altLang="en-US" sz="2000"/>
              <a:t>HyperCard, </a:t>
            </a:r>
            <a:br>
              <a:rPr lang="en-GB" altLang="en-US" sz="2000"/>
            </a:br>
            <a:r>
              <a:rPr lang="en-GB" altLang="en-US" sz="2000"/>
              <a:t>Visual Basic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BD2CA154-4479-4E1A-E098-07A608259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075" y="3886200"/>
            <a:ext cx="5461000" cy="2676525"/>
          </a:xfrm>
          <a:prstGeom prst="rect">
            <a:avLst/>
          </a:prstGeom>
          <a:noFill/>
          <a:ln w="28575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200">
                <a:latin typeface="Courier New" panose="02070309020205020404" pitchFamily="49" charset="0"/>
              </a:rPr>
              <a:t>Set db = openDatabase("C:\test.mdb");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sql = "select Name, Address from Personnel;"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Set query = db.OpenRecordset(sql)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Open "out.html" For Output As #1</a:t>
            </a:r>
          </a:p>
          <a:p>
            <a:endParaRPr lang="en-GB" altLang="en-US" sz="1200">
              <a:latin typeface="Courier New" panose="02070309020205020404" pitchFamily="49" charset="0"/>
            </a:endParaRPr>
          </a:p>
          <a:p>
            <a:r>
              <a:rPr lang="en-GB" altLang="en-US" sz="1200">
                <a:latin typeface="Courier New" panose="02070309020205020404" pitchFamily="49" charset="0"/>
              </a:rPr>
              <a:t>Print #1, "&lt;h1&gt;Address List&lt;/h1&gt;"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query.MoveFirst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While Not query.EOF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 Print #1, "&lt;p&gt;" &amp; query("Name") &amp; " ” &amp; query("Address")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 query.MoveNext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Wend</a:t>
            </a:r>
          </a:p>
          <a:p>
            <a:endParaRPr lang="en-GB" altLang="en-US" sz="1200">
              <a:latin typeface="Courier New" panose="02070309020205020404" pitchFamily="49" charset="0"/>
            </a:endParaRPr>
          </a:p>
          <a:p>
            <a:r>
              <a:rPr lang="en-GB" altLang="en-US" sz="1200">
                <a:latin typeface="Courier New" panose="02070309020205020404" pitchFamily="49" charset="0"/>
              </a:rPr>
              <a:t>Close #1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query.Close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942F505-B7E3-A946-C32B-822D21EBF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batch generation of web pages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33207C0-2CDF-5D06-8A17-2585C21BF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600200"/>
          </a:xfrm>
        </p:spPr>
        <p:txBody>
          <a:bodyPr/>
          <a:lstStyle/>
          <a:p>
            <a:r>
              <a:rPr lang="en-US" altLang="en-US"/>
              <a:t>pros:  indexable, secure</a:t>
            </a:r>
          </a:p>
          <a:p>
            <a:r>
              <a:rPr lang="en-US" altLang="en-US"/>
              <a:t>cons:  slower turnaround</a:t>
            </a:r>
            <a:endParaRPr lang="en-GB" altLang="en-US"/>
          </a:p>
        </p:txBody>
      </p:sp>
      <p:grpSp>
        <p:nvGrpSpPr>
          <p:cNvPr id="74758" name="Group 6">
            <a:extLst>
              <a:ext uri="{FF2B5EF4-FFF2-40B4-BE49-F238E27FC236}">
                <a16:creationId xmlns:a16="http://schemas.microsoft.com/office/drawing/2014/main" id="{96AD8924-6624-6A59-0B6E-E67AF3EE1EB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09800"/>
            <a:ext cx="8499475" cy="1447800"/>
            <a:chOff x="288" y="1392"/>
            <a:chExt cx="5354" cy="912"/>
          </a:xfrm>
        </p:grpSpPr>
        <p:sp>
          <p:nvSpPr>
            <p:cNvPr id="74759" name="AutoShape 7">
              <a:extLst>
                <a:ext uri="{FF2B5EF4-FFF2-40B4-BE49-F238E27FC236}">
                  <a16:creationId xmlns:a16="http://schemas.microsoft.com/office/drawing/2014/main" id="{76EEFA7A-9D5F-F490-AC8E-C025E12F4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680"/>
              <a:ext cx="336" cy="4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60" name="AutoShape 8">
              <a:extLst>
                <a:ext uri="{FF2B5EF4-FFF2-40B4-BE49-F238E27FC236}">
                  <a16:creationId xmlns:a16="http://schemas.microsoft.com/office/drawing/2014/main" id="{463FDEE4-D9C0-F3F3-69AD-3DA47D3FA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632"/>
              <a:ext cx="624" cy="67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61" name="AutoShape 9">
              <a:extLst>
                <a:ext uri="{FF2B5EF4-FFF2-40B4-BE49-F238E27FC236}">
                  <a16:creationId xmlns:a16="http://schemas.microsoft.com/office/drawing/2014/main" id="{BB38CD5D-55E8-2AC4-13BE-38284767A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32"/>
              <a:ext cx="816" cy="67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74764" name="Picture 12">
              <a:extLst>
                <a:ext uri="{FF2B5EF4-FFF2-40B4-BE49-F238E27FC236}">
                  <a16:creationId xmlns:a16="http://schemas.microsoft.com/office/drawing/2014/main" id="{55E25112-E8A3-6763-5DAE-F1C81BCEC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968"/>
              <a:ext cx="336" cy="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65" name="Text Box 13">
              <a:extLst>
                <a:ext uri="{FF2B5EF4-FFF2-40B4-BE49-F238E27FC236}">
                  <a16:creationId xmlns:a16="http://schemas.microsoft.com/office/drawing/2014/main" id="{B427E6FA-0907-30CB-A1E8-483BEA607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3" y="1872"/>
              <a:ext cx="883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(iii)</a:t>
              </a:r>
              <a:r>
                <a:rPr lang="en-GB" altLang="en-US" sz="1200">
                  <a:latin typeface="Arial" panose="020B0604020202020204" pitchFamily="34" charset="0"/>
                </a:rPr>
                <a:t> server returns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generated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pages</a:t>
              </a:r>
            </a:p>
          </p:txBody>
        </p:sp>
        <p:sp>
          <p:nvSpPr>
            <p:cNvPr id="74766" name="Text Box 14">
              <a:extLst>
                <a:ext uri="{FF2B5EF4-FFF2-40B4-BE49-F238E27FC236}">
                  <a16:creationId xmlns:a16="http://schemas.microsoft.com/office/drawing/2014/main" id="{A9B26B87-F055-755D-5E0F-7D1BB4675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882"/>
              <a:ext cx="862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(ii)</a:t>
              </a:r>
              <a:r>
                <a:rPr lang="en-GB" altLang="en-US" sz="1200">
                  <a:latin typeface="Arial" panose="020B0604020202020204" pitchFamily="34" charset="0"/>
                </a:rPr>
                <a:t> pages copied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to web server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via ftp</a:t>
              </a:r>
            </a:p>
          </p:txBody>
        </p:sp>
        <p:sp>
          <p:nvSpPr>
            <p:cNvPr id="74767" name="Text Box 15">
              <a:extLst>
                <a:ext uri="{FF2B5EF4-FFF2-40B4-BE49-F238E27FC236}">
                  <a16:creationId xmlns:a16="http://schemas.microsoft.com/office/drawing/2014/main" id="{C5D770F7-546C-86C4-6997-2F69960EE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1872"/>
              <a:ext cx="986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(i)</a:t>
              </a:r>
              <a:r>
                <a:rPr lang="en-GB" altLang="en-US" sz="1200">
                  <a:latin typeface="Arial" panose="020B0604020202020204" pitchFamily="34" charset="0"/>
                </a:rPr>
                <a:t> pages generated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off-line from 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database</a:t>
              </a:r>
            </a:p>
          </p:txBody>
        </p:sp>
        <p:sp>
          <p:nvSpPr>
            <p:cNvPr id="74768" name="Text Box 16">
              <a:extLst>
                <a:ext uri="{FF2B5EF4-FFF2-40B4-BE49-F238E27FC236}">
                  <a16:creationId xmlns:a16="http://schemas.microsoft.com/office/drawing/2014/main" id="{59439DCB-CDAE-8E1C-3E8F-D22138AE3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440"/>
              <a:ext cx="8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user’s machine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74769" name="Text Box 17">
              <a:extLst>
                <a:ext uri="{FF2B5EF4-FFF2-40B4-BE49-F238E27FC236}">
                  <a16:creationId xmlns:a16="http://schemas.microsoft.com/office/drawing/2014/main" id="{F8E6D552-4D1D-DB42-0F78-21B438D2A5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6" y="1392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web server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74770" name="Text Box 18">
              <a:extLst>
                <a:ext uri="{FF2B5EF4-FFF2-40B4-BE49-F238E27FC236}">
                  <a16:creationId xmlns:a16="http://schemas.microsoft.com/office/drawing/2014/main" id="{51E626A1-22B4-FFD6-2F41-30A870C8E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392"/>
              <a:ext cx="78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third machine</a:t>
              </a:r>
              <a:endParaRPr lang="en-GB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74771" name="AutoShape 19">
              <a:extLst>
                <a:ext uri="{FF2B5EF4-FFF2-40B4-BE49-F238E27FC236}">
                  <a16:creationId xmlns:a16="http://schemas.microsoft.com/office/drawing/2014/main" id="{C0F8EEAB-1949-034F-F57B-01A7DC2B4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680"/>
              <a:ext cx="336" cy="240"/>
            </a:xfrm>
            <a:prstGeom prst="flowChartMagneticDisk">
              <a:avLst/>
            </a:prstGeom>
            <a:solidFill>
              <a:srgbClr val="5DA31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4772" name="Group 20">
              <a:extLst>
                <a:ext uri="{FF2B5EF4-FFF2-40B4-BE49-F238E27FC236}">
                  <a16:creationId xmlns:a16="http://schemas.microsoft.com/office/drawing/2014/main" id="{68863D01-0132-A883-9728-FDDD2602D6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680"/>
              <a:ext cx="324" cy="372"/>
              <a:chOff x="1981" y="2784"/>
              <a:chExt cx="324" cy="372"/>
            </a:xfrm>
          </p:grpSpPr>
          <p:sp>
            <p:nvSpPr>
              <p:cNvPr id="74773" name="AutoShape 21">
                <a:extLst>
                  <a:ext uri="{FF2B5EF4-FFF2-40B4-BE49-F238E27FC236}">
                    <a16:creationId xmlns:a16="http://schemas.microsoft.com/office/drawing/2014/main" id="{C18B15D0-B70E-B67E-14D5-A94D38C93E4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981" y="2784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  <p:sp>
            <p:nvSpPr>
              <p:cNvPr id="74774" name="AutoShape 22">
                <a:extLst>
                  <a:ext uri="{FF2B5EF4-FFF2-40B4-BE49-F238E27FC236}">
                    <a16:creationId xmlns:a16="http://schemas.microsoft.com/office/drawing/2014/main" id="{EA96F3FF-4A68-54DE-FBAE-5ED3AC888C1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19" y="2822"/>
                <a:ext cx="258" cy="296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  <p:sp>
            <p:nvSpPr>
              <p:cNvPr id="74775" name="AutoShape 23">
                <a:extLst>
                  <a:ext uri="{FF2B5EF4-FFF2-40B4-BE49-F238E27FC236}">
                    <a16:creationId xmlns:a16="http://schemas.microsoft.com/office/drawing/2014/main" id="{EE132251-14EA-4A26-D3AC-9399AB70FD8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47" y="2861"/>
                <a:ext cx="258" cy="295"/>
              </a:xfrm>
              <a:prstGeom prst="foldedCorner">
                <a:avLst>
                  <a:gd name="adj" fmla="val 12500"/>
                </a:avLst>
              </a:prstGeom>
              <a:solidFill>
                <a:srgbClr val="FFEE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400"/>
                  <a:t>syuh how gtw </a:t>
                </a:r>
              </a:p>
              <a:p>
                <a:r>
                  <a:rPr lang="en-GB" altLang="en-US" sz="400"/>
                  <a:t>hsio i ert ag ty</a:t>
                </a:r>
              </a:p>
              <a:p>
                <a:r>
                  <a:rPr lang="en-GB" altLang="en-US" sz="400"/>
                  <a:t>ghn ty we ghty</a:t>
                </a:r>
              </a:p>
              <a:p>
                <a:r>
                  <a:rPr lang="en-GB" altLang="en-US" sz="400"/>
                  <a:t>chdi qw oatyf</a:t>
                </a:r>
              </a:p>
              <a:p>
                <a:r>
                  <a:rPr lang="en-GB" altLang="en-US" sz="400"/>
                  <a:t>wet dfla ght a</a:t>
                </a:r>
              </a:p>
            </p:txBody>
          </p:sp>
        </p:grpSp>
        <p:sp>
          <p:nvSpPr>
            <p:cNvPr id="74776" name="Text Box 24">
              <a:extLst>
                <a:ext uri="{FF2B5EF4-FFF2-40B4-BE49-F238E27FC236}">
                  <a16:creationId xmlns:a16="http://schemas.microsoft.com/office/drawing/2014/main" id="{9971F6DD-E257-07DD-9721-848A19151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26"/>
              <a:ext cx="46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900">
                  <a:latin typeface="Arial" panose="020B0604020202020204" pitchFamily="34" charset="0"/>
                </a:rPr>
                <a:t>generated </a:t>
              </a:r>
              <a:br>
                <a:rPr lang="en-GB" altLang="en-US" sz="900">
                  <a:latin typeface="Arial" panose="020B0604020202020204" pitchFamily="34" charset="0"/>
                </a:rPr>
              </a:br>
              <a:r>
                <a:rPr lang="en-GB" altLang="en-US" sz="900">
                  <a:latin typeface="Arial" panose="020B0604020202020204" pitchFamily="34" charset="0"/>
                </a:rPr>
                <a:t> pages </a:t>
              </a:r>
            </a:p>
          </p:txBody>
        </p:sp>
        <p:sp>
          <p:nvSpPr>
            <p:cNvPr id="74777" name="AutoShape 25">
              <a:extLst>
                <a:ext uri="{FF2B5EF4-FFF2-40B4-BE49-F238E27FC236}">
                  <a16:creationId xmlns:a16="http://schemas.microsoft.com/office/drawing/2014/main" id="{99A9FCB3-5513-4E4F-3B63-21418BB0F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680"/>
              <a:ext cx="432" cy="432"/>
            </a:xfrm>
            <a:prstGeom prst="smileyFace">
              <a:avLst>
                <a:gd name="adj" fmla="val 4653"/>
              </a:avLst>
            </a:prstGeom>
            <a:solidFill>
              <a:srgbClr val="FFEA18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79" name="AutoShape 27">
              <a:extLst>
                <a:ext uri="{FF2B5EF4-FFF2-40B4-BE49-F238E27FC236}">
                  <a16:creationId xmlns:a16="http://schemas.microsoft.com/office/drawing/2014/main" id="{D9AEDE91-D797-73E2-E5EE-AF2A694F3D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1776"/>
              <a:ext cx="192" cy="192"/>
            </a:xfrm>
            <a:prstGeom prst="flowChartMultidocument">
              <a:avLst/>
            </a:prstGeom>
            <a:solidFill>
              <a:srgbClr val="FFEE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80" name="Line 28">
              <a:extLst>
                <a:ext uri="{FF2B5EF4-FFF2-40B4-BE49-F238E27FC236}">
                  <a16:creationId xmlns:a16="http://schemas.microsoft.com/office/drawing/2014/main" id="{4792AB9A-BFC9-31E0-BA35-4B9B27D1C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1872"/>
              <a:ext cx="1056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81" name="Line 29">
              <a:extLst>
                <a:ext uri="{FF2B5EF4-FFF2-40B4-BE49-F238E27FC236}">
                  <a16:creationId xmlns:a16="http://schemas.microsoft.com/office/drawing/2014/main" id="{8DB0C3E0-6018-9493-975F-FBDB900F2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8" y="1872"/>
              <a:ext cx="1008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82" name="Line 30">
              <a:extLst>
                <a:ext uri="{FF2B5EF4-FFF2-40B4-BE49-F238E27FC236}">
                  <a16:creationId xmlns:a16="http://schemas.microsoft.com/office/drawing/2014/main" id="{997013CC-6690-CBF0-0956-6C686FA3C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1872"/>
              <a:ext cx="336" cy="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783" name="Line 31">
              <a:extLst>
                <a:ext uri="{FF2B5EF4-FFF2-40B4-BE49-F238E27FC236}">
                  <a16:creationId xmlns:a16="http://schemas.microsoft.com/office/drawing/2014/main" id="{5FABA035-DB0F-F4EE-AA09-327E43D759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68" y="2016"/>
              <a:ext cx="432" cy="96"/>
            </a:xfrm>
            <a:prstGeom prst="line">
              <a:avLst/>
            </a:prstGeom>
            <a:noFill/>
            <a:ln w="19050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2" name="Picture 1" descr="A black and white sign&#10;&#10;AI-generated content may be incorrect.">
            <a:extLst>
              <a:ext uri="{FF2B5EF4-FFF2-40B4-BE49-F238E27FC236}">
                <a16:creationId xmlns:a16="http://schemas.microsoft.com/office/drawing/2014/main" id="{35419854-FA20-9F8C-58F2-D87C32391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309" y="3585531"/>
            <a:ext cx="1294655" cy="373693"/>
          </a:xfrm>
          <a:prstGeom prst="rect">
            <a:avLst/>
          </a:prstGeom>
        </p:spPr>
      </p:pic>
      <p:pic>
        <p:nvPicPr>
          <p:cNvPr id="3" name="Picture 2" descr="A computer screen with a white square&#10;&#10;AI-generated content may be incorrect.">
            <a:extLst>
              <a:ext uri="{FF2B5EF4-FFF2-40B4-BE49-F238E27FC236}">
                <a16:creationId xmlns:a16="http://schemas.microsoft.com/office/drawing/2014/main" id="{C150458D-B6E2-2997-0F11-7E7426D4DE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5521" y="3075910"/>
            <a:ext cx="463649" cy="581690"/>
          </a:xfrm>
          <a:prstGeom prst="rect">
            <a:avLst/>
          </a:prstGeom>
        </p:spPr>
      </p:pic>
      <p:pic>
        <p:nvPicPr>
          <p:cNvPr id="4" name="Picture 3" descr="A black and white sign&#10;&#10;AI-generated content may be incorrect.">
            <a:extLst>
              <a:ext uri="{FF2B5EF4-FFF2-40B4-BE49-F238E27FC236}">
                <a16:creationId xmlns:a16="http://schemas.microsoft.com/office/drawing/2014/main" id="{0D63FB4A-90C6-DDF5-D626-F71D84BB1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672" y="3585531"/>
            <a:ext cx="1294655" cy="373693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54C0000-5A17-0F88-0403-4BF284EDC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dynamic content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85A018B-ACE4-ACDC-A49E-32711EDB1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really ‘active’ web pages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data updated as well as presented on the web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presentation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any of the previous means: CGI, applet-JDBC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update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web form/interface -&gt; server script -&gt; update db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e.g. book theatre seats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issues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authentication and security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multiple transactions due to ‘back’ button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right pace/control – do we want human in the loop? 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19FED12-098C-8767-55BD-2D7F7EBE7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n-tier architecture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8C5B411-C375-992F-F73E-D6EA1C84F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8229600" cy="1752600"/>
          </a:xfrm>
        </p:spPr>
        <p:txBody>
          <a:bodyPr/>
          <a:lstStyle/>
          <a:p>
            <a:r>
              <a:rPr lang="en-US" altLang="en-US"/>
              <a:t>one or more intermediate layers </a:t>
            </a:r>
          </a:p>
          <a:p>
            <a:r>
              <a:rPr lang="en-US" altLang="en-US"/>
              <a:t>‘business logic’ in layers</a:t>
            </a:r>
          </a:p>
          <a:p>
            <a:r>
              <a:rPr lang="en-US" altLang="en-US"/>
              <a:t>web standard components and protocols</a:t>
            </a:r>
            <a:endParaRPr lang="en-GB" altLang="en-US"/>
          </a:p>
        </p:txBody>
      </p:sp>
      <p:grpSp>
        <p:nvGrpSpPr>
          <p:cNvPr id="76804" name="Group 4">
            <a:extLst>
              <a:ext uri="{FF2B5EF4-FFF2-40B4-BE49-F238E27FC236}">
                <a16:creationId xmlns:a16="http://schemas.microsoft.com/office/drawing/2014/main" id="{F932DD18-D517-92E8-229C-2B3B0D3F168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073275"/>
            <a:ext cx="8229600" cy="2254250"/>
            <a:chOff x="384" y="1306"/>
            <a:chExt cx="5184" cy="1420"/>
          </a:xfrm>
        </p:grpSpPr>
        <p:sp>
          <p:nvSpPr>
            <p:cNvPr id="76805" name="Line 5">
              <a:extLst>
                <a:ext uri="{FF2B5EF4-FFF2-40B4-BE49-F238E27FC236}">
                  <a16:creationId xmlns:a16="http://schemas.microsoft.com/office/drawing/2014/main" id="{305AF0C1-227A-6A79-01B7-20EF386C1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776"/>
              <a:ext cx="62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07" name="AutoShape 7">
              <a:extLst>
                <a:ext uri="{FF2B5EF4-FFF2-40B4-BE49-F238E27FC236}">
                  <a16:creationId xmlns:a16="http://schemas.microsoft.com/office/drawing/2014/main" id="{80916F48-D7B4-D03D-AEDD-626917A91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536"/>
              <a:ext cx="480" cy="480"/>
            </a:xfrm>
            <a:prstGeom prst="smileyFace">
              <a:avLst>
                <a:gd name="adj" fmla="val 4653"/>
              </a:avLst>
            </a:prstGeom>
            <a:solidFill>
              <a:srgbClr val="FFE1C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0" name="Rectangle 10">
              <a:extLst>
                <a:ext uri="{FF2B5EF4-FFF2-40B4-BE49-F238E27FC236}">
                  <a16:creationId xmlns:a16="http://schemas.microsoft.com/office/drawing/2014/main" id="{00FE0B4F-D3FE-4034-4582-7FF796F52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344"/>
              <a:ext cx="432" cy="86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1" name="Rectangle 11">
              <a:extLst>
                <a:ext uri="{FF2B5EF4-FFF2-40B4-BE49-F238E27FC236}">
                  <a16:creationId xmlns:a16="http://schemas.microsoft.com/office/drawing/2014/main" id="{2A0649DF-356F-BF4E-9078-531C71348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5" y="1306"/>
              <a:ext cx="912" cy="90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2" name="AutoShape 12">
              <a:extLst>
                <a:ext uri="{FF2B5EF4-FFF2-40B4-BE49-F238E27FC236}">
                  <a16:creationId xmlns:a16="http://schemas.microsoft.com/office/drawing/2014/main" id="{ABA5929F-F9C3-7437-23EA-4C659773C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344"/>
              <a:ext cx="624" cy="864"/>
            </a:xfrm>
            <a:prstGeom prst="can">
              <a:avLst>
                <a:gd name="adj" fmla="val 34615"/>
              </a:avLst>
            </a:prstGeom>
            <a:solidFill>
              <a:srgbClr val="BE844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3" name="Text Box 13">
              <a:extLst>
                <a:ext uri="{FF2B5EF4-FFF2-40B4-BE49-F238E27FC236}">
                  <a16:creationId xmlns:a16="http://schemas.microsoft.com/office/drawing/2014/main" id="{98F4A0DA-FB58-B201-9A77-6BEC2077A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" y="2208"/>
              <a:ext cx="9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>
                  <a:latin typeface="Arial" panose="020B0604020202020204" pitchFamily="34" charset="0"/>
                </a:rPr>
                <a:t>database</a:t>
              </a:r>
            </a:p>
          </p:txBody>
        </p:sp>
        <p:sp>
          <p:nvSpPr>
            <p:cNvPr id="76814" name="Text Box 14">
              <a:extLst>
                <a:ext uri="{FF2B5EF4-FFF2-40B4-BE49-F238E27FC236}">
                  <a16:creationId xmlns:a16="http://schemas.microsoft.com/office/drawing/2014/main" id="{20D22448-7205-5FB3-5A5E-BB5D8C9422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208"/>
              <a:ext cx="97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>
                  <a:latin typeface="Arial" panose="020B0604020202020204" pitchFamily="34" charset="0"/>
                </a:rPr>
                <a:t>enterprise</a:t>
              </a:r>
            </a:p>
            <a:p>
              <a:pPr algn="ctr"/>
              <a:r>
                <a:rPr lang="en-GB" altLang="en-US">
                  <a:latin typeface="Arial" panose="020B0604020202020204" pitchFamily="34" charset="0"/>
                </a:rPr>
                <a:t>server</a:t>
              </a:r>
            </a:p>
          </p:txBody>
        </p:sp>
        <p:sp>
          <p:nvSpPr>
            <p:cNvPr id="76815" name="Oval 15">
              <a:extLst>
                <a:ext uri="{FF2B5EF4-FFF2-40B4-BE49-F238E27FC236}">
                  <a16:creationId xmlns:a16="http://schemas.microsoft.com/office/drawing/2014/main" id="{5EFB9C8B-E516-C4D8-F7EF-D01031159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440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6" name="Oval 16">
              <a:extLst>
                <a:ext uri="{FF2B5EF4-FFF2-40B4-BE49-F238E27FC236}">
                  <a16:creationId xmlns:a16="http://schemas.microsoft.com/office/drawing/2014/main" id="{8C9A853B-06BB-9530-E5BA-656E62EC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632"/>
              <a:ext cx="288" cy="288"/>
            </a:xfrm>
            <a:prstGeom prst="ellipse">
              <a:avLst/>
            </a:prstGeom>
            <a:solidFill>
              <a:srgbClr val="ED181E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7" name="Oval 17">
              <a:extLst>
                <a:ext uri="{FF2B5EF4-FFF2-40B4-BE49-F238E27FC236}">
                  <a16:creationId xmlns:a16="http://schemas.microsoft.com/office/drawing/2014/main" id="{89DF0C00-42EE-8DCB-26F9-E6D65D2C8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824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18" name="Text Box 18">
              <a:extLst>
                <a:ext uri="{FF2B5EF4-FFF2-40B4-BE49-F238E27FC236}">
                  <a16:creationId xmlns:a16="http://schemas.microsoft.com/office/drawing/2014/main" id="{E8B0348A-3787-232F-836A-0A307B5CD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7" y="1384"/>
              <a:ext cx="4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>
                  <a:latin typeface="Arial" panose="020B0604020202020204" pitchFamily="34" charset="0"/>
                </a:rPr>
                <a:t>JEB</a:t>
              </a:r>
            </a:p>
          </p:txBody>
        </p:sp>
        <p:sp>
          <p:nvSpPr>
            <p:cNvPr id="76819" name="Text Box 19">
              <a:extLst>
                <a:ext uri="{FF2B5EF4-FFF2-40B4-BE49-F238E27FC236}">
                  <a16:creationId xmlns:a16="http://schemas.microsoft.com/office/drawing/2014/main" id="{E8499747-B845-05DB-520C-2E012A8C5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4" y="2208"/>
              <a:ext cx="65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>
                  <a:latin typeface="Arial" panose="020B0604020202020204" pitchFamily="34" charset="0"/>
                </a:rPr>
                <a:t>web</a:t>
              </a:r>
            </a:p>
            <a:p>
              <a:pPr algn="ctr"/>
              <a:r>
                <a:rPr lang="en-GB" altLang="en-US">
                  <a:latin typeface="Arial" panose="020B0604020202020204" pitchFamily="34" charset="0"/>
                </a:rPr>
                <a:t>server</a:t>
              </a:r>
            </a:p>
          </p:txBody>
        </p:sp>
        <p:sp>
          <p:nvSpPr>
            <p:cNvPr id="76820" name="Line 20">
              <a:extLst>
                <a:ext uri="{FF2B5EF4-FFF2-40B4-BE49-F238E27FC236}">
                  <a16:creationId xmlns:a16="http://schemas.microsoft.com/office/drawing/2014/main" id="{29F99D60-311E-643F-790E-B15CC68591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28" y="1776"/>
              <a:ext cx="67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21" name="Line 21">
              <a:extLst>
                <a:ext uri="{FF2B5EF4-FFF2-40B4-BE49-F238E27FC236}">
                  <a16:creationId xmlns:a16="http://schemas.microsoft.com/office/drawing/2014/main" id="{F4B27A8F-EFC2-99DC-7BCB-C846B9462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1776"/>
              <a:ext cx="62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6822" name="Text Box 22">
              <a:extLst>
                <a:ext uri="{FF2B5EF4-FFF2-40B4-BE49-F238E27FC236}">
                  <a16:creationId xmlns:a16="http://schemas.microsoft.com/office/drawing/2014/main" id="{7C568EDC-445D-AD4D-2EFA-73D25A0BF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8" y="1488"/>
              <a:ext cx="5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>
                  <a:latin typeface="Arial" panose="020B0604020202020204" pitchFamily="34" charset="0"/>
                </a:rPr>
                <a:t>JDBC</a:t>
              </a:r>
            </a:p>
          </p:txBody>
        </p:sp>
        <p:sp>
          <p:nvSpPr>
            <p:cNvPr id="76823" name="Text Box 23">
              <a:extLst>
                <a:ext uri="{FF2B5EF4-FFF2-40B4-BE49-F238E27FC236}">
                  <a16:creationId xmlns:a16="http://schemas.microsoft.com/office/drawing/2014/main" id="{D63F6F0E-AACD-6394-D0A5-5F61DCCF2E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8" y="1488"/>
              <a:ext cx="4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>
                  <a:latin typeface="Arial" panose="020B0604020202020204" pitchFamily="34" charset="0"/>
                </a:rPr>
                <a:t>XML</a:t>
              </a:r>
            </a:p>
          </p:txBody>
        </p:sp>
        <p:sp>
          <p:nvSpPr>
            <p:cNvPr id="76824" name="Text Box 24">
              <a:extLst>
                <a:ext uri="{FF2B5EF4-FFF2-40B4-BE49-F238E27FC236}">
                  <a16:creationId xmlns:a16="http://schemas.microsoft.com/office/drawing/2014/main" id="{4AEC13B7-F0D3-0E3F-4F46-B2D504625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4" y="1488"/>
              <a:ext cx="5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>
                  <a:latin typeface="Arial" panose="020B0604020202020204" pitchFamily="34" charset="0"/>
                </a:rPr>
                <a:t>HTML</a:t>
              </a:r>
            </a:p>
          </p:txBody>
        </p:sp>
        <p:sp>
          <p:nvSpPr>
            <p:cNvPr id="76825" name="Text Box 25">
              <a:extLst>
                <a:ext uri="{FF2B5EF4-FFF2-40B4-BE49-F238E27FC236}">
                  <a16:creationId xmlns:a16="http://schemas.microsoft.com/office/drawing/2014/main" id="{6CEBA297-424B-DAD9-D408-63A16A85F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" y="1632"/>
              <a:ext cx="4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>
                  <a:latin typeface="Arial" panose="020B0604020202020204" pitchFamily="34" charset="0"/>
                </a:rPr>
                <a:t>JSP</a:t>
              </a:r>
            </a:p>
          </p:txBody>
        </p:sp>
      </p:grpSp>
      <p:sp>
        <p:nvSpPr>
          <p:cNvPr id="76826" name="AutoShape 26">
            <a:hlinkClick r:id="" action="ppaction://noaction" highlightClick="1">
              <a:snd r:embed="rId2" name="Screeching Brake"/>
            </a:hlinkClick>
            <a:extLst>
              <a:ext uri="{FF2B5EF4-FFF2-40B4-BE49-F238E27FC236}">
                <a16:creationId xmlns:a16="http://schemas.microsoft.com/office/drawing/2014/main" id="{31FE99F6-815D-CBBA-6AA4-B5DA65F18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"/>
            <a:ext cx="304800" cy="304800"/>
          </a:xfrm>
          <a:prstGeom prst="actionButtonForwardNext">
            <a:avLst/>
          </a:prstGeom>
          <a:solidFill>
            <a:srgbClr val="CCCC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 descr="A computer screen with a mouse&#10;&#10;AI-generated content may be incorrect.">
            <a:extLst>
              <a:ext uri="{FF2B5EF4-FFF2-40B4-BE49-F238E27FC236}">
                <a16:creationId xmlns:a16="http://schemas.microsoft.com/office/drawing/2014/main" id="{A29ABC61-1337-8991-6FD6-C007DFA23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6930" y="2395537"/>
            <a:ext cx="994903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B2DC7B8-BC09-4265-42B2-034957E5F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Hypermedia – not just text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64A3E16-2628-06C4-7085-DF3111CEA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hypertext systems + additional media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illustrations, photographs, video and sound</a:t>
            </a:r>
          </a:p>
          <a:p>
            <a:pPr lvl="1"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links/hotspots may be in media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areas of pictures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times and locations in video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also called multimedia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but term also used for simple audio/video 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1223B75-D344-5011-1935-547A77112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animation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E7B0173-BAA7-FE7C-F7A2-6F9ECDE83D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adding motion to images</a:t>
            </a:r>
          </a:p>
          <a:p>
            <a:endParaRPr lang="en-GB" altLang="en-US" sz="1600"/>
          </a:p>
          <a:p>
            <a:pPr lvl="1"/>
            <a:r>
              <a:rPr lang="en-GB" altLang="en-US" sz="2000"/>
              <a:t>for things that change in time</a:t>
            </a:r>
          </a:p>
          <a:p>
            <a:pPr lvl="2"/>
            <a:r>
              <a:rPr lang="en-GB" altLang="en-US" sz="1800"/>
              <a:t>digital faces – seconds tick past or warp into the next</a:t>
            </a:r>
          </a:p>
          <a:p>
            <a:pPr lvl="2"/>
            <a:r>
              <a:rPr lang="en-GB" altLang="en-US" sz="1800"/>
              <a:t>analogue face – hands sweep around the clock face</a:t>
            </a:r>
          </a:p>
          <a:p>
            <a:pPr lvl="2"/>
            <a:r>
              <a:rPr lang="en-GB" altLang="en-US" sz="1800"/>
              <a:t>live displays: e.g. current system load </a:t>
            </a:r>
          </a:p>
          <a:p>
            <a:endParaRPr lang="en-GB" altLang="en-US" sz="900"/>
          </a:p>
          <a:p>
            <a:pPr lvl="1"/>
            <a:endParaRPr lang="en-GB" altLang="en-US" sz="1400"/>
          </a:p>
          <a:p>
            <a:pPr lvl="1"/>
            <a:r>
              <a:rPr lang="en-GB" altLang="en-US" sz="2000"/>
              <a:t>for showing status and progress</a:t>
            </a:r>
          </a:p>
          <a:p>
            <a:pPr lvl="2"/>
            <a:r>
              <a:rPr lang="en-GB" altLang="en-US" sz="1800"/>
              <a:t>flashing carat at text entry location</a:t>
            </a:r>
          </a:p>
          <a:p>
            <a:pPr lvl="2"/>
            <a:r>
              <a:rPr lang="en-GB" altLang="en-US" sz="1800"/>
              <a:t>busy cursors (hour-glass, clock, spinning disc)</a:t>
            </a:r>
          </a:p>
          <a:p>
            <a:pPr lvl="2"/>
            <a:r>
              <a:rPr lang="en-GB" altLang="en-US" sz="1800"/>
              <a:t>progress bars</a:t>
            </a:r>
          </a:p>
          <a:p>
            <a:pPr lvl="1"/>
            <a:endParaRPr lang="en-GB" altLang="en-US" sz="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664A993-F684-5715-C78A-D8863430B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animation (ctd)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A6AE5FF-131C-0A6F-90FF-5FC64ABB9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altLang="en-US" sz="1200"/>
          </a:p>
          <a:p>
            <a:pPr lvl="1">
              <a:lnSpc>
                <a:spcPct val="90000"/>
              </a:lnSpc>
            </a:pPr>
            <a:r>
              <a:rPr lang="en-GB" altLang="en-US" sz="2000"/>
              <a:t>for education and training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let students see things happen … as well as being interesting and entertaining images in their own right</a:t>
            </a:r>
          </a:p>
          <a:p>
            <a:pPr lvl="1">
              <a:lnSpc>
                <a:spcPct val="90000"/>
              </a:lnSpc>
            </a:pPr>
            <a:endParaRPr lang="en-GB" altLang="en-US" sz="1000"/>
          </a:p>
          <a:p>
            <a:pPr lvl="1">
              <a:lnSpc>
                <a:spcPct val="90000"/>
              </a:lnSpc>
            </a:pPr>
            <a:r>
              <a:rPr lang="en-GB" altLang="en-US" sz="2000"/>
              <a:t>for data visualisation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abrupt and smooth changes in multi-dimensional data visualised using animated, coloured surfaces 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complex molecules and their interactions more easily understood when they are rotated and viewed on the screen</a:t>
            </a:r>
          </a:p>
          <a:p>
            <a:pPr lvl="2">
              <a:lnSpc>
                <a:spcPct val="90000"/>
              </a:lnSpc>
            </a:pPr>
            <a:endParaRPr lang="en-GB" altLang="en-US" sz="1000"/>
          </a:p>
          <a:p>
            <a:pPr lvl="1">
              <a:lnSpc>
                <a:spcPct val="90000"/>
              </a:lnSpc>
            </a:pPr>
            <a:r>
              <a:rPr lang="en-GB" altLang="en-US" sz="2000"/>
              <a:t>for animated characters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wizards and help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7672016-1B75-CAF6-E6A9-2AEFFC750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video and audio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94D05F2-0851-B2F4-F9BB-52B3EB6A4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now easy to author</a:t>
            </a:r>
          </a:p>
          <a:p>
            <a:pPr lvl="1"/>
            <a:r>
              <a:rPr lang="en-GB" altLang="en-US" sz="2000"/>
              <a:t>tools to edit sound &amp; video and burn CDs &amp; DVDs</a:t>
            </a:r>
          </a:p>
          <a:p>
            <a:r>
              <a:rPr lang="en-GB" altLang="en-US" sz="2400"/>
              <a:t>easy to embed in web pages</a:t>
            </a:r>
          </a:p>
          <a:p>
            <a:pPr lvl="1"/>
            <a:r>
              <a:rPr lang="en-GB" altLang="en-US" sz="2000"/>
              <a:t>standard formats (QuickTime, MP3)</a:t>
            </a:r>
          </a:p>
          <a:p>
            <a:r>
              <a:rPr lang="en-GB" altLang="en-US" sz="2400"/>
              <a:t>still big … but getting manageable</a:t>
            </a:r>
          </a:p>
          <a:p>
            <a:pPr lvl="1"/>
            <a:r>
              <a:rPr lang="en-GB" altLang="en-US" sz="2000"/>
              <a:t>memory OK … hand held MP3 players, TiVo etc.</a:t>
            </a:r>
          </a:p>
          <a:p>
            <a:pPr lvl="1"/>
            <a:r>
              <a:rPr lang="en-GB" altLang="en-US" sz="2000"/>
              <a:t>but download time needs care – tell users how big!</a:t>
            </a:r>
          </a:p>
          <a:p>
            <a:r>
              <a:rPr lang="en-GB" altLang="en-US" sz="2400"/>
              <a:t>very linear</a:t>
            </a:r>
          </a:p>
          <a:p>
            <a:pPr lvl="1"/>
            <a:r>
              <a:rPr lang="en-GB" altLang="en-US" sz="2000"/>
              <a:t>hard to add ‘links’ often best as small clips or background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4295</Words>
  <Application>Microsoft Macintosh PowerPoint</Application>
  <PresentationFormat>On-screen Show (4:3)</PresentationFormat>
  <Paragraphs>971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Comic Sans MS</vt:lpstr>
      <vt:lpstr>Courier New</vt:lpstr>
      <vt:lpstr>Symbol</vt:lpstr>
      <vt:lpstr>Times</vt:lpstr>
      <vt:lpstr>Times New Roman</vt:lpstr>
      <vt:lpstr>Verdana</vt:lpstr>
      <vt:lpstr>Blank</vt:lpstr>
      <vt:lpstr>chapter 21</vt:lpstr>
      <vt:lpstr>hypertext, multimedia  and the world-wide web</vt:lpstr>
      <vt:lpstr>understanding hypertext</vt:lpstr>
      <vt:lpstr>Text</vt:lpstr>
      <vt:lpstr>Hypertext - not just linear</vt:lpstr>
      <vt:lpstr>Hypermedia – not just text</vt:lpstr>
      <vt:lpstr>animation</vt:lpstr>
      <vt:lpstr>animation (ctd)</vt:lpstr>
      <vt:lpstr>video and audio</vt:lpstr>
      <vt:lpstr>audio issues</vt:lpstr>
      <vt:lpstr>using animation and video </vt:lpstr>
      <vt:lpstr>computation, intelligence  and interaction</vt:lpstr>
      <vt:lpstr>interacting in hypertext Professor Alan’s puzzle square</vt:lpstr>
      <vt:lpstr>delivery technology</vt:lpstr>
      <vt:lpstr>delivery (ctd) … on the move</vt:lpstr>
      <vt:lpstr>application areas</vt:lpstr>
      <vt:lpstr>application areas (ctd)</vt:lpstr>
      <vt:lpstr>eClass   (formerly Classroom 2000)</vt:lpstr>
      <vt:lpstr>finding things</vt:lpstr>
      <vt:lpstr>lost in hyperspace</vt:lpstr>
      <vt:lpstr>designing structure</vt:lpstr>
      <vt:lpstr>making navigation easier</vt:lpstr>
      <vt:lpstr>history, bookmarks, etc.</vt:lpstr>
      <vt:lpstr>indices, directories and search</vt:lpstr>
      <vt:lpstr>complex search</vt:lpstr>
      <vt:lpstr>finding research literature</vt:lpstr>
      <vt:lpstr>web technology and issues</vt:lpstr>
      <vt:lpstr>web basics …</vt:lpstr>
      <vt:lpstr>web servers and clients</vt:lpstr>
      <vt:lpstr>network issues - timing</vt:lpstr>
      <vt:lpstr>bandwidth, latency and jitter</vt:lpstr>
      <vt:lpstr>design implications</vt:lpstr>
      <vt:lpstr>feedback and feedthrough</vt:lpstr>
      <vt:lpstr>WAP - web on the phone</vt:lpstr>
      <vt:lpstr>static web content</vt:lpstr>
      <vt:lpstr>the message and the medium </vt:lpstr>
      <vt:lpstr>text</vt:lpstr>
      <vt:lpstr>graphics</vt:lpstr>
      <vt:lpstr>graphics (ctd)</vt:lpstr>
      <vt:lpstr>icons</vt:lpstr>
      <vt:lpstr>web colour</vt:lpstr>
      <vt:lpstr>movies and sound</vt:lpstr>
      <vt:lpstr>dynamic web content</vt:lpstr>
      <vt:lpstr>the active web</vt:lpstr>
      <vt:lpstr>what happens where?</vt:lpstr>
      <vt:lpstr>user view</vt:lpstr>
      <vt:lpstr>technology</vt:lpstr>
      <vt:lpstr>security</vt:lpstr>
      <vt:lpstr>local interaction (at client)</vt:lpstr>
      <vt:lpstr>examples</vt:lpstr>
      <vt:lpstr>search</vt:lpstr>
      <vt:lpstr>automatic generation</vt:lpstr>
      <vt:lpstr>Java applet &amp; JDBC</vt:lpstr>
      <vt:lpstr>CGI script accesses database</vt:lpstr>
      <vt:lpstr>batch generation</vt:lpstr>
      <vt:lpstr>batch generation of web pages</vt:lpstr>
      <vt:lpstr>dynamic content</vt:lpstr>
      <vt:lpstr>n-tier architecture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33</cp:revision>
  <dcterms:created xsi:type="dcterms:W3CDTF">2003-08-07T14:10:51Z</dcterms:created>
  <dcterms:modified xsi:type="dcterms:W3CDTF">2025-03-02T09:10:47Z</dcterms:modified>
</cp:coreProperties>
</file>